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33" r:id="rId2"/>
    <p:sldId id="450" r:id="rId3"/>
    <p:sldId id="451" r:id="rId4"/>
    <p:sldId id="452" r:id="rId5"/>
    <p:sldId id="459" r:id="rId6"/>
    <p:sldId id="453" r:id="rId7"/>
    <p:sldId id="460" r:id="rId8"/>
    <p:sldId id="463" r:id="rId9"/>
    <p:sldId id="454" r:id="rId10"/>
    <p:sldId id="461" r:id="rId11"/>
    <p:sldId id="457" r:id="rId12"/>
    <p:sldId id="456" r:id="rId13"/>
    <p:sldId id="331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a Martinez Fernandez" initials="EMF [2]" lastIdx="3" clrIdx="0"/>
  <p:cmAuthor id="2" name="ASUS" initials="A" lastIdx="1" clrIdx="1"/>
  <p:cmAuthor id="3" name="Juan Tamayo Bernal" initials="JTB" lastIdx="2" clrIdx="2">
    <p:extLst>
      <p:ext uri="{19B8F6BF-5375-455C-9EA6-DF929625EA0E}">
        <p15:presenceInfo xmlns:p15="http://schemas.microsoft.com/office/powerpoint/2012/main" userId="7147bc31c2ecf8b6" providerId="Windows Live"/>
      </p:ext>
    </p:extLst>
  </p:cmAuthor>
  <p:cmAuthor id="4" name="paula fierro" initials="pf" lastIdx="12" clrIdx="3">
    <p:extLst>
      <p:ext uri="{19B8F6BF-5375-455C-9EA6-DF929625EA0E}">
        <p15:presenceInfo xmlns:p15="http://schemas.microsoft.com/office/powerpoint/2012/main" userId="915084b96186d7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382" autoAdjust="0"/>
    <p:restoredTop sz="95232" autoAdjust="0"/>
  </p:normalViewPr>
  <p:slideViewPr>
    <p:cSldViewPr snapToGrid="0">
      <p:cViewPr varScale="1">
        <p:scale>
          <a:sx n="68" d="100"/>
          <a:sy n="68" d="100"/>
        </p:scale>
        <p:origin x="1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1CB94-A7EF-F649-9722-286E99668101}" type="datetimeFigureOut">
              <a:rPr lang="es-ES_tradnl" smtClean="0"/>
              <a:t>02/08/2019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29927-5D01-B745-B7CA-1C29A2A5184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93750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A6308A3-0EFF-4249-B91D-2CDD7D6B5E04}"/>
              </a:ext>
            </a:extLst>
          </p:cNvPr>
          <p:cNvSpPr/>
          <p:nvPr userDrawn="1"/>
        </p:nvSpPr>
        <p:spPr>
          <a:xfrm>
            <a:off x="4010025" y="6105525"/>
            <a:ext cx="4133850" cy="65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386D60C9-509E-45CC-945A-80CF724BD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6378A3-E9B8-4F35-A20C-892BFD7AF174}" type="datetimeFigureOut">
              <a:rPr lang="es-CO" smtClean="0"/>
              <a:t>2/08/2019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5AEF89-5582-49E9-9D09-FDF7206FB2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0683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6378A3-E9B8-4F35-A20C-892BFD7AF174}" type="datetimeFigureOut">
              <a:rPr lang="es-CO" smtClean="0"/>
              <a:t>2/08/2019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5AEF89-5582-49E9-9D09-FDF7206FB2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5427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6378A3-E9B8-4F35-A20C-892BFD7AF174}" type="datetimeFigureOut">
              <a:rPr lang="es-CO" smtClean="0"/>
              <a:t>2/08/2019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5AEF89-5582-49E9-9D09-FDF7206FB2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6796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6378A3-E9B8-4F35-A20C-892BFD7AF174}" type="datetimeFigureOut">
              <a:rPr lang="es-CO" smtClean="0"/>
              <a:t>2/08/2019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5AEF89-5582-49E9-9D09-FDF7206FB2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037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304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6378A3-E9B8-4F35-A20C-892BFD7AF174}" type="datetimeFigureOut">
              <a:rPr lang="es-CO" smtClean="0"/>
              <a:t>2/08/2019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5AEF89-5582-49E9-9D09-FDF7206FB2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8732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6378A3-E9B8-4F35-A20C-892BFD7AF174}" type="datetimeFigureOut">
              <a:rPr lang="es-CO" smtClean="0"/>
              <a:t>2/08/2019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5AEF89-5582-49E9-9D09-FDF7206FB2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429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6378A3-E9B8-4F35-A20C-892BFD7AF174}" type="datetimeFigureOut">
              <a:rPr lang="es-CO" smtClean="0"/>
              <a:t>2/08/2019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5AEF89-5582-49E9-9D09-FDF7206FB2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27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6378A3-E9B8-4F35-A20C-892BFD7AF174}" type="datetimeFigureOut">
              <a:rPr lang="es-CO" smtClean="0"/>
              <a:t>2/08/2019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5AEF89-5582-49E9-9D09-FDF7206FB2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58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6378A3-E9B8-4F35-A20C-892BFD7AF174}" type="datetimeFigureOut">
              <a:rPr lang="es-CO" smtClean="0"/>
              <a:t>2/08/2019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5AEF89-5582-49E9-9D09-FDF7206FB2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159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6378A3-E9B8-4F35-A20C-892BFD7AF174}" type="datetimeFigureOut">
              <a:rPr lang="es-CO" smtClean="0"/>
              <a:t>2/08/2019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5AEF89-5582-49E9-9D09-FDF7206FB2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763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53F66FDF-5341-452C-BF35-6602B11AEA51}"/>
              </a:ext>
            </a:extLst>
          </p:cNvPr>
          <p:cNvSpPr/>
          <p:nvPr userDrawn="1"/>
        </p:nvSpPr>
        <p:spPr>
          <a:xfrm>
            <a:off x="8286750" y="6214260"/>
            <a:ext cx="3790950" cy="558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C841019C-45A0-4739-83FC-1206A7751EB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5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30419" y="2818868"/>
            <a:ext cx="47370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latin typeface="Tw Cen MT" panose="020B0602020104020603" pitchFamily="34" charset="0"/>
              </a:rPr>
              <a:t>ESTRATEGIA DE RENDICIÓN DE CUENTAS UASPE</a:t>
            </a:r>
          </a:p>
          <a:p>
            <a:endParaRPr lang="es-CO" dirty="0">
              <a:latin typeface="Tw Cen MT" panose="020B0602020104020603" pitchFamily="34" charset="0"/>
            </a:endParaRPr>
          </a:p>
          <a:p>
            <a:endParaRPr lang="es-CO" dirty="0">
              <a:latin typeface="Tw Cen MT" panose="020B0602020104020603" pitchFamily="34" charset="0"/>
            </a:endParaRPr>
          </a:p>
          <a:p>
            <a:r>
              <a:rPr lang="es-CO" dirty="0">
                <a:latin typeface="Tw Cen MT" panose="020B0602020104020603" pitchFamily="34" charset="0"/>
              </a:rPr>
              <a:t>BOGOTÁ / JULIO DE 2019</a:t>
            </a:r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433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80E4AF0-81CD-44F8-BCF6-9B0D948ADB90}"/>
              </a:ext>
            </a:extLst>
          </p:cNvPr>
          <p:cNvSpPr/>
          <p:nvPr/>
        </p:nvSpPr>
        <p:spPr>
          <a:xfrm>
            <a:off x="337408" y="825794"/>
            <a:ext cx="1151718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>
                <a:solidFill>
                  <a:srgbClr val="ED7D31">
                    <a:lumMod val="75000"/>
                  </a:srgbClr>
                </a:solidFill>
                <a:latin typeface="Tw Cen MT" panose="020B0602020104020603" pitchFamily="34" charset="0"/>
              </a:rPr>
              <a:t>INSTRUMENTOS PARA LA RENDICIÓN DE CUENTAS</a:t>
            </a:r>
          </a:p>
          <a:p>
            <a:pPr algn="ctr"/>
            <a:endParaRPr lang="es-CO" sz="2000" b="1" dirty="0">
              <a:solidFill>
                <a:srgbClr val="ED7D31">
                  <a:lumMod val="75000"/>
                </a:srgbClr>
              </a:solidFill>
              <a:latin typeface="Tw Cen MT" panose="020B0602020104020603" pitchFamily="34" charset="0"/>
            </a:endParaRPr>
          </a:p>
          <a:p>
            <a:r>
              <a:rPr lang="es-ES" dirty="0"/>
              <a:t>El uso de cada instrumento está indicado en cada actividad, además, pueden emplearse durante una o más etapas de la estrategia de rendición de cuentas.</a:t>
            </a:r>
            <a:r>
              <a:rPr lang="es-ES" sz="1600" dirty="0"/>
              <a:t>.</a:t>
            </a:r>
            <a:br>
              <a:rPr lang="es-ES" sz="1600" dirty="0"/>
            </a:br>
            <a:endParaRPr lang="es-CO" sz="1600" b="1" dirty="0">
              <a:solidFill>
                <a:prstClr val="black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CC52C62-5E99-4810-A0E6-0A3455B5BD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63" t="17097" r="33564" b="43077"/>
          <a:stretch/>
        </p:blipFill>
        <p:spPr>
          <a:xfrm>
            <a:off x="1" y="2006199"/>
            <a:ext cx="6281646" cy="406692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619EE99-4407-4432-8CB5-DC5B21106C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07" t="10543" r="32695" b="50000"/>
          <a:stretch/>
        </p:blipFill>
        <p:spPr>
          <a:xfrm>
            <a:off x="6281647" y="2210789"/>
            <a:ext cx="5572945" cy="3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59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E147C9D-8319-4D82-823E-6C3F5DAA9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27" t="22906" r="32836" b="7243"/>
          <a:stretch/>
        </p:blipFill>
        <p:spPr>
          <a:xfrm>
            <a:off x="780856" y="839052"/>
            <a:ext cx="7513122" cy="572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44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24">
            <a:extLst>
              <a:ext uri="{FF2B5EF4-FFF2-40B4-BE49-F238E27FC236}">
                <a16:creationId xmlns:a16="http://schemas.microsoft.com/office/drawing/2014/main" id="{AD02132B-A49D-4EA6-8156-5649B55B4F69}"/>
              </a:ext>
            </a:extLst>
          </p:cNvPr>
          <p:cNvSpPr/>
          <p:nvPr/>
        </p:nvSpPr>
        <p:spPr>
          <a:xfrm>
            <a:off x="3375141" y="1512006"/>
            <a:ext cx="4958512" cy="1112974"/>
          </a:xfrm>
          <a:prstGeom prst="roundRect">
            <a:avLst>
              <a:gd name="adj" fmla="val 19828"/>
            </a:avLst>
          </a:prstGeom>
          <a:solidFill>
            <a:srgbClr val="FFC000">
              <a:alpha val="40000"/>
            </a:srgbClr>
          </a:solidFill>
          <a:ln w="12700">
            <a:miter lim="400000"/>
          </a:ln>
        </p:spPr>
        <p:txBody>
          <a:bodyPr lIns="14288" tIns="14288" rIns="14288" bIns="14288" anchor="t"/>
          <a:lstStyle/>
          <a:p>
            <a:pPr algn="ctr"/>
            <a:endParaRPr lang="es-CO" sz="1350"/>
          </a:p>
        </p:txBody>
      </p:sp>
      <p:sp>
        <p:nvSpPr>
          <p:cNvPr id="6" name="Rectángulo redondeado 25">
            <a:extLst>
              <a:ext uri="{FF2B5EF4-FFF2-40B4-BE49-F238E27FC236}">
                <a16:creationId xmlns:a16="http://schemas.microsoft.com/office/drawing/2014/main" id="{21306CC7-1823-4E1C-90A2-5EB78F0D32BF}"/>
              </a:ext>
            </a:extLst>
          </p:cNvPr>
          <p:cNvSpPr/>
          <p:nvPr/>
        </p:nvSpPr>
        <p:spPr>
          <a:xfrm>
            <a:off x="3413180" y="1312247"/>
            <a:ext cx="4940625" cy="562245"/>
          </a:xfrm>
          <a:prstGeom prst="roundRect">
            <a:avLst>
              <a:gd name="adj" fmla="val 11842"/>
            </a:avLst>
          </a:prstGeom>
          <a:solidFill>
            <a:srgbClr val="FFC000">
              <a:alpha val="80000"/>
            </a:srgbClr>
          </a:solidFill>
          <a:ln w="12700">
            <a:miter lim="400000"/>
          </a:ln>
        </p:spPr>
        <p:txBody>
          <a:bodyPr lIns="14288" tIns="14288" rIns="14288" bIns="14288" anchor="t"/>
          <a:lstStyle/>
          <a:p>
            <a:endParaRPr lang="es-CO" sz="135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900FE48-35E0-44E1-9ED4-5A6BA04A3B10}"/>
              </a:ext>
            </a:extLst>
          </p:cNvPr>
          <p:cNvSpPr/>
          <p:nvPr/>
        </p:nvSpPr>
        <p:spPr>
          <a:xfrm>
            <a:off x="3583013" y="1184441"/>
            <a:ext cx="4957993" cy="837952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>
            <a:outerShdw blurRad="88900" dist="25400" algn="ctr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defTabSz="342900"/>
            <a:r>
              <a:rPr lang="es-MX" altLang="es-CO" sz="1300" b="1" kern="0" dirty="0">
                <a:latin typeface="Arial" panose="020B0604020202020204" pitchFamily="34" charset="0"/>
                <a:cs typeface="Arial" panose="020B0604020202020204" pitchFamily="34" charset="0"/>
              </a:rPr>
              <a:t>Seguimiento, monitoreo, evaluación y formulación </a:t>
            </a:r>
          </a:p>
          <a:p>
            <a:pPr defTabSz="342900"/>
            <a:r>
              <a:rPr lang="es-MX" altLang="es-CO" sz="1300" b="1" kern="0" dirty="0">
                <a:latin typeface="Arial" panose="020B0604020202020204" pitchFamily="34" charset="0"/>
                <a:cs typeface="Arial" panose="020B0604020202020204" pitchFamily="34" charset="0"/>
              </a:rPr>
              <a:t>de la Estrategia de Rendición de Cuentas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41D8D7A-5E30-4B94-8E23-F1807600096B}"/>
              </a:ext>
            </a:extLst>
          </p:cNvPr>
          <p:cNvSpPr/>
          <p:nvPr/>
        </p:nvSpPr>
        <p:spPr>
          <a:xfrm>
            <a:off x="3448899" y="1848206"/>
            <a:ext cx="4945499" cy="782194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>
            <a:outerShdw blurRad="88900" dist="25400" algn="ctr" rotWithShape="0">
              <a:srgbClr val="000000">
                <a:alpha val="40000"/>
              </a:srgbClr>
            </a:outerShdw>
          </a:effectLst>
        </p:spPr>
        <p:txBody>
          <a:bodyPr rtlCol="0" anchor="t"/>
          <a:lstStyle/>
          <a:p>
            <a:pPr algn="just"/>
            <a:r>
              <a:rPr lang="es-MX" altLang="es-CO" sz="1300" dirty="0">
                <a:solidFill>
                  <a:prstClr val="black"/>
                </a:solidFill>
                <a:latin typeface="Tw Cen MT" panose="020B0602020104020603" pitchFamily="34" charset="0"/>
              </a:rPr>
              <a:t>Evaluación de la estrategia pasada, documentación de buenas prácticas y lecciones aprendidas, formulación de la nueva estrategia, construcción del cronograma, aprobación y formalización del mismos. </a:t>
            </a:r>
          </a:p>
        </p:txBody>
      </p:sp>
      <p:sp>
        <p:nvSpPr>
          <p:cNvPr id="9" name="Rectángulo redondeado 28">
            <a:extLst>
              <a:ext uri="{FF2B5EF4-FFF2-40B4-BE49-F238E27FC236}">
                <a16:creationId xmlns:a16="http://schemas.microsoft.com/office/drawing/2014/main" id="{3C005D3F-E518-4522-8B13-DB494062D28E}"/>
              </a:ext>
            </a:extLst>
          </p:cNvPr>
          <p:cNvSpPr/>
          <p:nvPr/>
        </p:nvSpPr>
        <p:spPr>
          <a:xfrm>
            <a:off x="3416303" y="2783840"/>
            <a:ext cx="4944470" cy="1390223"/>
          </a:xfrm>
          <a:prstGeom prst="roundRect">
            <a:avLst>
              <a:gd name="adj" fmla="val 19828"/>
            </a:avLst>
          </a:prstGeom>
          <a:solidFill>
            <a:schemeClr val="tx2">
              <a:lumMod val="40000"/>
              <a:lumOff val="60000"/>
              <a:alpha val="30196"/>
            </a:schemeClr>
          </a:solidFill>
          <a:ln w="12700">
            <a:miter lim="400000"/>
          </a:ln>
        </p:spPr>
        <p:txBody>
          <a:bodyPr lIns="14288" tIns="14288" rIns="14288" bIns="14288" anchor="t"/>
          <a:lstStyle/>
          <a:p>
            <a:pPr algn="ctr"/>
            <a:endParaRPr lang="es-CO" sz="1350" dirty="0"/>
          </a:p>
        </p:txBody>
      </p:sp>
      <p:sp>
        <p:nvSpPr>
          <p:cNvPr id="10" name="Rectángulo redondeado 29">
            <a:extLst>
              <a:ext uri="{FF2B5EF4-FFF2-40B4-BE49-F238E27FC236}">
                <a16:creationId xmlns:a16="http://schemas.microsoft.com/office/drawing/2014/main" id="{6D9451C3-7597-41BC-87CE-14B9CE8A4FB2}"/>
              </a:ext>
            </a:extLst>
          </p:cNvPr>
          <p:cNvSpPr/>
          <p:nvPr/>
        </p:nvSpPr>
        <p:spPr>
          <a:xfrm>
            <a:off x="3432160" y="2478348"/>
            <a:ext cx="4921690" cy="421983"/>
          </a:xfrm>
          <a:prstGeom prst="roundRect">
            <a:avLst>
              <a:gd name="adj" fmla="val 11842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miter lim="400000"/>
          </a:ln>
        </p:spPr>
        <p:txBody>
          <a:bodyPr lIns="14288" tIns="14288" rIns="14288" bIns="14288" anchor="t"/>
          <a:lstStyle/>
          <a:p>
            <a:endParaRPr lang="es-CO" sz="135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77C50D1-AD02-411B-92F8-97F6AAABD4F5}"/>
              </a:ext>
            </a:extLst>
          </p:cNvPr>
          <p:cNvSpPr/>
          <p:nvPr/>
        </p:nvSpPr>
        <p:spPr>
          <a:xfrm>
            <a:off x="3435004" y="2977108"/>
            <a:ext cx="4869630" cy="949126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>
            <a:outerShdw blurRad="88900" dist="25400" algn="ctr" rotWithShape="0">
              <a:srgbClr val="000000">
                <a:alpha val="40000"/>
              </a:srgbClr>
            </a:outerShdw>
          </a:effectLst>
        </p:spPr>
        <p:txBody>
          <a:bodyPr rtlCol="0" anchor="t"/>
          <a:lstStyle/>
          <a:p>
            <a:pPr algn="just"/>
            <a:r>
              <a:rPr lang="es-MX" altLang="es-CO" sz="1300" dirty="0">
                <a:solidFill>
                  <a:prstClr val="black"/>
                </a:solidFill>
                <a:latin typeface="Tw Cen MT" panose="020B0602020104020603" pitchFamily="34" charset="0"/>
              </a:rPr>
              <a:t>Elaboración y publicación del informe de gestión, publicación de la información en la página web de la Entidad (Planeación Estratégica, Presupuesto, entre otros)</a:t>
            </a:r>
          </a:p>
        </p:txBody>
      </p:sp>
      <p:sp>
        <p:nvSpPr>
          <p:cNvPr id="12" name="Rectángulo redondeado 31">
            <a:extLst>
              <a:ext uri="{FF2B5EF4-FFF2-40B4-BE49-F238E27FC236}">
                <a16:creationId xmlns:a16="http://schemas.microsoft.com/office/drawing/2014/main" id="{0021C239-C28C-4AB0-8817-6C879D2763C0}"/>
              </a:ext>
            </a:extLst>
          </p:cNvPr>
          <p:cNvSpPr/>
          <p:nvPr/>
        </p:nvSpPr>
        <p:spPr>
          <a:xfrm>
            <a:off x="3417209" y="4025743"/>
            <a:ext cx="4948619" cy="1273810"/>
          </a:xfrm>
          <a:prstGeom prst="roundRect">
            <a:avLst>
              <a:gd name="adj" fmla="val 19828"/>
            </a:avLst>
          </a:prstGeom>
          <a:solidFill>
            <a:srgbClr val="DEEBF7">
              <a:alpha val="69020"/>
            </a:srgbClr>
          </a:solidFill>
          <a:ln w="12700">
            <a:miter lim="400000"/>
          </a:ln>
        </p:spPr>
        <p:txBody>
          <a:bodyPr lIns="14288" tIns="14288" rIns="14288" bIns="14288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O" sz="1350"/>
          </a:p>
        </p:txBody>
      </p:sp>
      <p:sp>
        <p:nvSpPr>
          <p:cNvPr id="13" name="Rectángulo redondeado 32">
            <a:extLst>
              <a:ext uri="{FF2B5EF4-FFF2-40B4-BE49-F238E27FC236}">
                <a16:creationId xmlns:a16="http://schemas.microsoft.com/office/drawing/2014/main" id="{CC820AF3-6611-4857-888E-E961B61ED48A}"/>
              </a:ext>
            </a:extLst>
          </p:cNvPr>
          <p:cNvSpPr/>
          <p:nvPr/>
        </p:nvSpPr>
        <p:spPr>
          <a:xfrm>
            <a:off x="3441094" y="3878163"/>
            <a:ext cx="4931393" cy="327633"/>
          </a:xfrm>
          <a:prstGeom prst="roundRect">
            <a:avLst>
              <a:gd name="adj" fmla="val 11842"/>
            </a:avLst>
          </a:prstGeom>
          <a:solidFill>
            <a:srgbClr val="1575A8">
              <a:alpha val="80000"/>
            </a:srgbClr>
          </a:solidFill>
          <a:ln w="12700">
            <a:miter lim="400000"/>
          </a:ln>
        </p:spPr>
        <p:txBody>
          <a:bodyPr lIns="14288" tIns="14288" rIns="14288" bIns="14288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O" sz="135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8A9E288-B18C-4AC5-821D-78BC0906102D}"/>
              </a:ext>
            </a:extLst>
          </p:cNvPr>
          <p:cNvSpPr/>
          <p:nvPr/>
        </p:nvSpPr>
        <p:spPr>
          <a:xfrm>
            <a:off x="3431019" y="4272093"/>
            <a:ext cx="4902634" cy="935253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>
            <a:outerShdw blurRad="88900" dist="25400" algn="ctr" rotWithShape="0">
              <a:srgbClr val="000000">
                <a:alpha val="40000"/>
              </a:srgbClr>
            </a:outerShdw>
          </a:effectLst>
        </p:spPr>
        <p:txBody>
          <a:bodyPr rtlCol="0" anchor="t"/>
          <a:lstStyle/>
          <a:p>
            <a:pPr algn="just"/>
            <a:r>
              <a:rPr lang="es-MX" altLang="es-CO" sz="1300" dirty="0">
                <a:solidFill>
                  <a:prstClr val="black"/>
                </a:solidFill>
                <a:latin typeface="Tw Cen MT" panose="020B0602020104020603" pitchFamily="34" charset="0"/>
              </a:rPr>
              <a:t>Audiencias públicas de rendición de cuentas a la Ciudadanía, Foros virtuales, Charlas, Ferias Nacionales de Servicio al Ciudadano, Publicación de proyectos normativos,  entre otros.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836FC6F-4A77-4A90-B4EE-5DC6B0A23D6B}"/>
              </a:ext>
            </a:extLst>
          </p:cNvPr>
          <p:cNvSpPr/>
          <p:nvPr/>
        </p:nvSpPr>
        <p:spPr>
          <a:xfrm>
            <a:off x="3619956" y="2452807"/>
            <a:ext cx="4869630" cy="449966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>
            <a:outerShdw blurRad="88900" dist="25400" algn="ctr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defTabSz="342900"/>
            <a:r>
              <a:rPr lang="es-MX" altLang="es-CO" sz="1300" b="1" kern="0" dirty="0">
                <a:latin typeface="Arial" panose="020B0604020202020204" pitchFamily="34" charset="0"/>
                <a:cs typeface="Arial" panose="020B0604020202020204" pitchFamily="34" charset="0"/>
              </a:rPr>
              <a:t>Acciones para la generación y divulgación </a:t>
            </a:r>
          </a:p>
          <a:p>
            <a:pPr defTabSz="342900"/>
            <a:r>
              <a:rPr lang="es-MX" altLang="es-CO" sz="1300" b="1" kern="0" dirty="0">
                <a:latin typeface="Arial" panose="020B0604020202020204" pitchFamily="34" charset="0"/>
                <a:cs typeface="Arial" panose="020B0604020202020204" pitchFamily="34" charset="0"/>
              </a:rPr>
              <a:t>de información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4F6353E-F2F6-4943-8F0E-5DF33AFEA73C}"/>
              </a:ext>
            </a:extLst>
          </p:cNvPr>
          <p:cNvSpPr/>
          <p:nvPr/>
        </p:nvSpPr>
        <p:spPr>
          <a:xfrm>
            <a:off x="3640416" y="3913951"/>
            <a:ext cx="5187718" cy="247921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>
            <a:outerShdw blurRad="88900" dist="25400" algn="ctr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defTabSz="342900"/>
            <a:r>
              <a:rPr lang="es-MX" altLang="es-CO" sz="1300" b="1" kern="0" dirty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es-MX" altLang="es-CO" sz="1300" b="1" kern="0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ciones para promover el diálogo</a:t>
            </a:r>
          </a:p>
        </p:txBody>
      </p:sp>
      <p:sp>
        <p:nvSpPr>
          <p:cNvPr id="17" name="Rectángulo redondeado 38">
            <a:extLst>
              <a:ext uri="{FF2B5EF4-FFF2-40B4-BE49-F238E27FC236}">
                <a16:creationId xmlns:a16="http://schemas.microsoft.com/office/drawing/2014/main" id="{E41A3931-EE2E-4CFE-AD7A-0822C41E7CE6}"/>
              </a:ext>
            </a:extLst>
          </p:cNvPr>
          <p:cNvSpPr/>
          <p:nvPr/>
        </p:nvSpPr>
        <p:spPr>
          <a:xfrm>
            <a:off x="3408503" y="5283493"/>
            <a:ext cx="4945302" cy="1408071"/>
          </a:xfrm>
          <a:prstGeom prst="roundRect">
            <a:avLst>
              <a:gd name="adj" fmla="val 19828"/>
            </a:avLst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14288" tIns="14288" rIns="14288" bIns="14288" anchor="t"/>
          <a:lstStyle/>
          <a:p>
            <a:pPr algn="ctr"/>
            <a:endParaRPr lang="es-CO" sz="1350" dirty="0"/>
          </a:p>
        </p:txBody>
      </p:sp>
      <p:sp>
        <p:nvSpPr>
          <p:cNvPr id="18" name="Rectángulo redondeado 39">
            <a:extLst>
              <a:ext uri="{FF2B5EF4-FFF2-40B4-BE49-F238E27FC236}">
                <a16:creationId xmlns:a16="http://schemas.microsoft.com/office/drawing/2014/main" id="{CE633A33-8C56-4167-9818-B18C93C5C7D6}"/>
              </a:ext>
            </a:extLst>
          </p:cNvPr>
          <p:cNvSpPr/>
          <p:nvPr/>
        </p:nvSpPr>
        <p:spPr>
          <a:xfrm>
            <a:off x="3394542" y="5110240"/>
            <a:ext cx="4969307" cy="351667"/>
          </a:xfrm>
          <a:prstGeom prst="roundRect">
            <a:avLst>
              <a:gd name="adj" fmla="val 11842"/>
            </a:avLst>
          </a:prstGeom>
          <a:solidFill>
            <a:schemeClr val="bg1">
              <a:lumMod val="75000"/>
            </a:schemeClr>
          </a:solidFill>
          <a:ln w="12700">
            <a:miter lim="400000"/>
          </a:ln>
        </p:spPr>
        <p:txBody>
          <a:bodyPr lIns="14288" tIns="14288" rIns="14288" bIns="14288" anchor="t"/>
          <a:lstStyle/>
          <a:p>
            <a:pPr algn="ctr"/>
            <a:endParaRPr lang="es-CO" sz="135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6720AF9-4B46-4AD7-BE59-A2EBF5048767}"/>
              </a:ext>
            </a:extLst>
          </p:cNvPr>
          <p:cNvSpPr/>
          <p:nvPr/>
        </p:nvSpPr>
        <p:spPr>
          <a:xfrm>
            <a:off x="3374472" y="5436933"/>
            <a:ext cx="5034809" cy="935253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>
            <a:outerShdw blurRad="88900" dist="25400" algn="ctr" rotWithShape="0">
              <a:srgbClr val="000000">
                <a:alpha val="40000"/>
              </a:srgbClr>
            </a:outerShdw>
          </a:effectLst>
        </p:spPr>
        <p:txBody>
          <a:bodyPr rtlCol="0" anchor="t"/>
          <a:lstStyle/>
          <a:p>
            <a:pPr marL="0" lvl="4" algn="just"/>
            <a:r>
              <a:rPr lang="es-MX" altLang="es-CO" sz="1300" dirty="0">
                <a:solidFill>
                  <a:prstClr val="black"/>
                </a:solidFill>
                <a:latin typeface="Tw Cen MT" panose="020B0602020104020603" pitchFamily="34" charset="0"/>
              </a:rPr>
              <a:t>Capacitación en Rendición de Cuentas (inducción), Incentivar la Participación Ciudadana y el Control Social en la gestión de la Unidad mediante la difusión de mensajes a través de los canales seleccionados, Realización de encuestas para la selección de temas y evaluar la calidad de los ejercicios, entre otros. 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F703F6F-9CC6-4C1E-B165-030F8891F3C0}"/>
              </a:ext>
            </a:extLst>
          </p:cNvPr>
          <p:cNvSpPr/>
          <p:nvPr/>
        </p:nvSpPr>
        <p:spPr>
          <a:xfrm>
            <a:off x="3613915" y="5054970"/>
            <a:ext cx="5187718" cy="444465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>
            <a:outerShdw blurRad="88900" dist="25400" algn="ctr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defTabSz="342900"/>
            <a:r>
              <a:rPr lang="es-MX" altLang="es-CO" sz="1300" b="1" kern="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Acciones de </a:t>
            </a:r>
            <a:r>
              <a:rPr lang="es-MX" altLang="es-CO" sz="1300" b="1" kern="0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Resposabilidad</a:t>
            </a:r>
            <a:endParaRPr lang="es-MX" altLang="es-CO" sz="1300" b="1" kern="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Rectangle 127">
            <a:extLst>
              <a:ext uri="{FF2B5EF4-FFF2-40B4-BE49-F238E27FC236}">
                <a16:creationId xmlns:a16="http://schemas.microsoft.com/office/drawing/2014/main" id="{974A7FAE-7820-4191-9E46-EDCC1747A7EF}"/>
              </a:ext>
            </a:extLst>
          </p:cNvPr>
          <p:cNvSpPr>
            <a:spLocks/>
          </p:cNvSpPr>
          <p:nvPr/>
        </p:nvSpPr>
        <p:spPr bwMode="auto">
          <a:xfrm>
            <a:off x="3374472" y="1205679"/>
            <a:ext cx="794445" cy="592992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>
            <a:outerShdw blurRad="88900" dist="25400" algn="ctr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defTabSz="342900"/>
            <a:r>
              <a:rPr lang="es-CO" altLang="es-CO" sz="1300" b="1" kern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Rectangle 127">
            <a:extLst>
              <a:ext uri="{FF2B5EF4-FFF2-40B4-BE49-F238E27FC236}">
                <a16:creationId xmlns:a16="http://schemas.microsoft.com/office/drawing/2014/main" id="{62CF6D7D-5D2E-4861-BCF5-C9ACA0F3B57A}"/>
              </a:ext>
            </a:extLst>
          </p:cNvPr>
          <p:cNvSpPr>
            <a:spLocks/>
          </p:cNvSpPr>
          <p:nvPr/>
        </p:nvSpPr>
        <p:spPr bwMode="auto">
          <a:xfrm>
            <a:off x="2876730" y="2471753"/>
            <a:ext cx="794445" cy="592992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>
            <a:outerShdw blurRad="88900" dist="25400" algn="ctr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r"/>
            <a:r>
              <a:rPr lang="es-CO" altLang="es-CO" sz="1350" b="1" kern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Rectangle 127">
            <a:extLst>
              <a:ext uri="{FF2B5EF4-FFF2-40B4-BE49-F238E27FC236}">
                <a16:creationId xmlns:a16="http://schemas.microsoft.com/office/drawing/2014/main" id="{DA8A4884-BB58-4669-878A-A5012F9B4A00}"/>
              </a:ext>
            </a:extLst>
          </p:cNvPr>
          <p:cNvSpPr>
            <a:spLocks/>
          </p:cNvSpPr>
          <p:nvPr/>
        </p:nvSpPr>
        <p:spPr bwMode="auto">
          <a:xfrm>
            <a:off x="2913765" y="3740273"/>
            <a:ext cx="794445" cy="592992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>
            <a:outerShdw blurRad="88900" dist="25400" algn="ctr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r"/>
            <a:r>
              <a:rPr lang="es-CO" altLang="es-CO" sz="1300" b="1" kern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Rectangle 127">
            <a:extLst>
              <a:ext uri="{FF2B5EF4-FFF2-40B4-BE49-F238E27FC236}">
                <a16:creationId xmlns:a16="http://schemas.microsoft.com/office/drawing/2014/main" id="{1FA6A76E-ECF7-4185-A343-FCC4314B96F2}"/>
              </a:ext>
            </a:extLst>
          </p:cNvPr>
          <p:cNvSpPr>
            <a:spLocks/>
          </p:cNvSpPr>
          <p:nvPr/>
        </p:nvSpPr>
        <p:spPr bwMode="auto">
          <a:xfrm>
            <a:off x="2888735" y="4996317"/>
            <a:ext cx="794445" cy="592992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>
            <a:outerShdw blurRad="88900" dist="25400" algn="ctr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r"/>
            <a:r>
              <a:rPr lang="es-CO" altLang="es-CO" sz="1300" b="1" dirty="0">
                <a:solidFill>
                  <a:prstClr val="black"/>
                </a:solidFill>
                <a:latin typeface="Tw Cen MT" panose="020B0602020104020603" pitchFamily="34" charset="0"/>
              </a:rPr>
              <a:t>4</a:t>
            </a:r>
          </a:p>
        </p:txBody>
      </p:sp>
      <p:sp>
        <p:nvSpPr>
          <p:cNvPr id="131" name="Rectangle 2">
            <a:extLst>
              <a:ext uri="{FF2B5EF4-FFF2-40B4-BE49-F238E27FC236}">
                <a16:creationId xmlns:a16="http://schemas.microsoft.com/office/drawing/2014/main" id="{29E8A5F5-21A8-41B8-9D96-8643969842BB}"/>
              </a:ext>
            </a:extLst>
          </p:cNvPr>
          <p:cNvSpPr txBox="1">
            <a:spLocks noChangeArrowheads="1"/>
          </p:cNvSpPr>
          <p:nvPr/>
        </p:nvSpPr>
        <p:spPr>
          <a:xfrm>
            <a:off x="426483" y="870271"/>
            <a:ext cx="6418270" cy="271870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>
            <a:outerShdw blurRad="88900" dist="25400" algn="ctr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>
            <a:defPPr>
              <a:defRPr lang="es-CO"/>
            </a:defPPr>
            <a:lvl1pPr algn="ctr" defTabSz="457200">
              <a:defRPr sz="4000" kern="0">
                <a:solidFill>
                  <a:schemeClr val="tx2">
                    <a:lumMod val="1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</a:lstStyle>
          <a:p>
            <a:pPr algn="l" defTabSz="342900"/>
            <a:r>
              <a:rPr lang="es-CO" altLang="es-CO" sz="18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Estrategia de rendición de cuentas UAESPE – 2019 1</a:t>
            </a:r>
          </a:p>
        </p:txBody>
      </p:sp>
    </p:spTree>
    <p:extLst>
      <p:ext uri="{BB962C8B-B14F-4D97-AF65-F5344CB8AC3E}">
        <p14:creationId xmlns:p14="http://schemas.microsoft.com/office/powerpoint/2010/main" val="2619859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078C70F7-7D9F-48ED-88BC-51DC47ADB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65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00C4222-7BF1-42E6-A570-86B3EB2FADE2}"/>
              </a:ext>
            </a:extLst>
          </p:cNvPr>
          <p:cNvSpPr/>
          <p:nvPr/>
        </p:nvSpPr>
        <p:spPr>
          <a:xfrm>
            <a:off x="337408" y="903744"/>
            <a:ext cx="115171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rgbClr val="ED7D31">
                    <a:lumMod val="75000"/>
                  </a:srgbClr>
                </a:solidFill>
                <a:latin typeface="Tw Cen MT" panose="020B0602020104020603" pitchFamily="34" charset="0"/>
              </a:rPr>
              <a:t>RENDICIÓN DE CUENTAS </a:t>
            </a:r>
          </a:p>
          <a:p>
            <a:pPr algn="just"/>
            <a:endParaRPr lang="es-CO" sz="2000" b="1" dirty="0">
              <a:solidFill>
                <a:prstClr val="black"/>
              </a:solidFill>
            </a:endParaRPr>
          </a:p>
          <a:p>
            <a:pPr algn="just"/>
            <a:r>
              <a:rPr lang="es-ES" sz="2000" dirty="0">
                <a:solidFill>
                  <a:prstClr val="black"/>
                </a:solidFill>
                <a:latin typeface="Tw Cen MT" panose="020B0602020104020603" pitchFamily="34" charset="0"/>
              </a:rPr>
              <a:t>El proceso de rendición de cuentas se entiende como una</a:t>
            </a:r>
            <a:r>
              <a:rPr lang="es-ES" sz="2000" b="1" i="1" dirty="0">
                <a:solidFill>
                  <a:prstClr val="black"/>
                </a:solidFill>
                <a:latin typeface="Tw Cen MT" panose="020B0602020104020603" pitchFamily="34" charset="0"/>
              </a:rPr>
              <a:t> obligación </a:t>
            </a:r>
            <a:r>
              <a:rPr lang="es-ES" sz="2000" dirty="0">
                <a:solidFill>
                  <a:prstClr val="black"/>
                </a:solidFill>
                <a:latin typeface="Tw Cen MT" panose="020B0602020104020603" pitchFamily="34" charset="0"/>
              </a:rPr>
              <a:t>de las entidades de la Rama Ejecutiva y de los servidores públicos del orden nacional y territorial, así como de la Rama Judicial y Legislativa, </a:t>
            </a:r>
            <a:r>
              <a:rPr lang="es-ES" sz="2000" b="1" i="1" dirty="0">
                <a:solidFill>
                  <a:prstClr val="black"/>
                </a:solidFill>
                <a:latin typeface="Tw Cen MT" panose="020B0602020104020603" pitchFamily="34" charset="0"/>
              </a:rPr>
              <a:t>de informar, dialogar y dar respuesta clara, concreta y eficaz a las peticiones y necesidades de los actores interesados </a:t>
            </a:r>
            <a:r>
              <a:rPr lang="es-ES" sz="2000" dirty="0">
                <a:solidFill>
                  <a:prstClr val="black"/>
                </a:solidFill>
                <a:latin typeface="Tw Cen MT" panose="020B0602020104020603" pitchFamily="34" charset="0"/>
              </a:rPr>
              <a:t>(ciudadanía, organizaciones y grupos de valor*) sobre la gestión realizada, los resultados de sus planes de acción y el respeto, garantía y protección de los derechos.</a:t>
            </a:r>
          </a:p>
          <a:p>
            <a:endParaRPr lang="es-ES" dirty="0"/>
          </a:p>
          <a:p>
            <a:endParaRPr lang="es-ES" dirty="0"/>
          </a:p>
          <a:p>
            <a:pPr algn="just"/>
            <a:r>
              <a:rPr lang="es-CO" sz="2400" b="1" dirty="0">
                <a:solidFill>
                  <a:srgbClr val="ED7D31">
                    <a:lumMod val="75000"/>
                  </a:srgbClr>
                </a:solidFill>
                <a:latin typeface="Tw Cen MT" panose="020B0602020104020603" pitchFamily="34" charset="0"/>
              </a:rPr>
              <a:t>ENFOQUE BASADO EN DERECHOS HUMANOS Y PAZ - MIPG</a:t>
            </a:r>
          </a:p>
          <a:p>
            <a:endParaRPr lang="es-ES" dirty="0"/>
          </a:p>
          <a:p>
            <a:r>
              <a:rPr lang="es-ES" sz="2000" dirty="0">
                <a:solidFill>
                  <a:prstClr val="black"/>
                </a:solidFill>
                <a:latin typeface="Tw Cen MT" panose="020B0602020104020603" pitchFamily="34" charset="0"/>
              </a:rPr>
              <a:t>La rendición de cuentas con enfoque basado en derechos humanos y paz implica atender los interrogantes:</a:t>
            </a:r>
          </a:p>
          <a:p>
            <a:endParaRPr lang="es-ES" sz="20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r>
              <a:rPr lang="es-ES" sz="2000" dirty="0">
                <a:solidFill>
                  <a:prstClr val="black"/>
                </a:solidFill>
                <a:latin typeface="Tw Cen MT" panose="020B0602020104020603" pitchFamily="34" charset="0"/>
              </a:rPr>
              <a:t>Sobre qué se rinde cuentas</a:t>
            </a:r>
          </a:p>
          <a:p>
            <a:r>
              <a:rPr lang="es-ES" sz="2000" dirty="0">
                <a:solidFill>
                  <a:prstClr val="black"/>
                </a:solidFill>
                <a:latin typeface="Tw Cen MT" panose="020B0602020104020603" pitchFamily="34" charset="0"/>
              </a:rPr>
              <a:t>Cómo se rinden cuentas </a:t>
            </a:r>
          </a:p>
          <a:p>
            <a:r>
              <a:rPr lang="es-ES" sz="2000" dirty="0">
                <a:solidFill>
                  <a:prstClr val="black"/>
                </a:solidFill>
                <a:latin typeface="Tw Cen MT" panose="020B0602020104020603" pitchFamily="34" charset="0"/>
              </a:rPr>
              <a:t>Quién/quiénes participan.</a:t>
            </a:r>
            <a:br>
              <a:rPr lang="es-ES" sz="2000" dirty="0">
                <a:solidFill>
                  <a:prstClr val="black"/>
                </a:solidFill>
                <a:latin typeface="Tw Cen MT" panose="020B0602020104020603" pitchFamily="34" charset="0"/>
              </a:rPr>
            </a:br>
            <a:endParaRPr lang="es-CO" sz="20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AutoShape 2" descr="https://www.funcionpublica.gov.co/documents/34206843/34211564/infografia_5-01.svg/9038fdf4-ddbf-44cf-0453-83f24cde9352">
            <a:extLst>
              <a:ext uri="{FF2B5EF4-FFF2-40B4-BE49-F238E27FC236}">
                <a16:creationId xmlns:a16="http://schemas.microsoft.com/office/drawing/2014/main" id="{FA757CCC-0463-4516-80DC-9BD8CF79A1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789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nfografia 1">
            <a:extLst>
              <a:ext uri="{FF2B5EF4-FFF2-40B4-BE49-F238E27FC236}">
                <a16:creationId xmlns:a16="http://schemas.microsoft.com/office/drawing/2014/main" id="{DCBDA0FF-96AD-42D4-9800-726A04AFAF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4"/>
          <a:stretch/>
        </p:blipFill>
        <p:spPr bwMode="auto">
          <a:xfrm>
            <a:off x="661738" y="390740"/>
            <a:ext cx="10094494" cy="646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070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4F4920E4-575F-411B-9D3F-DBEC3875B282}"/>
              </a:ext>
            </a:extLst>
          </p:cNvPr>
          <p:cNvSpPr/>
          <p:nvPr/>
        </p:nvSpPr>
        <p:spPr>
          <a:xfrm>
            <a:off x="92242" y="974482"/>
            <a:ext cx="12007516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rgbClr val="ED7D31">
                    <a:lumMod val="75000"/>
                  </a:srgbClr>
                </a:solidFill>
                <a:latin typeface="Tw Cen MT" panose="020B0602020104020603" pitchFamily="34" charset="0"/>
              </a:rPr>
              <a:t>ELEMENTOS DE LA RENDICIÓN DE CUENTAS</a:t>
            </a:r>
          </a:p>
          <a:p>
            <a:pPr algn="just"/>
            <a:endParaRPr lang="es-CO" sz="13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algn="just"/>
            <a:r>
              <a:rPr lang="es-ES" dirty="0">
                <a:solidFill>
                  <a:prstClr val="black"/>
                </a:solidFill>
                <a:latin typeface="Tw Cen MT" panose="020B0602020104020603" pitchFamily="34" charset="0"/>
              </a:rPr>
              <a:t>La Estrategia de rendición de cuentas es un </a:t>
            </a:r>
            <a:r>
              <a:rPr lang="es-ES" b="1" dirty="0">
                <a:solidFill>
                  <a:prstClr val="black"/>
                </a:solidFill>
                <a:latin typeface="Tw Cen MT" panose="020B0602020104020603" pitchFamily="34" charset="0"/>
              </a:rPr>
              <a:t>proceso transversal y permanente</a:t>
            </a:r>
            <a:r>
              <a:rPr lang="es-ES" dirty="0">
                <a:solidFill>
                  <a:prstClr val="black"/>
                </a:solidFill>
                <a:latin typeface="Tw Cen MT" panose="020B0602020104020603" pitchFamily="34" charset="0"/>
              </a:rPr>
              <a:t> que se fundamenta en tres elementos, así:</a:t>
            </a:r>
          </a:p>
          <a:p>
            <a:pPr algn="just"/>
            <a:endParaRPr lang="es-ES" sz="1400" b="1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2063750" lvl="4" indent="-234950" algn="just">
              <a:buAutoNum type="arabicPeriod"/>
            </a:pPr>
            <a:r>
              <a:rPr lang="es-ES" b="1" i="1" dirty="0">
                <a:solidFill>
                  <a:prstClr val="black"/>
                </a:solidFill>
                <a:latin typeface="Tw Cen MT" panose="020B0602020104020603" pitchFamily="34" charset="0"/>
              </a:rPr>
              <a:t>Información: </a:t>
            </a:r>
            <a:r>
              <a:rPr lang="es-ES" dirty="0">
                <a:solidFill>
                  <a:prstClr val="black"/>
                </a:solidFill>
                <a:latin typeface="Tw Cen MT" panose="020B0602020104020603" pitchFamily="34" charset="0"/>
              </a:rPr>
              <a:t>Informar públicamente sobre las decisiones y explicar la gestión pública, sus resultados y los avances en la garantía de derechos.</a:t>
            </a:r>
          </a:p>
          <a:p>
            <a:pPr lvl="4" algn="just"/>
            <a:endParaRPr lang="es-ES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lvl="4" algn="just"/>
            <a:r>
              <a:rPr lang="es-ES" b="1" i="1" dirty="0">
                <a:solidFill>
                  <a:prstClr val="black"/>
                </a:solidFill>
                <a:latin typeface="Tw Cen MT" panose="020B0602020104020603" pitchFamily="34" charset="0"/>
              </a:rPr>
              <a:t>2. Diálogo</a:t>
            </a:r>
            <a:r>
              <a:rPr lang="es-ES" dirty="0">
                <a:solidFill>
                  <a:prstClr val="black"/>
                </a:solidFill>
                <a:latin typeface="Tw Cen MT" panose="020B0602020104020603" pitchFamily="34" charset="0"/>
              </a:rPr>
              <a:t>: Dialogar con los grupos de valor y de interés al respecto, explicando y justificando la gestión, permitiendo preguntas y cuestionamientos, en escenarios presenciales de encuentro, complementados, si existen las condiciones, con medios virtuales.</a:t>
            </a:r>
            <a:endParaRPr lang="es-MX" altLang="es-CO" b="1" i="1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lvl="4" algn="just"/>
            <a:endParaRPr lang="es-MX" altLang="es-CO" b="1" i="1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lvl="4" algn="just"/>
            <a:r>
              <a:rPr lang="es-MX" altLang="es-CO" b="1" i="1" dirty="0">
                <a:solidFill>
                  <a:prstClr val="black"/>
                </a:solidFill>
                <a:latin typeface="Tw Cen MT" panose="020B0602020104020603" pitchFamily="34" charset="0"/>
              </a:rPr>
              <a:t>3. Responsabilidad: </a:t>
            </a:r>
            <a:r>
              <a:rPr lang="es-ES" dirty="0">
                <a:solidFill>
                  <a:prstClr val="black"/>
                </a:solidFill>
                <a:latin typeface="Tw Cen MT" panose="020B0602020104020603" pitchFamily="34" charset="0"/>
              </a:rPr>
              <a:t>Responder por los resultados de la gestión definiendo o asumiendo mecanismos de corrección o mejorar la ‘capacidad de las autoridades para responder al control de la ciudadanía, los medios de comunicación, la sociedad civil y los órganos de control asegurando el cumplimiento de obligaciones o de imponer sanciones si la gestión no es satisfactoria.</a:t>
            </a:r>
            <a:endParaRPr lang="es-MX" altLang="es-CO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sz="14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6" name="AutoShape 2" descr="https://www.funcionpublica.gov.co/documents/34206843/34211564/infografia_5-01.svg/9038fdf4-ddbf-44cf-0453-83f24cde9352">
            <a:extLst>
              <a:ext uri="{FF2B5EF4-FFF2-40B4-BE49-F238E27FC236}">
                <a16:creationId xmlns:a16="http://schemas.microsoft.com/office/drawing/2014/main" id="{64DD7218-7E45-483C-BE54-4AAE36C5EB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4D6D614-2DB5-4D44-A90D-8116EDD0AC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90" t="29221" r="45408" b="11221"/>
          <a:stretch/>
        </p:blipFill>
        <p:spPr>
          <a:xfrm>
            <a:off x="1349736" y="2010875"/>
            <a:ext cx="579074" cy="41210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26C9A97-B719-4120-B4D6-BB100F73AD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2" t="14243" r="43051" b="16542"/>
          <a:stretch/>
        </p:blipFill>
        <p:spPr>
          <a:xfrm>
            <a:off x="1349736" y="2681557"/>
            <a:ext cx="579075" cy="41210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7139D65-3B07-444F-A4F1-9681A59274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523" r="48433" b="13310"/>
          <a:stretch/>
        </p:blipFill>
        <p:spPr>
          <a:xfrm>
            <a:off x="1349736" y="3764341"/>
            <a:ext cx="579074" cy="50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76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2181E37-86B8-4D32-B9AF-DB813A9B1049}"/>
              </a:ext>
            </a:extLst>
          </p:cNvPr>
          <p:cNvSpPr/>
          <p:nvPr/>
        </p:nvSpPr>
        <p:spPr>
          <a:xfrm>
            <a:off x="378994" y="1010652"/>
            <a:ext cx="1143401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rgbClr val="ED7D31">
                    <a:lumMod val="75000"/>
                  </a:srgbClr>
                </a:solidFill>
                <a:latin typeface="Tw Cen MT" panose="020B0602020104020603" pitchFamily="34" charset="0"/>
              </a:rPr>
              <a:t>Recomendación DAFP: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algn="just"/>
            <a:r>
              <a:rPr lang="es-ES" dirty="0">
                <a:solidFill>
                  <a:prstClr val="black"/>
                </a:solidFill>
                <a:latin typeface="Tw Cen MT" panose="020B0602020104020603" pitchFamily="34" charset="0"/>
              </a:rPr>
              <a:t>En consecuencia, el elemento dialogo consta de espacios tales como:</a:t>
            </a:r>
          </a:p>
          <a:p>
            <a:pPr algn="just"/>
            <a:endParaRPr lang="es-ES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algn="just"/>
            <a:r>
              <a:rPr lang="es-ES" b="1" dirty="0">
                <a:solidFill>
                  <a:prstClr val="black"/>
                </a:solidFill>
                <a:latin typeface="Tw Cen MT" panose="020B0602020104020603" pitchFamily="34" charset="0"/>
              </a:rPr>
              <a:t>Foros, feria de la gestión, audiencias públicas, grupos focales, reunión zonal, mesa de trabajo temática, encuentros regionales, asambleas comunitarias, observatorios ciudadanos, consejos o espacios formales de participación ciudadana, espacios de diálogo a través nuevas tecnologías de la información (chat, foros virtuales, video </a:t>
            </a:r>
            <a:r>
              <a:rPr lang="es-ES" b="1" dirty="0" err="1">
                <a:solidFill>
                  <a:prstClr val="black"/>
                </a:solidFill>
                <a:latin typeface="Tw Cen MT" panose="020B0602020104020603" pitchFamily="34" charset="0"/>
              </a:rPr>
              <a:t>streaming</a:t>
            </a:r>
            <a:r>
              <a:rPr lang="es-ES" b="1" dirty="0">
                <a:solidFill>
                  <a:prstClr val="black"/>
                </a:solidFill>
                <a:latin typeface="Tw Cen MT" panose="020B0602020104020603" pitchFamily="34" charset="0"/>
              </a:rPr>
              <a:t>, redes sociales).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algn="just"/>
            <a:r>
              <a:rPr lang="es-ES" dirty="0">
                <a:solidFill>
                  <a:prstClr val="black"/>
                </a:solidFill>
                <a:latin typeface="Tw Cen MT" panose="020B0602020104020603" pitchFamily="34" charset="0"/>
              </a:rPr>
              <a:t>Independientemente del nombre con que se le denomine a la Audiencia Púbica de Rendición de Cuentas a la Ciudadanía, Audiencia Pública, Audiencia Pública Participativa, lo importante es que cumpla con que sea un evento público entre ciudadanos, organizaciones y servidores públicos en donde se evalúa la gestión gubernamental en el cumplimiento de las responsabilidades políticas y los planes ejecutados en un periodo determinado.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sz="28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627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B85EF590-DD81-40DE-87AC-9C135DB655B1}"/>
              </a:ext>
            </a:extLst>
          </p:cNvPr>
          <p:cNvSpPr/>
          <p:nvPr/>
        </p:nvSpPr>
        <p:spPr>
          <a:xfrm>
            <a:off x="337408" y="866737"/>
            <a:ext cx="1169991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>
                <a:solidFill>
                  <a:srgbClr val="ED7D31">
                    <a:lumMod val="75000"/>
                  </a:srgbClr>
                </a:solidFill>
                <a:latin typeface="Tw Cen MT" panose="020B0602020104020603" pitchFamily="34" charset="0"/>
              </a:rPr>
              <a:t>SOBRE QUÉ SE RINDEN CUENTAS</a:t>
            </a:r>
          </a:p>
          <a:p>
            <a:pPr algn="just"/>
            <a:endParaRPr lang="es-CO" dirty="0">
              <a:solidFill>
                <a:prstClr val="black"/>
              </a:solidFill>
            </a:endParaRPr>
          </a:p>
          <a:p>
            <a:pPr algn="just"/>
            <a:r>
              <a:rPr lang="es-ES" dirty="0">
                <a:solidFill>
                  <a:prstClr val="black"/>
                </a:solidFill>
                <a:latin typeface="Tw Cen MT" panose="020B0602020104020603" pitchFamily="34" charset="0"/>
              </a:rPr>
              <a:t>Las entidades deben rendir cuentas sobre cómo se articula la planeación y la gestión en la protección promoción y garantía de los derechos humanos.</a:t>
            </a:r>
          </a:p>
          <a:p>
            <a:endParaRPr lang="es-ES" dirty="0"/>
          </a:p>
          <a:p>
            <a:r>
              <a:rPr lang="es-ES" dirty="0">
                <a:solidFill>
                  <a:prstClr val="black"/>
                </a:solidFill>
                <a:latin typeface="Tw Cen MT" panose="020B0602020104020603" pitchFamily="34" charset="0"/>
              </a:rPr>
              <a:t>Es decir, </a:t>
            </a:r>
            <a:r>
              <a:rPr lang="es-ES" b="1" dirty="0">
                <a:solidFill>
                  <a:prstClr val="black"/>
                </a:solidFill>
                <a:latin typeface="Tw Cen MT" panose="020B0602020104020603" pitchFamily="34" charset="0"/>
              </a:rPr>
              <a:t>deben informar, explicar y responsabilizarse frente a las acciones u omisiones que afecten la garantía de los derechos de los cuales son responsables.</a:t>
            </a:r>
          </a:p>
          <a:p>
            <a:endParaRPr lang="es-ES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r>
              <a:rPr lang="es-ES" dirty="0">
                <a:solidFill>
                  <a:prstClr val="black"/>
                </a:solidFill>
                <a:latin typeface="Tw Cen MT" panose="020B0602020104020603" pitchFamily="34" charset="0"/>
              </a:rPr>
              <a:t>Para determinar los contenidos sobre los cuales se rinde cuentas es necesario analizar:</a:t>
            </a:r>
          </a:p>
          <a:p>
            <a:pPr algn="just"/>
            <a:endParaRPr lang="es-CO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1347788" algn="just"/>
            <a:r>
              <a:rPr lang="es-ES" dirty="0">
                <a:solidFill>
                  <a:prstClr val="black"/>
                </a:solidFill>
                <a:latin typeface="Tw Cen MT" panose="020B0602020104020603" pitchFamily="34" charset="0"/>
              </a:rPr>
              <a:t>El esquema de </a:t>
            </a:r>
            <a:r>
              <a:rPr lang="es-ES" b="1" dirty="0">
                <a:solidFill>
                  <a:prstClr val="black"/>
                </a:solidFill>
                <a:latin typeface="Tw Cen MT" panose="020B0602020104020603" pitchFamily="34" charset="0"/>
              </a:rPr>
              <a:t>deberes, obligaciones y responsabilidades</a:t>
            </a:r>
            <a:r>
              <a:rPr lang="es-ES" dirty="0">
                <a:solidFill>
                  <a:prstClr val="black"/>
                </a:solidFill>
                <a:latin typeface="Tw Cen MT" panose="020B0602020104020603" pitchFamily="34" charset="0"/>
              </a:rPr>
              <a:t> que impone las normas de derechos humanos a todo el orden social: </a:t>
            </a:r>
            <a:r>
              <a:rPr lang="es-ES" b="1" dirty="0">
                <a:solidFill>
                  <a:prstClr val="black"/>
                </a:solidFill>
                <a:latin typeface="Tw Cen MT" panose="020B0602020104020603" pitchFamily="34" charset="0"/>
              </a:rPr>
              <a:t>¿quién es el titular?, ¿quién garantiza?, ¿quién protege?</a:t>
            </a:r>
          </a:p>
          <a:p>
            <a:pPr marL="1347788" algn="just"/>
            <a:endParaRPr lang="es-ES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1347788" algn="just"/>
            <a:r>
              <a:rPr lang="es-ES" b="1" dirty="0">
                <a:solidFill>
                  <a:prstClr val="black"/>
                </a:solidFill>
                <a:latin typeface="Tw Cen MT" panose="020B0602020104020603" pitchFamily="34" charset="0"/>
              </a:rPr>
              <a:t>La valoración de en qué medida los grupos de valor son sujetos de derechos </a:t>
            </a:r>
            <a:r>
              <a:rPr lang="es-ES" dirty="0">
                <a:solidFill>
                  <a:prstClr val="black"/>
                </a:solidFill>
                <a:latin typeface="Tw Cen MT" panose="020B0602020104020603" pitchFamily="34" charset="0"/>
              </a:rPr>
              <a:t>y cuál es </a:t>
            </a:r>
            <a:r>
              <a:rPr lang="es-ES" b="1" dirty="0">
                <a:solidFill>
                  <a:prstClr val="black"/>
                </a:solidFill>
                <a:latin typeface="Tw Cen MT" panose="020B0602020104020603" pitchFamily="34" charset="0"/>
              </a:rPr>
              <a:t>la capacidad de las entidades como garantes de estos derechos </a:t>
            </a:r>
            <a:r>
              <a:rPr lang="es-ES" dirty="0">
                <a:solidFill>
                  <a:prstClr val="black"/>
                </a:solidFill>
                <a:latin typeface="Tw Cen MT" panose="020B0602020104020603" pitchFamily="34" charset="0"/>
              </a:rPr>
              <a:t>para asumir sus responsabilidades.</a:t>
            </a:r>
            <a:endParaRPr lang="es-CO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1347788" algn="just"/>
            <a:endParaRPr lang="es-CO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1347788" algn="just"/>
            <a:r>
              <a:rPr lang="es-ES" dirty="0">
                <a:solidFill>
                  <a:prstClr val="black"/>
                </a:solidFill>
                <a:latin typeface="Tw Cen MT" panose="020B0602020104020603" pitchFamily="34" charset="0"/>
              </a:rPr>
              <a:t>¿Cuáles derechos se buscan alcanzar con la gestión de la entidad que rinde cuentas y si en efecto se ha logrado su realización?</a:t>
            </a:r>
            <a:endParaRPr lang="es-CO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pic>
        <p:nvPicPr>
          <p:cNvPr id="2073" name="Picture 25" descr="viñeta">
            <a:extLst>
              <a:ext uri="{FF2B5EF4-FFF2-40B4-BE49-F238E27FC236}">
                <a16:creationId xmlns:a16="http://schemas.microsoft.com/office/drawing/2014/main" id="{66FC7D18-EE11-40DF-9F0A-3E3C3DFD7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-4754563"/>
            <a:ext cx="1470861" cy="147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viÃ±eta">
            <a:extLst>
              <a:ext uri="{FF2B5EF4-FFF2-40B4-BE49-F238E27FC236}">
                <a16:creationId xmlns:a16="http://schemas.microsoft.com/office/drawing/2014/main" id="{24FBDB9B-00F0-4E10-B532-767042F9D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65" y="3636042"/>
            <a:ext cx="458306" cy="45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8" descr="viÃ±eta">
            <a:extLst>
              <a:ext uri="{FF2B5EF4-FFF2-40B4-BE49-F238E27FC236}">
                <a16:creationId xmlns:a16="http://schemas.microsoft.com/office/drawing/2014/main" id="{5D96BECE-3925-4310-A2E2-7E32716F4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65" y="4502779"/>
            <a:ext cx="458306" cy="45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8" descr="viÃ±eta">
            <a:extLst>
              <a:ext uri="{FF2B5EF4-FFF2-40B4-BE49-F238E27FC236}">
                <a16:creationId xmlns:a16="http://schemas.microsoft.com/office/drawing/2014/main" id="{83541BB8-DB4A-46DC-A263-F8A902F93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359" y="5369516"/>
            <a:ext cx="458306" cy="45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723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funcionpublica.gov.co/documents/34206843/34211564/infografia_5-01.svg/9038fdf4-ddbf-44cf-0453-83f24cde9352">
            <a:extLst>
              <a:ext uri="{FF2B5EF4-FFF2-40B4-BE49-F238E27FC236}">
                <a16:creationId xmlns:a16="http://schemas.microsoft.com/office/drawing/2014/main" id="{DC593943-DADD-4064-9F3A-A9CE070A38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13637" y="5087971"/>
            <a:ext cx="364983" cy="36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F74E418-C612-441D-9711-779563ED4FB3}"/>
              </a:ext>
            </a:extLst>
          </p:cNvPr>
          <p:cNvSpPr/>
          <p:nvPr/>
        </p:nvSpPr>
        <p:spPr>
          <a:xfrm>
            <a:off x="337408" y="934154"/>
            <a:ext cx="115171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>
                <a:solidFill>
                  <a:srgbClr val="ED7D31">
                    <a:lumMod val="75000"/>
                  </a:srgbClr>
                </a:solidFill>
                <a:latin typeface="Tw Cen MT" panose="020B0602020104020603" pitchFamily="34" charset="0"/>
              </a:rPr>
              <a:t>ACTIVIDADES DE RENDICIÓN DE CUENTAS PROPUESTAS</a:t>
            </a:r>
          </a:p>
          <a:p>
            <a:pPr algn="ctr"/>
            <a:endParaRPr lang="es-CO" b="1" dirty="0">
              <a:solidFill>
                <a:srgbClr val="ED7D31">
                  <a:lumMod val="75000"/>
                </a:srgbClr>
              </a:solidFill>
              <a:latin typeface="Tw Cen MT" panose="020B0602020104020603" pitchFamily="34" charset="0"/>
            </a:endParaRPr>
          </a:p>
          <a:p>
            <a:r>
              <a:rPr lang="es-ES" dirty="0"/>
              <a:t>En las actividades encontrará: el propósito de la misma, quién es el responsable de ejecutarla, la modalidad en que puede realizarse (virtual y/o presencial), a qué etapa de la estrategia de rendición de cuentas pertenece, el nivel de avance de la rendición de cuentas al que aplica (inicial, consolidación y/o perfeccionamiento), los instrumentos y el paso a paso de las acciones que facilitan su implementación.</a:t>
            </a:r>
            <a:br>
              <a:rPr lang="es-ES" dirty="0">
                <a:solidFill>
                  <a:prstClr val="black"/>
                </a:solidFill>
                <a:latin typeface="Tw Cen MT" panose="020B0602020104020603" pitchFamily="34" charset="0"/>
              </a:rPr>
            </a:br>
            <a:endParaRPr lang="es-CO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493958EF-F665-4C63-8758-030504393261}"/>
              </a:ext>
            </a:extLst>
          </p:cNvPr>
          <p:cNvSpPr/>
          <p:nvPr/>
        </p:nvSpPr>
        <p:spPr>
          <a:xfrm>
            <a:off x="726874" y="2908907"/>
            <a:ext cx="456916" cy="3850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27AB082-FBE3-4992-93C6-391AB153FDAC}"/>
              </a:ext>
            </a:extLst>
          </p:cNvPr>
          <p:cNvSpPr txBox="1"/>
          <p:nvPr/>
        </p:nvSpPr>
        <p:spPr>
          <a:xfrm>
            <a:off x="1416775" y="2850483"/>
            <a:ext cx="6249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dirty="0">
                <a:latin typeface="Tw Cen MT" panose="020B0602020104020603" pitchFamily="34" charset="0"/>
              </a:rPr>
              <a:t>Identificación de grupos de valor y grupos de interés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4E84A05-FD8C-45E1-976E-948CE71FBA94}"/>
              </a:ext>
            </a:extLst>
          </p:cNvPr>
          <p:cNvSpPr txBox="1"/>
          <p:nvPr/>
        </p:nvSpPr>
        <p:spPr>
          <a:xfrm>
            <a:off x="1416775" y="3578274"/>
            <a:ext cx="6896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Tw Cen MT" panose="020B0602020104020603" pitchFamily="34" charset="0"/>
              </a:rPr>
              <a:t>Identificación de temas prioritarios para la rendición de cuentas</a:t>
            </a:r>
          </a:p>
          <a:p>
            <a:pPr lvl="0"/>
            <a:endParaRPr lang="es-CO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AE01539-723D-494E-8CC4-2FFCD24BB898}"/>
              </a:ext>
            </a:extLst>
          </p:cNvPr>
          <p:cNvSpPr txBox="1"/>
          <p:nvPr/>
        </p:nvSpPr>
        <p:spPr>
          <a:xfrm>
            <a:off x="1416775" y="4259898"/>
            <a:ext cx="6896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dirty="0">
                <a:latin typeface="Tw Cen MT" panose="020B0602020104020603" pitchFamily="34" charset="0"/>
              </a:rPr>
              <a:t>Establecer en diferentes espacios - jornadas de diálogo participativo.</a:t>
            </a:r>
          </a:p>
          <a:p>
            <a:pPr lvl="0"/>
            <a:endParaRPr lang="es-CO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5B281927-5223-4A4E-AE83-CA7105760C9C}"/>
              </a:ext>
            </a:extLst>
          </p:cNvPr>
          <p:cNvSpPr/>
          <p:nvPr/>
        </p:nvSpPr>
        <p:spPr>
          <a:xfrm>
            <a:off x="726874" y="3619300"/>
            <a:ext cx="456916" cy="3850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2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3D56EC6D-8CBE-4F4E-A973-A7948AAF6AAD}"/>
              </a:ext>
            </a:extLst>
          </p:cNvPr>
          <p:cNvSpPr/>
          <p:nvPr/>
        </p:nvSpPr>
        <p:spPr>
          <a:xfrm>
            <a:off x="726874" y="4266766"/>
            <a:ext cx="456916" cy="3850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3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9C9B160-7DC9-4FB3-B112-0885606CAB23}"/>
              </a:ext>
            </a:extLst>
          </p:cNvPr>
          <p:cNvSpPr txBox="1"/>
          <p:nvPr/>
        </p:nvSpPr>
        <p:spPr>
          <a:xfrm>
            <a:off x="1416775" y="4917569"/>
            <a:ext cx="6896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dirty="0">
                <a:latin typeface="Tw Cen MT" panose="020B0602020104020603" pitchFamily="34" charset="0"/>
              </a:rPr>
              <a:t>Convocatoria (trabajar conjuntamente con Comunicaciones)</a:t>
            </a:r>
          </a:p>
          <a:p>
            <a:pPr lvl="0"/>
            <a:endParaRPr lang="es-CO" dirty="0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C4B76D58-A648-4CB7-BEE3-C4B39EAE847F}"/>
              </a:ext>
            </a:extLst>
          </p:cNvPr>
          <p:cNvSpPr/>
          <p:nvPr/>
        </p:nvSpPr>
        <p:spPr>
          <a:xfrm>
            <a:off x="726874" y="4924437"/>
            <a:ext cx="456916" cy="3850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4</a:t>
            </a:r>
          </a:p>
        </p:txBody>
      </p:sp>
      <p:sp>
        <p:nvSpPr>
          <p:cNvPr id="20" name="AutoShape 2" descr="https://www.funcionpublica.gov.co/documents/34206843/34211564/infografia_5-01.svg/9038fdf4-ddbf-44cf-0453-83f24cde9352">
            <a:extLst>
              <a:ext uri="{FF2B5EF4-FFF2-40B4-BE49-F238E27FC236}">
                <a16:creationId xmlns:a16="http://schemas.microsoft.com/office/drawing/2014/main" id="{6F8BF0EC-1560-46EB-AB01-ED6EC43EC9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13637" y="6319287"/>
            <a:ext cx="364983" cy="36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2824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funcionpublica.gov.co/documents/34206843/34211564/infografia_5-01.svg/9038fdf4-ddbf-44cf-0453-83f24cde9352">
            <a:extLst>
              <a:ext uri="{FF2B5EF4-FFF2-40B4-BE49-F238E27FC236}">
                <a16:creationId xmlns:a16="http://schemas.microsoft.com/office/drawing/2014/main" id="{95FDC3BA-4033-4818-BC23-506C2933B3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13637" y="5087971"/>
            <a:ext cx="364983" cy="36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0977AC3-A666-418C-9D4F-3A40919182BE}"/>
              </a:ext>
            </a:extLst>
          </p:cNvPr>
          <p:cNvSpPr/>
          <p:nvPr/>
        </p:nvSpPr>
        <p:spPr>
          <a:xfrm>
            <a:off x="674816" y="1060535"/>
            <a:ext cx="115171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rgbClr val="ED7D31">
                    <a:lumMod val="75000"/>
                  </a:srgbClr>
                </a:solidFill>
                <a:latin typeface="Tw Cen MT" panose="020B0602020104020603" pitchFamily="34" charset="0"/>
              </a:rPr>
              <a:t>DOCUMENTACIÓN DE LA RENDICIÓN DE CUENTAS</a:t>
            </a:r>
          </a:p>
          <a:p>
            <a:pPr algn="ctr"/>
            <a:endParaRPr lang="es-CO" b="1" dirty="0">
              <a:solidFill>
                <a:srgbClr val="ED7D31">
                  <a:lumMod val="75000"/>
                </a:srgbClr>
              </a:solidFill>
              <a:latin typeface="Tw Cen MT" panose="020B0602020104020603" pitchFamily="34" charset="0"/>
            </a:endParaRPr>
          </a:p>
          <a:p>
            <a:r>
              <a:rPr lang="es-ES" sz="2200" dirty="0">
                <a:solidFill>
                  <a:prstClr val="black"/>
                </a:solidFill>
                <a:latin typeface="Tw Cen MT" panose="020B0602020104020603" pitchFamily="34" charset="0"/>
              </a:rPr>
              <a:t>En el marco de la Estrategia de Rendición de Cuentas se debe tener presente para documentar lo siguiente:</a:t>
            </a:r>
          </a:p>
          <a:p>
            <a:endParaRPr lang="es-ES" sz="22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342900" indent="-342900">
              <a:buAutoNum type="arabicPeriod"/>
            </a:pPr>
            <a:r>
              <a:rPr lang="es-ES" sz="2200" dirty="0">
                <a:solidFill>
                  <a:prstClr val="black"/>
                </a:solidFill>
                <a:latin typeface="Tw Cen MT" panose="020B0602020104020603" pitchFamily="34" charset="0"/>
              </a:rPr>
              <a:t>Determinar el objetivo de la Rendición de Cuentas en el espacio seleccionado.</a:t>
            </a:r>
          </a:p>
          <a:p>
            <a:pPr marL="342900" indent="-342900">
              <a:buAutoNum type="arabicPeriod"/>
            </a:pPr>
            <a:r>
              <a:rPr lang="es-ES" sz="2200" dirty="0">
                <a:solidFill>
                  <a:prstClr val="black"/>
                </a:solidFill>
                <a:latin typeface="Tw Cen MT" panose="020B0602020104020603" pitchFamily="34" charset="0"/>
              </a:rPr>
              <a:t>Grabar lo informado y las preguntas realizadas por los grupos de valor.</a:t>
            </a:r>
          </a:p>
          <a:p>
            <a:pPr marL="342900" indent="-342900">
              <a:buAutoNum type="arabicPeriod"/>
            </a:pPr>
            <a:r>
              <a:rPr lang="es-ES" sz="2200" dirty="0">
                <a:solidFill>
                  <a:prstClr val="black"/>
                </a:solidFill>
                <a:latin typeface="Tw Cen MT" panose="020B0602020104020603" pitchFamily="34" charset="0"/>
              </a:rPr>
              <a:t>Recolectar en lo posible material audiovisual (trabajar conjuntamente con Comunicaciones)</a:t>
            </a:r>
          </a:p>
          <a:p>
            <a:pPr marL="342900" indent="-342900">
              <a:buAutoNum type="arabicPeriod"/>
            </a:pPr>
            <a:r>
              <a:rPr lang="es-ES" sz="2200" dirty="0">
                <a:solidFill>
                  <a:prstClr val="black"/>
                </a:solidFill>
                <a:latin typeface="Tw Cen MT" panose="020B0602020104020603" pitchFamily="34" charset="0"/>
              </a:rPr>
              <a:t>Identificar preguntas mayor tiempo para responder, junto con dirección de correo para respuesta</a:t>
            </a:r>
          </a:p>
          <a:p>
            <a:pPr marL="342900" indent="-342900">
              <a:buAutoNum type="arabicPeriod"/>
            </a:pPr>
            <a:r>
              <a:rPr lang="es-ES" sz="2200" dirty="0">
                <a:solidFill>
                  <a:prstClr val="black"/>
                </a:solidFill>
                <a:latin typeface="Tw Cen MT" panose="020B0602020104020603" pitchFamily="34" charset="0"/>
              </a:rPr>
              <a:t>Realizar encuesta de evaluación de evento una vez se haga la rendición de cuentas</a:t>
            </a:r>
          </a:p>
          <a:p>
            <a:br>
              <a:rPr lang="es-ES" sz="2800" dirty="0">
                <a:solidFill>
                  <a:prstClr val="black"/>
                </a:solidFill>
                <a:latin typeface="Tw Cen MT" panose="020B0602020104020603" pitchFamily="34" charset="0"/>
              </a:rPr>
            </a:br>
            <a:endParaRPr lang="es-CO" sz="24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523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www.funcionpublica.gov.co/documents/34206843/34211564/infografia_5-01.svg/9038fdf4-ddbf-44cf-0453-83f24cde9352">
            <a:extLst>
              <a:ext uri="{FF2B5EF4-FFF2-40B4-BE49-F238E27FC236}">
                <a16:creationId xmlns:a16="http://schemas.microsoft.com/office/drawing/2014/main" id="{E8031FEC-0122-4DA4-A9EB-673ED2C7A5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3" name="AutoShape 2" descr="https://www.funcionpublica.gov.co/documents/34206843/34211564/infografia_5-01.svg/9038fdf4-ddbf-44cf-0453-83f24cde9352">
            <a:extLst>
              <a:ext uri="{FF2B5EF4-FFF2-40B4-BE49-F238E27FC236}">
                <a16:creationId xmlns:a16="http://schemas.microsoft.com/office/drawing/2014/main" id="{CA4C201A-7399-489E-80A7-93BDC1CBBF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26396C6-ED8F-4580-B7E9-1F771AABC4C1}"/>
              </a:ext>
            </a:extLst>
          </p:cNvPr>
          <p:cNvSpPr/>
          <p:nvPr/>
        </p:nvSpPr>
        <p:spPr>
          <a:xfrm>
            <a:off x="337408" y="866737"/>
            <a:ext cx="1151718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>
                <a:solidFill>
                  <a:srgbClr val="ED7D31">
                    <a:lumMod val="75000"/>
                  </a:srgbClr>
                </a:solidFill>
                <a:latin typeface="Tw Cen MT" panose="020B0602020104020603" pitchFamily="34" charset="0"/>
              </a:rPr>
              <a:t>ESPACIOS DE RENDICIÓN DE CUENTAS</a:t>
            </a:r>
          </a:p>
          <a:p>
            <a:pPr algn="ctr"/>
            <a:endParaRPr lang="es-CO" b="1" dirty="0">
              <a:solidFill>
                <a:srgbClr val="ED7D31">
                  <a:lumMod val="75000"/>
                </a:srgbClr>
              </a:solidFill>
              <a:latin typeface="Tw Cen MT" panose="020B0602020104020603" pitchFamily="34" charset="0"/>
            </a:endParaRPr>
          </a:p>
          <a:p>
            <a:r>
              <a:rPr lang="es-ES" dirty="0"/>
              <a:t>Escenarios de encuentro entre los representantes de las entidades públicas que rinden cuentas y los interesados con el fin de conversar y escuchar a sus interlocutores y crear condiciones para que estos puedan preguntar, escuchar y hablar sobre la información institucional.</a:t>
            </a:r>
            <a:br>
              <a:rPr lang="es-ES" dirty="0"/>
            </a:br>
            <a:endParaRPr lang="es-CO" b="1" dirty="0">
              <a:solidFill>
                <a:prstClr val="black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678DEB8-34F1-4319-9095-66AE76E716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83" t="30579" r="40144" b="30899"/>
          <a:stretch/>
        </p:blipFill>
        <p:spPr>
          <a:xfrm>
            <a:off x="193029" y="2390274"/>
            <a:ext cx="4123797" cy="4328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A00629E-728D-45AF-BD57-124930F93D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76" t="25120" r="38347" b="36109"/>
          <a:stretch/>
        </p:blipFill>
        <p:spPr>
          <a:xfrm>
            <a:off x="4204379" y="2390274"/>
            <a:ext cx="4088042" cy="423918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0B28944-A178-490A-8D69-6F315AA0A7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850" t="64870" r="33815" b="28919"/>
          <a:stretch/>
        </p:blipFill>
        <p:spPr>
          <a:xfrm>
            <a:off x="8139524" y="2985496"/>
            <a:ext cx="3715067" cy="7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268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34813</TotalTime>
  <Words>969</Words>
  <Application>Microsoft Office PowerPoint</Application>
  <PresentationFormat>Panorámica</PresentationFormat>
  <Paragraphs>87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Tw Cen MT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Tamayo Bernal</dc:creator>
  <cp:lastModifiedBy>paula fierro</cp:lastModifiedBy>
  <cp:revision>265</cp:revision>
  <dcterms:created xsi:type="dcterms:W3CDTF">2016-01-19T21:18:09Z</dcterms:created>
  <dcterms:modified xsi:type="dcterms:W3CDTF">2019-08-02T21:23:53Z</dcterms:modified>
</cp:coreProperties>
</file>