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3512" r:id="rId3"/>
    <p:sldId id="3513" r:id="rId4"/>
    <p:sldId id="3528" r:id="rId5"/>
    <p:sldId id="3515" r:id="rId6"/>
    <p:sldId id="3533" r:id="rId7"/>
    <p:sldId id="3517" r:id="rId8"/>
    <p:sldId id="3518" r:id="rId9"/>
    <p:sldId id="3519" r:id="rId10"/>
    <p:sldId id="3520" r:id="rId11"/>
    <p:sldId id="3529" r:id="rId12"/>
    <p:sldId id="3522" r:id="rId13"/>
    <p:sldId id="3523" r:id="rId14"/>
    <p:sldId id="3530" r:id="rId15"/>
    <p:sldId id="356" r:id="rId16"/>
    <p:sldId id="3524" r:id="rId17"/>
    <p:sldId id="3525" r:id="rId18"/>
    <p:sldId id="3526" r:id="rId19"/>
    <p:sldId id="3527" r:id="rId20"/>
    <p:sldId id="3531" r:id="rId21"/>
    <p:sldId id="348" r:id="rId22"/>
    <p:sldId id="349" r:id="rId23"/>
    <p:sldId id="350" r:id="rId24"/>
    <p:sldId id="351" r:id="rId25"/>
    <p:sldId id="357" r:id="rId26"/>
    <p:sldId id="358" r:id="rId27"/>
    <p:sldId id="259" r:id="rId28"/>
    <p:sldId id="257" r:id="rId29"/>
    <p:sldId id="260" r:id="rId30"/>
    <p:sldId id="261" r:id="rId31"/>
    <p:sldId id="263" r:id="rId32"/>
    <p:sldId id="276" r:id="rId33"/>
    <p:sldId id="3495" r:id="rId34"/>
    <p:sldId id="707" r:id="rId35"/>
    <p:sldId id="3496" r:id="rId36"/>
    <p:sldId id="3497" r:id="rId37"/>
    <p:sldId id="3498" r:id="rId38"/>
    <p:sldId id="371" r:id="rId39"/>
    <p:sldId id="3492" r:id="rId40"/>
    <p:sldId id="3499" r:id="rId41"/>
    <p:sldId id="3500" r:id="rId42"/>
    <p:sldId id="3502" r:id="rId43"/>
    <p:sldId id="3346" r:id="rId44"/>
    <p:sldId id="3510" r:id="rId45"/>
    <p:sldId id="265" r:id="rId46"/>
    <p:sldId id="3503" r:id="rId47"/>
    <p:sldId id="266" r:id="rId48"/>
    <p:sldId id="268" r:id="rId49"/>
    <p:sldId id="269" r:id="rId50"/>
    <p:sldId id="3504" r:id="rId51"/>
    <p:sldId id="3505" r:id="rId52"/>
    <p:sldId id="3511" r:id="rId53"/>
    <p:sldId id="281" r:id="rId54"/>
    <p:sldId id="335" r:id="rId55"/>
    <p:sldId id="3506" r:id="rId56"/>
    <p:sldId id="3507" r:id="rId57"/>
    <p:sldId id="3508" r:id="rId58"/>
    <p:sldId id="3509" r:id="rId59"/>
    <p:sldId id="308" r:id="rId60"/>
    <p:sldId id="338" r:id="rId61"/>
    <p:sldId id="3532" r:id="rId62"/>
    <p:sldId id="299" r:id="rId63"/>
    <p:sldId id="300" r:id="rId64"/>
    <p:sldId id="301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General_!$B$3</c:f>
              <c:strCache>
                <c:ptCount val="1"/>
                <c:pt idx="0">
                  <c:v>APROPIACION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3665201907662186E-3"/>
                  <c:y val="0.107898515452678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6D-45E4-A5F1-64727E0EA1AC}"/>
                </c:ext>
              </c:extLst>
            </c:dLbl>
            <c:dLbl>
              <c:idx val="1"/>
              <c:layout>
                <c:manualLayout>
                  <c:x val="2.7286287809165778E-3"/>
                  <c:y val="9.31372435936939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6D-45E4-A5F1-64727E0EA1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General_!$A$4:$A$10</c:f>
              <c:strCache>
                <c:ptCount val="2"/>
                <c:pt idx="0">
                  <c:v>FUNCIONAMIENTO</c:v>
                </c:pt>
                <c:pt idx="1">
                  <c:v>INVERSIÓN</c:v>
                </c:pt>
              </c:strCache>
            </c:strRef>
          </c:cat>
          <c:val>
            <c:numRef>
              <c:f>General_!$B$4:$B$10</c:f>
              <c:numCache>
                <c:formatCode>#,##0.0</c:formatCode>
                <c:ptCount val="2"/>
                <c:pt idx="0">
                  <c:v>10551.708000000001</c:v>
                </c:pt>
                <c:pt idx="1">
                  <c:v>13599.279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6D-45E4-A5F1-64727E0EA1AC}"/>
            </c:ext>
          </c:extLst>
        </c:ser>
        <c:ser>
          <c:idx val="1"/>
          <c:order val="1"/>
          <c:tx>
            <c:strRef>
              <c:f>General_!$C$3</c:f>
              <c:strCache>
                <c:ptCount val="1"/>
                <c:pt idx="0">
                  <c:v>COMPROMISO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5012630215757069E-17"/>
                  <c:y val="0.103908903008723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6D-45E4-A5F1-64727E0EA1AC}"/>
                </c:ext>
              </c:extLst>
            </c:dLbl>
            <c:dLbl>
              <c:idx val="1"/>
              <c:layout>
                <c:manualLayout>
                  <c:x val="-1.0005052086302828E-16"/>
                  <c:y val="0.116435594149016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6D-45E4-A5F1-64727E0EA1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General_!$A$4:$A$10</c:f>
              <c:strCache>
                <c:ptCount val="2"/>
                <c:pt idx="0">
                  <c:v>FUNCIONAMIENTO</c:v>
                </c:pt>
                <c:pt idx="1">
                  <c:v>INVERSIÓN</c:v>
                </c:pt>
              </c:strCache>
            </c:strRef>
          </c:cat>
          <c:val>
            <c:numRef>
              <c:f>General_!$C$4:$C$10</c:f>
              <c:numCache>
                <c:formatCode>#,##0.0</c:formatCode>
                <c:ptCount val="2"/>
                <c:pt idx="0">
                  <c:v>7726.7020000000002</c:v>
                </c:pt>
                <c:pt idx="1">
                  <c:v>12724.785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6D-45E4-A5F1-64727E0EA1AC}"/>
            </c:ext>
          </c:extLst>
        </c:ser>
        <c:ser>
          <c:idx val="2"/>
          <c:order val="2"/>
          <c:tx>
            <c:strRef>
              <c:f>General_!$D$3</c:f>
              <c:strCache>
                <c:ptCount val="1"/>
                <c:pt idx="0">
                  <c:v>OBLIGACION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364341045297949E-3"/>
                  <c:y val="0.105996684865439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6D-45E4-A5F1-64727E0EA1AC}"/>
                </c:ext>
              </c:extLst>
            </c:dLbl>
            <c:dLbl>
              <c:idx val="1"/>
              <c:layout>
                <c:manualLayout>
                  <c:x val="0"/>
                  <c:y val="0.115222715053719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6D-45E4-A5F1-64727E0EA1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General_!$A$4:$A$10</c:f>
              <c:strCache>
                <c:ptCount val="2"/>
                <c:pt idx="0">
                  <c:v>FUNCIONAMIENTO</c:v>
                </c:pt>
                <c:pt idx="1">
                  <c:v>INVERSIÓN</c:v>
                </c:pt>
              </c:strCache>
            </c:strRef>
          </c:cat>
          <c:val>
            <c:numRef>
              <c:f>General_!$D$4:$D$10</c:f>
              <c:numCache>
                <c:formatCode>#,##0.0_ ;[Red]\-#,##0.0\ </c:formatCode>
                <c:ptCount val="2"/>
                <c:pt idx="0" formatCode="#,##0.0">
                  <c:v>7419.1250000000009</c:v>
                </c:pt>
                <c:pt idx="1">
                  <c:v>9200.8510000000006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6D-45E4-A5F1-64727E0EA1AC}"/>
            </c:ext>
          </c:extLst>
        </c:ser>
        <c:ser>
          <c:idx val="3"/>
          <c:order val="3"/>
          <c:tx>
            <c:strRef>
              <c:f>General_!$E$3</c:f>
              <c:strCache>
                <c:ptCount val="1"/>
                <c:pt idx="0">
                  <c:v>PAGO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0.103908903008723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6D-45E4-A5F1-64727E0EA1AC}"/>
                </c:ext>
              </c:extLst>
            </c:dLbl>
            <c:dLbl>
              <c:idx val="1"/>
              <c:layout>
                <c:manualLayout>
                  <c:x val="-1.0021032301798658E-16"/>
                  <c:y val="0.108944688443454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6D-45E4-A5F1-64727E0EA1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General_!$A$4:$A$10</c:f>
              <c:strCache>
                <c:ptCount val="2"/>
                <c:pt idx="0">
                  <c:v>FUNCIONAMIENTO</c:v>
                </c:pt>
                <c:pt idx="1">
                  <c:v>INVERSIÓN</c:v>
                </c:pt>
              </c:strCache>
            </c:strRef>
          </c:cat>
          <c:val>
            <c:numRef>
              <c:f>General_!$E$4:$E$10</c:f>
              <c:numCache>
                <c:formatCode>#,##0.0_ ;[Red]\-#,##0.0\ </c:formatCode>
                <c:ptCount val="2"/>
                <c:pt idx="0" formatCode="#,##0.0">
                  <c:v>7419.1250000000009</c:v>
                </c:pt>
                <c:pt idx="1">
                  <c:v>9200.8510000000006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66D-45E4-A5F1-64727E0EA1A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67068079"/>
        <c:axId val="1126388015"/>
      </c:barChart>
      <c:catAx>
        <c:axId val="11670680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s-CO"/>
          </a:p>
        </c:txPr>
        <c:crossAx val="1126388015"/>
        <c:crosses val="autoZero"/>
        <c:auto val="1"/>
        <c:lblAlgn val="ctr"/>
        <c:lblOffset val="100"/>
        <c:noMultiLvlLbl val="0"/>
      </c:catAx>
      <c:valAx>
        <c:axId val="1126388015"/>
        <c:scaling>
          <c:orientation val="minMax"/>
          <c:max val="14000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s-CO"/>
          </a:p>
        </c:txPr>
        <c:crossAx val="1167068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493402020878926"/>
          <c:y val="0.95153896647564828"/>
          <c:w val="0.60781817405141714"/>
          <c:h val="3.593434238405947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latin typeface="Tw Cen MT" panose="020B0602020104020603" pitchFamily="34" charset="0"/>
        </a:defRPr>
      </a:pPr>
      <a:endParaRPr lang="es-CO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2B3F0-DAD8-4C68-8083-A2758E5AD447}" type="datetimeFigureOut">
              <a:rPr lang="es-CO" smtClean="0"/>
              <a:t>16/12/2019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04803-4EBA-41FB-B233-88AB847138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887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09356-4735-4786-80B7-253E3AD97129}" type="slidenum">
              <a:rPr lang="es-ES" smtClean="0"/>
              <a:pPr>
                <a:defRPr/>
              </a:pPr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9042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CO" dirty="0"/>
              <a:t>Enfatizar que los centros de empleo prestan una ruta de empleabilidad y que activarla genera beneficios y mitiga conflictividad</a:t>
            </a:r>
          </a:p>
          <a:p>
            <a:pPr marL="171450" indent="-171450">
              <a:buFontTx/>
              <a:buChar char="-"/>
            </a:pPr>
            <a:r>
              <a:rPr lang="es-CO" dirty="0"/>
              <a:t>En EL Sector hidrocarburos, las Agencias de empleo son visualizadas solo como el lugar donde registran hojas de vida y remiten a vacantes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29927-5D01-B745-B7CA-1C29A2A51845}" type="slidenum">
              <a:rPr lang="es-ES_tradnl" smtClean="0"/>
              <a:t>41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12129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CO" dirty="0"/>
              <a:t>Enfatizar que los centros de empleo prestan una ruta de empleabilidad y que activarla genera beneficios y mitiga conflictividad</a:t>
            </a:r>
          </a:p>
          <a:p>
            <a:pPr marL="171450" indent="-171450">
              <a:buFontTx/>
              <a:buChar char="-"/>
            </a:pPr>
            <a:r>
              <a:rPr lang="es-CO" dirty="0"/>
              <a:t>En EL Sector hidrocarburos, las Agencias de empleo son visualizadas solo como el lugar donde registran hojas de vida y remiten a vacantes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29927-5D01-B745-B7CA-1C29A2A51845}" type="slidenum">
              <a:rPr lang="es-ES_tradnl" smtClean="0"/>
              <a:t>42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0278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1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6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84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598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9D3FC-E6C6-4490-9D96-1B075E312CC3}" type="datetimeFigureOut">
              <a:rPr lang="es-ES"/>
              <a:pPr>
                <a:defRPr/>
              </a:pPr>
              <a:t>16/12/2019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BD1B-7D5F-4DC5-9313-616014E225B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9410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01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2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1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7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1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4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2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4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3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microsoft.com/office/2007/relationships/hdphoto" Target="../media/hdphoto4.wdp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57.xml.rels><?xml version="1.0" encoding="UTF-8" standalone="yes"?>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emf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72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DAF6AEC-8CA8-410F-B69E-9F3F21018D01}"/>
              </a:ext>
            </a:extLst>
          </p:cNvPr>
          <p:cNvSpPr txBox="1"/>
          <p:nvPr/>
        </p:nvSpPr>
        <p:spPr>
          <a:xfrm>
            <a:off x="627797" y="1400371"/>
            <a:ext cx="108644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ALCANZADOS 2019 - ATENCIÓN AL CIUDADANO</a:t>
            </a:r>
          </a:p>
          <a:p>
            <a:endParaRPr lang="es-CO" sz="2000" b="1" dirty="0">
              <a:latin typeface="Tw Cen MT" panose="020B0602020104020603" pitchFamily="34" charset="0"/>
            </a:endParaRPr>
          </a:p>
          <a:p>
            <a:r>
              <a:rPr lang="es-CO" sz="2000" dirty="0">
                <a:latin typeface="Tw Cen MT" panose="020B0602020104020603" pitchFamily="34" charset="0"/>
                <a:cs typeface="Arial" panose="020B0604020202020204" pitchFamily="34" charset="0"/>
              </a:rPr>
              <a:t>° </a:t>
            </a:r>
            <a:r>
              <a:rPr lang="es-CO" sz="1600" dirty="0">
                <a:latin typeface="Tw Cen MT" panose="020B0602020104020603" pitchFamily="34" charset="0"/>
                <a:cs typeface="Arial" panose="020B0604020202020204" pitchFamily="34" charset="0"/>
              </a:rPr>
              <a:t>Se realizó la Instalación del Comité Interdisciplinario de la Unidad Administrativa Especial del Servicio Público de Empleo.</a:t>
            </a:r>
          </a:p>
          <a:p>
            <a:endParaRPr lang="es-CO" sz="1600" dirty="0"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r>
              <a:rPr lang="es-CO" sz="1600" dirty="0">
                <a:latin typeface="Tw Cen MT" panose="020B0602020104020603" pitchFamily="34" charset="0"/>
                <a:cs typeface="Arial" panose="020B0604020202020204" pitchFamily="34" charset="0"/>
              </a:rPr>
              <a:t>° Se realizó articulación con el DNP para concertar el tema de atención al ciudadano, donde se definieron tres fases:</a:t>
            </a:r>
          </a:p>
          <a:p>
            <a:endParaRPr lang="es-CO" sz="1600" dirty="0"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s-CO" sz="1600" dirty="0">
                <a:latin typeface="Tw Cen MT" panose="020B0602020104020603" pitchFamily="34" charset="0"/>
                <a:cs typeface="Arial" panose="020B0604020202020204" pitchFamily="34" charset="0"/>
              </a:rPr>
              <a:t>Encuestas de percepción a la ciudadanía </a:t>
            </a:r>
          </a:p>
          <a:p>
            <a:pPr marL="342900" indent="-342900">
              <a:buAutoNum type="arabicPeriod"/>
            </a:pPr>
            <a:r>
              <a:rPr lang="es-CO" sz="1600" dirty="0">
                <a:latin typeface="Tw Cen MT" panose="020B0602020104020603" pitchFamily="34" charset="0"/>
                <a:cs typeface="Arial" panose="020B0604020202020204" pitchFamily="34" charset="0"/>
              </a:rPr>
              <a:t>Encuestas de percepción de Servidores Públicos</a:t>
            </a:r>
          </a:p>
          <a:p>
            <a:pPr marL="342900" indent="-342900">
              <a:buAutoNum type="arabicPeriod"/>
            </a:pPr>
            <a:r>
              <a:rPr lang="es-CO" sz="1600" dirty="0">
                <a:latin typeface="Tw Cen MT" panose="020B0602020104020603" pitchFamily="34" charset="0"/>
                <a:cs typeface="Arial" panose="020B0604020202020204" pitchFamily="34" charset="0"/>
              </a:rPr>
              <a:t>Formulario de información de Gestión Complementaria </a:t>
            </a:r>
          </a:p>
          <a:p>
            <a:pPr marL="342900" indent="-342900">
              <a:buAutoNum type="arabicPeriod"/>
            </a:pPr>
            <a:r>
              <a:rPr lang="es-CO" sz="1600" dirty="0">
                <a:latin typeface="Tw Cen MT" panose="020B0602020104020603" pitchFamily="34" charset="0"/>
                <a:cs typeface="Arial" panose="020B0604020202020204" pitchFamily="34" charset="0"/>
              </a:rPr>
              <a:t>Diagnóstico de resultados DNP – UAESPE</a:t>
            </a:r>
          </a:p>
          <a:p>
            <a:endParaRPr lang="es-CO" sz="1600" dirty="0"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r>
              <a:rPr lang="es-CO" sz="1600" dirty="0">
                <a:latin typeface="Tw Cen MT" panose="020B0602020104020603" pitchFamily="34" charset="0"/>
                <a:cs typeface="Arial" panose="020B0604020202020204" pitchFamily="34" charset="0"/>
              </a:rPr>
              <a:t>° Se elaboró la Política de Atención al Ciudadano de la Unidad Administrativa Especial del Servicio Público de Empleo </a:t>
            </a:r>
          </a:p>
          <a:p>
            <a:endParaRPr lang="es-CO" sz="1600" dirty="0"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r>
              <a:rPr lang="es-CO" sz="1600" dirty="0">
                <a:latin typeface="Tw Cen MT" panose="020B0602020104020603" pitchFamily="34" charset="0"/>
                <a:cs typeface="Arial" panose="020B0604020202020204" pitchFamily="34" charset="0"/>
              </a:rPr>
              <a:t>° Se gestionó la creación del Área del Servicio de Atención al Ciudadano de la Unidad Administrativa Especial del Servicio  Público de Empleo</a:t>
            </a:r>
            <a:endParaRPr lang="es-CO" sz="20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0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" y="425850"/>
            <a:ext cx="12189472" cy="55802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61594" y="3044280"/>
            <a:ext cx="556024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Tw Cen MT" panose="020B0602020104020603" pitchFamily="34" charset="0"/>
              </a:rPr>
              <a:t>SECRETARÍA GENERAL</a:t>
            </a:r>
          </a:p>
          <a:p>
            <a:pPr algn="ctr"/>
            <a:r>
              <a:rPr lang="es-CO" sz="2400" dirty="0">
                <a:solidFill>
                  <a:srgbClr val="FFC000"/>
                </a:solidFill>
                <a:latin typeface="Tw Cen MT" panose="020B0602020104020603" pitchFamily="34" charset="0"/>
              </a:rPr>
              <a:t>COORDINACIÓN CONTRACTUAL</a:t>
            </a:r>
            <a:endParaRPr lang="en-US" sz="2400" dirty="0">
              <a:solidFill>
                <a:srgbClr val="FFC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7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FE5A4F8-DD68-4D1C-A964-8B51F9442746}"/>
              </a:ext>
            </a:extLst>
          </p:cNvPr>
          <p:cNvSpPr txBox="1"/>
          <p:nvPr/>
        </p:nvSpPr>
        <p:spPr>
          <a:xfrm>
            <a:off x="444841" y="1183892"/>
            <a:ext cx="742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CONTRATACIONES GRUPO CONTRACTUAL</a:t>
            </a:r>
          </a:p>
        </p:txBody>
      </p:sp>
      <p:sp>
        <p:nvSpPr>
          <p:cNvPr id="15" name="Rectángulo: esquinas diagonales redondeadas 14">
            <a:extLst>
              <a:ext uri="{FF2B5EF4-FFF2-40B4-BE49-F238E27FC236}">
                <a16:creationId xmlns:a16="http://schemas.microsoft.com/office/drawing/2014/main" id="{7AACDFD2-A66B-4051-A8D2-4F076F4081E4}"/>
              </a:ext>
            </a:extLst>
          </p:cNvPr>
          <p:cNvSpPr/>
          <p:nvPr/>
        </p:nvSpPr>
        <p:spPr>
          <a:xfrm>
            <a:off x="2892670" y="1793492"/>
            <a:ext cx="7428606" cy="461665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rgbClr val="002060"/>
                </a:solidFill>
                <a:latin typeface="Tw Cen MT" panose="020B0602020104020603" pitchFamily="34" charset="0"/>
              </a:rPr>
              <a:t>Prestación de servicios personas naturales: 87</a:t>
            </a:r>
            <a:endParaRPr lang="es-CO" sz="28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Rectángulo: esquinas diagonales redondeadas 15">
            <a:extLst>
              <a:ext uri="{FF2B5EF4-FFF2-40B4-BE49-F238E27FC236}">
                <a16:creationId xmlns:a16="http://schemas.microsoft.com/office/drawing/2014/main" id="{4145B779-33E3-4214-810E-C10DC66E2C20}"/>
              </a:ext>
            </a:extLst>
          </p:cNvPr>
          <p:cNvSpPr/>
          <p:nvPr/>
        </p:nvSpPr>
        <p:spPr>
          <a:xfrm>
            <a:off x="2901462" y="2474049"/>
            <a:ext cx="7428606" cy="461665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rgbClr val="002060"/>
                </a:solidFill>
                <a:latin typeface="Tw Cen MT" panose="020B0602020104020603" pitchFamily="34" charset="0"/>
              </a:rPr>
              <a:t>Selección de mínima cuantía: 7</a:t>
            </a:r>
            <a:endParaRPr lang="es-CO" sz="28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Rectángulo: esquinas diagonales redondeadas 16">
            <a:extLst>
              <a:ext uri="{FF2B5EF4-FFF2-40B4-BE49-F238E27FC236}">
                <a16:creationId xmlns:a16="http://schemas.microsoft.com/office/drawing/2014/main" id="{F8999797-DFD3-47C8-AD1A-7D38D62C954C}"/>
              </a:ext>
            </a:extLst>
          </p:cNvPr>
          <p:cNvSpPr/>
          <p:nvPr/>
        </p:nvSpPr>
        <p:spPr>
          <a:xfrm>
            <a:off x="2892670" y="3154606"/>
            <a:ext cx="7428606" cy="461665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rgbClr val="002060"/>
                </a:solidFill>
                <a:latin typeface="Tw Cen MT" panose="020B0602020104020603" pitchFamily="34" charset="0"/>
              </a:rPr>
              <a:t>Selección abreviada: 3</a:t>
            </a:r>
            <a:endParaRPr lang="es-CO" sz="28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Rectángulo: esquinas diagonales redondeadas 17">
            <a:extLst>
              <a:ext uri="{FF2B5EF4-FFF2-40B4-BE49-F238E27FC236}">
                <a16:creationId xmlns:a16="http://schemas.microsoft.com/office/drawing/2014/main" id="{053AC95C-572B-4BF5-83D8-14548E239E5B}"/>
              </a:ext>
            </a:extLst>
          </p:cNvPr>
          <p:cNvSpPr/>
          <p:nvPr/>
        </p:nvSpPr>
        <p:spPr>
          <a:xfrm>
            <a:off x="2892670" y="3835163"/>
            <a:ext cx="7428606" cy="461665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rgbClr val="002060"/>
                </a:solidFill>
                <a:latin typeface="Tw Cen MT" panose="020B0602020104020603" pitchFamily="34" charset="0"/>
              </a:rPr>
              <a:t>Subasta Inversa: 1 </a:t>
            </a:r>
            <a:endParaRPr lang="es-CO" sz="28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Rectángulo: esquinas diagonales redondeadas 18">
            <a:extLst>
              <a:ext uri="{FF2B5EF4-FFF2-40B4-BE49-F238E27FC236}">
                <a16:creationId xmlns:a16="http://schemas.microsoft.com/office/drawing/2014/main" id="{80F37131-F2C6-4AC0-83F4-AFE690FB00AD}"/>
              </a:ext>
            </a:extLst>
          </p:cNvPr>
          <p:cNvSpPr/>
          <p:nvPr/>
        </p:nvSpPr>
        <p:spPr>
          <a:xfrm>
            <a:off x="2892670" y="4444763"/>
            <a:ext cx="7428606" cy="461665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rgbClr val="002060"/>
                </a:solidFill>
                <a:latin typeface="Tw Cen MT" panose="020B0602020104020603" pitchFamily="34" charset="0"/>
              </a:rPr>
              <a:t>Concurso de Méritos: 1 </a:t>
            </a:r>
            <a:endParaRPr lang="es-CO" sz="28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Rectángulo: esquinas diagonales redondeadas 19">
            <a:extLst>
              <a:ext uri="{FF2B5EF4-FFF2-40B4-BE49-F238E27FC236}">
                <a16:creationId xmlns:a16="http://schemas.microsoft.com/office/drawing/2014/main" id="{2DA3D095-5A6F-4C83-AB67-C0D61D4C84B9}"/>
              </a:ext>
            </a:extLst>
          </p:cNvPr>
          <p:cNvSpPr/>
          <p:nvPr/>
        </p:nvSpPr>
        <p:spPr>
          <a:xfrm>
            <a:off x="2892670" y="5111066"/>
            <a:ext cx="7428606" cy="461665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rgbClr val="002060"/>
                </a:solidFill>
                <a:latin typeface="Tw Cen MT" panose="020B0602020104020603" pitchFamily="34" charset="0"/>
              </a:rPr>
              <a:t>Convocatoria Pagina Unidad del SPE: 1</a:t>
            </a:r>
            <a:endParaRPr lang="es-CO" sz="28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A111FFB-4EE7-4AF7-B13C-B4D14F2FA48F}"/>
              </a:ext>
            </a:extLst>
          </p:cNvPr>
          <p:cNvSpPr txBox="1"/>
          <p:nvPr/>
        </p:nvSpPr>
        <p:spPr>
          <a:xfrm rot="16200000">
            <a:off x="1247095" y="3097294"/>
            <a:ext cx="2420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CONTRATOS</a:t>
            </a:r>
            <a:endParaRPr lang="es-CO" sz="32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14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7A871C60-3A5E-4B29-BB26-2B737FC4B460}"/>
              </a:ext>
            </a:extLst>
          </p:cNvPr>
          <p:cNvSpPr txBox="1"/>
          <p:nvPr/>
        </p:nvSpPr>
        <p:spPr>
          <a:xfrm>
            <a:off x="491820" y="1260173"/>
            <a:ext cx="742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LIQUIDACIONES GRUPO CONTRACTUAL</a:t>
            </a:r>
          </a:p>
        </p:txBody>
      </p:sp>
      <p:cxnSp>
        <p:nvCxnSpPr>
          <p:cNvPr id="16" name="Conector recto 15"/>
          <p:cNvCxnSpPr/>
          <p:nvPr/>
        </p:nvCxnSpPr>
        <p:spPr>
          <a:xfrm>
            <a:off x="3048000" y="2183642"/>
            <a:ext cx="0" cy="384866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6096000" y="2183642"/>
            <a:ext cx="0" cy="384866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9144000" y="2183642"/>
            <a:ext cx="0" cy="384866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32180" y="2702257"/>
            <a:ext cx="218364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2014</a:t>
            </a:r>
          </a:p>
          <a:p>
            <a:pPr algn="ctr"/>
            <a:endParaRPr lang="es-CO" dirty="0">
              <a:latin typeface="Tw Cen MT" panose="020B0602020104020603" pitchFamily="34" charset="0"/>
            </a:endParaRPr>
          </a:p>
          <a:p>
            <a:pPr algn="ctr"/>
            <a:endParaRPr lang="es-CO" dirty="0">
              <a:latin typeface="Tw Cen MT" panose="020B0602020104020603" pitchFamily="34" charset="0"/>
            </a:endParaRPr>
          </a:p>
          <a:p>
            <a:pPr algn="ctr"/>
            <a:r>
              <a:rPr lang="es-CO" sz="2800" dirty="0">
                <a:latin typeface="Tw Cen MT" panose="020B0602020104020603" pitchFamily="34" charset="0"/>
              </a:rPr>
              <a:t>1</a:t>
            </a:r>
          </a:p>
          <a:p>
            <a:pPr algn="ctr"/>
            <a:r>
              <a:rPr lang="es-CO" sz="2800" dirty="0">
                <a:latin typeface="Tw Cen MT" panose="020B0602020104020603" pitchFamily="34" charset="0"/>
              </a:rPr>
              <a:t>LIQUIDACIÓN</a:t>
            </a:r>
          </a:p>
          <a:p>
            <a:pPr algn="ctr"/>
            <a:endParaRPr lang="es-CO" sz="2800" dirty="0">
              <a:latin typeface="Tw Cen MT" panose="020B0602020104020603" pitchFamily="34" charset="0"/>
            </a:endParaRPr>
          </a:p>
          <a:p>
            <a:pPr algn="ctr"/>
            <a:r>
              <a:rPr lang="es-CO" sz="2800" dirty="0">
                <a:latin typeface="Tw Cen MT" panose="020B0602020104020603" pitchFamily="34" charset="0"/>
              </a:rPr>
              <a:t>0</a:t>
            </a:r>
          </a:p>
          <a:p>
            <a:pPr algn="ctr"/>
            <a:r>
              <a:rPr lang="es-CO" sz="2800" dirty="0">
                <a:latin typeface="Tw Cen MT" panose="020B0602020104020603" pitchFamily="34" charset="0"/>
              </a:rPr>
              <a:t>PENDIENTES</a:t>
            </a:r>
            <a:endParaRPr lang="en-US" sz="2800" dirty="0">
              <a:latin typeface="Tw Cen MT" panose="020B0602020104020603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264090" y="2739101"/>
            <a:ext cx="26158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2016</a:t>
            </a:r>
          </a:p>
          <a:p>
            <a:pPr algn="ctr"/>
            <a:endParaRPr lang="es-CO" dirty="0">
              <a:latin typeface="Tw Cen MT" panose="020B0602020104020603" pitchFamily="34" charset="0"/>
            </a:endParaRPr>
          </a:p>
          <a:p>
            <a:pPr algn="ctr"/>
            <a:endParaRPr lang="es-CO" dirty="0">
              <a:latin typeface="Tw Cen MT" panose="020B0602020104020603" pitchFamily="34" charset="0"/>
            </a:endParaRPr>
          </a:p>
          <a:p>
            <a:pPr algn="ctr"/>
            <a:r>
              <a:rPr lang="es-CO" sz="2800" dirty="0">
                <a:latin typeface="Tw Cen MT" panose="020B0602020104020603" pitchFamily="34" charset="0"/>
              </a:rPr>
              <a:t>8</a:t>
            </a:r>
          </a:p>
          <a:p>
            <a:pPr algn="ctr"/>
            <a:r>
              <a:rPr lang="es-CO" sz="2800" dirty="0">
                <a:latin typeface="Tw Cen MT" panose="020B0602020104020603" pitchFamily="34" charset="0"/>
              </a:rPr>
              <a:t>LIQUIDACIONES</a:t>
            </a:r>
          </a:p>
          <a:p>
            <a:pPr algn="ctr"/>
            <a:endParaRPr lang="es-CO" sz="2800" dirty="0">
              <a:latin typeface="Tw Cen MT" panose="020B0602020104020603" pitchFamily="34" charset="0"/>
            </a:endParaRPr>
          </a:p>
          <a:p>
            <a:pPr algn="ctr"/>
            <a:r>
              <a:rPr lang="es-CO" sz="2800" dirty="0">
                <a:latin typeface="Tw Cen MT" panose="020B0602020104020603" pitchFamily="34" charset="0"/>
              </a:rPr>
              <a:t>0</a:t>
            </a:r>
          </a:p>
          <a:p>
            <a:pPr algn="ctr"/>
            <a:r>
              <a:rPr lang="es-CO" sz="2800" dirty="0">
                <a:latin typeface="Tw Cen MT" panose="020B0602020104020603" pitchFamily="34" charset="0"/>
              </a:rPr>
              <a:t>PENDIENTES</a:t>
            </a:r>
            <a:endParaRPr lang="en-US" sz="2800" dirty="0">
              <a:latin typeface="Tw Cen MT" panose="020B0602020104020603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312089" y="2702256"/>
            <a:ext cx="26158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2017</a:t>
            </a:r>
          </a:p>
          <a:p>
            <a:pPr algn="ctr"/>
            <a:endParaRPr lang="es-CO" dirty="0">
              <a:latin typeface="Tw Cen MT" panose="020B0602020104020603" pitchFamily="34" charset="0"/>
            </a:endParaRPr>
          </a:p>
          <a:p>
            <a:pPr algn="ctr"/>
            <a:endParaRPr lang="es-CO" dirty="0">
              <a:latin typeface="Tw Cen MT" panose="020B0602020104020603" pitchFamily="34" charset="0"/>
            </a:endParaRPr>
          </a:p>
          <a:p>
            <a:pPr algn="ctr"/>
            <a:r>
              <a:rPr lang="es-CO" sz="2800" dirty="0">
                <a:latin typeface="Tw Cen MT" panose="020B0602020104020603" pitchFamily="34" charset="0"/>
              </a:rPr>
              <a:t>26</a:t>
            </a:r>
          </a:p>
          <a:p>
            <a:pPr algn="ctr"/>
            <a:r>
              <a:rPr lang="es-CO" sz="2800" dirty="0">
                <a:latin typeface="Tw Cen MT" panose="020B0602020104020603" pitchFamily="34" charset="0"/>
              </a:rPr>
              <a:t>LIQUIDACIONES</a:t>
            </a:r>
          </a:p>
          <a:p>
            <a:pPr algn="ctr"/>
            <a:endParaRPr lang="es-CO" sz="2800" dirty="0">
              <a:latin typeface="Tw Cen MT" panose="020B0602020104020603" pitchFamily="34" charset="0"/>
            </a:endParaRPr>
          </a:p>
          <a:p>
            <a:pPr algn="ctr"/>
            <a:r>
              <a:rPr lang="es-CO" sz="2800" dirty="0">
                <a:latin typeface="Tw Cen MT" panose="020B0602020104020603" pitchFamily="34" charset="0"/>
              </a:rPr>
              <a:t>8</a:t>
            </a:r>
          </a:p>
          <a:p>
            <a:pPr algn="ctr"/>
            <a:r>
              <a:rPr lang="es-CO" sz="2800" dirty="0">
                <a:latin typeface="Tw Cen MT" panose="020B0602020104020603" pitchFamily="34" charset="0"/>
              </a:rPr>
              <a:t>PENDIENTES</a:t>
            </a:r>
            <a:endParaRPr lang="en-US" sz="2800" dirty="0">
              <a:latin typeface="Tw Cen MT" panose="020B0602020104020603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9360091" y="2702255"/>
            <a:ext cx="26158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2018</a:t>
            </a:r>
          </a:p>
          <a:p>
            <a:pPr algn="ctr"/>
            <a:endParaRPr lang="es-CO" dirty="0">
              <a:latin typeface="Tw Cen MT" panose="020B0602020104020603" pitchFamily="34" charset="0"/>
            </a:endParaRPr>
          </a:p>
          <a:p>
            <a:pPr algn="ctr"/>
            <a:endParaRPr lang="es-CO" dirty="0">
              <a:latin typeface="Tw Cen MT" panose="020B0602020104020603" pitchFamily="34" charset="0"/>
            </a:endParaRPr>
          </a:p>
          <a:p>
            <a:pPr algn="ctr"/>
            <a:r>
              <a:rPr lang="es-CO" sz="2800" dirty="0">
                <a:latin typeface="Tw Cen MT" panose="020B0602020104020603" pitchFamily="34" charset="0"/>
              </a:rPr>
              <a:t>26</a:t>
            </a:r>
          </a:p>
          <a:p>
            <a:pPr algn="ctr"/>
            <a:r>
              <a:rPr lang="es-CO" sz="2800" dirty="0">
                <a:latin typeface="Tw Cen MT" panose="020B0602020104020603" pitchFamily="34" charset="0"/>
              </a:rPr>
              <a:t>LIQUIDACIONES</a:t>
            </a:r>
          </a:p>
          <a:p>
            <a:pPr algn="ctr"/>
            <a:endParaRPr lang="es-CO" sz="2800" dirty="0">
              <a:latin typeface="Tw Cen MT" panose="020B0602020104020603" pitchFamily="34" charset="0"/>
            </a:endParaRPr>
          </a:p>
          <a:p>
            <a:pPr algn="ctr"/>
            <a:r>
              <a:rPr lang="es-CO" sz="2800" dirty="0">
                <a:latin typeface="Tw Cen MT" panose="020B0602020104020603" pitchFamily="34" charset="0"/>
              </a:rPr>
              <a:t>9</a:t>
            </a:r>
          </a:p>
          <a:p>
            <a:pPr algn="ctr"/>
            <a:r>
              <a:rPr lang="es-CO" sz="2800" dirty="0">
                <a:latin typeface="Tw Cen MT" panose="020B0602020104020603" pitchFamily="34" charset="0"/>
              </a:rPr>
              <a:t>PENDIENTES</a:t>
            </a:r>
            <a:endParaRPr lang="en-US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1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" y="425850"/>
            <a:ext cx="12189472" cy="55802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15612" y="3044280"/>
            <a:ext cx="66522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Tw Cen MT" panose="020B0602020104020603" pitchFamily="34" charset="0"/>
              </a:rPr>
              <a:t>SECRETARÍA GENERAL</a:t>
            </a:r>
          </a:p>
          <a:p>
            <a:pPr algn="ctr"/>
            <a:r>
              <a:rPr lang="es-CO" sz="2400" dirty="0">
                <a:solidFill>
                  <a:srgbClr val="FFC000"/>
                </a:solidFill>
                <a:latin typeface="Tw Cen MT" panose="020B0602020104020603" pitchFamily="34" charset="0"/>
              </a:rPr>
              <a:t>COORDINACIÓN GESTIÓN DEL TALENTO HUMANO</a:t>
            </a:r>
            <a:endParaRPr lang="en-US" sz="2400" dirty="0">
              <a:solidFill>
                <a:srgbClr val="FFC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805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4372761-8548-4048-90BD-78700DE30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74" y="2256109"/>
            <a:ext cx="10803052" cy="31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33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ABF300B2-8A3E-4560-BAB5-A0E3DBA4CC57}"/>
              </a:ext>
            </a:extLst>
          </p:cNvPr>
          <p:cNvSpPr txBox="1"/>
          <p:nvPr/>
        </p:nvSpPr>
        <p:spPr>
          <a:xfrm>
            <a:off x="979718" y="1904115"/>
            <a:ext cx="101432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ES" sz="2400" dirty="0">
                <a:latin typeface="Tw Cen MT" panose="020B0602020104020603" pitchFamily="34" charset="0"/>
              </a:rPr>
              <a:t>La planta de personal de la Unidad Administrativa Especial del Servicio Público de Empleo, esta compuesta por 70 servidores,  55 nombrados en los cargos de carrera administrativa y 15 en cargos de libre nombramiento y remoción.</a:t>
            </a:r>
          </a:p>
          <a:p>
            <a:pPr algn="ctr" fontAlgn="ctr"/>
            <a:endParaRPr lang="es-ES" sz="2400" dirty="0">
              <a:latin typeface="Tw Cen MT" panose="020B0602020104020603" pitchFamily="34" charset="0"/>
            </a:endParaRPr>
          </a:p>
          <a:p>
            <a:pPr algn="ctr" fontAlgn="ctr"/>
            <a:r>
              <a:rPr lang="es-ES" sz="2400" dirty="0">
                <a:latin typeface="Tw Cen MT" panose="020B0602020104020603" pitchFamily="34" charset="0"/>
              </a:rPr>
              <a:t>De los nombramientos de carrera administrativa, como resultado del Concurso de Méritos realizado por la CNSC, a 31 de octubre, se encuentran dentro de la planta de personal:12 funcionarios con trámite en el Registro Público de Carrera, 20 funcionarios en periodo de prueba, 11 servidores en provisionalidad y 12 empleos vacantes. </a:t>
            </a:r>
            <a:endParaRPr lang="es-CO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01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18012" y="1211404"/>
            <a:ext cx="8801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LAS ACTIVIDADES MÁS DESTACADAS DE BIENESTAR SOCIAL 2019 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5C5066-00A2-4C6D-B365-5D863BA05015}"/>
              </a:ext>
            </a:extLst>
          </p:cNvPr>
          <p:cNvSpPr txBox="1"/>
          <p:nvPr/>
        </p:nvSpPr>
        <p:spPr>
          <a:xfrm>
            <a:off x="418012" y="1673069"/>
            <a:ext cx="85758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>
                <a:latin typeface="Tw Cen MT" panose="020B0602020104020603" pitchFamily="34" charset="0"/>
              </a:rPr>
              <a:t>Celebración de los cumpleaños de la Entidad, se realizó dinámica de quien quiere ser millonario enfocado a temas de la Entidad y cultura general, reconocimiento especial a los funcionarios mas antiguos de la Entidad.</a:t>
            </a:r>
          </a:p>
          <a:p>
            <a:pPr algn="r"/>
            <a:endParaRPr lang="es-CO" dirty="0">
              <a:latin typeface="Tw Cen MT" panose="020B0602020104020603" pitchFamily="34" charset="0"/>
            </a:endParaRPr>
          </a:p>
          <a:p>
            <a:pPr algn="r"/>
            <a:endParaRPr lang="es-CO" dirty="0">
              <a:latin typeface="Tw Cen MT" panose="020B0602020104020603" pitchFamily="34" charset="0"/>
            </a:endParaRPr>
          </a:p>
          <a:p>
            <a:pPr algn="r"/>
            <a:endParaRPr lang="es-CO" dirty="0">
              <a:latin typeface="Tw Cen MT" panose="020B0602020104020603" pitchFamily="34" charset="0"/>
            </a:endParaRPr>
          </a:p>
          <a:p>
            <a:pPr algn="r"/>
            <a:r>
              <a:rPr lang="es-CO" dirty="0">
                <a:latin typeface="Tw Cen MT" panose="020B0602020104020603" pitchFamily="34" charset="0"/>
              </a:rPr>
              <a:t>Conmemoración día del servidor público en donde contamos con la participación de un 80% de los funcionarios, este espacio se aprovecho para el fomento de la integridad en la Entidad.</a:t>
            </a:r>
          </a:p>
          <a:p>
            <a:pPr algn="r"/>
            <a:endParaRPr lang="es-CO" dirty="0">
              <a:latin typeface="Tw Cen MT" panose="020B0602020104020603" pitchFamily="34" charset="0"/>
            </a:endParaRPr>
          </a:p>
          <a:p>
            <a:pPr algn="r"/>
            <a:endParaRPr lang="es-ES" dirty="0">
              <a:latin typeface="Tw Cen MT" panose="020B0602020104020603" pitchFamily="34" charset="0"/>
            </a:endParaRPr>
          </a:p>
          <a:p>
            <a:pPr algn="r"/>
            <a:endParaRPr lang="es-ES" dirty="0">
              <a:latin typeface="Tw Cen MT" panose="020B0602020104020603" pitchFamily="34" charset="0"/>
            </a:endParaRPr>
          </a:p>
          <a:p>
            <a:pPr algn="r"/>
            <a:r>
              <a:rPr lang="es-ES" dirty="0">
                <a:latin typeface="Tw Cen MT" panose="020B0602020104020603" pitchFamily="34" charset="0"/>
              </a:rPr>
              <a:t>Semana de la salud en la Unidad con el fin de procurar el bienestar físico, mental y social de nuestros colaboradores.</a:t>
            </a:r>
            <a:endParaRPr lang="es-MX" dirty="0">
              <a:latin typeface="Tw Cen MT" panose="020B06020201040206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647" y="1442236"/>
            <a:ext cx="1166247" cy="11917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144" y="3019165"/>
            <a:ext cx="777913" cy="11024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2998" y="4606157"/>
            <a:ext cx="1043544" cy="103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1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18012" y="1211404"/>
            <a:ext cx="8801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LAS ACTIVIDADES MÁS DESTACADAS DE BIENESTAR SOCIAL 2019 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5C5066-00A2-4C6D-B365-5D863BA05015}"/>
              </a:ext>
            </a:extLst>
          </p:cNvPr>
          <p:cNvSpPr txBox="1"/>
          <p:nvPr/>
        </p:nvSpPr>
        <p:spPr>
          <a:xfrm>
            <a:off x="418011" y="2103580"/>
            <a:ext cx="76940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latin typeface="Tw Cen MT" panose="020B0602020104020603" pitchFamily="34" charset="0"/>
              </a:rPr>
              <a:t>Integración para celebrar el día del amor y la amistad.</a:t>
            </a:r>
          </a:p>
          <a:p>
            <a:pPr algn="r"/>
            <a:endParaRPr lang="es-ES" dirty="0">
              <a:latin typeface="Tw Cen MT" panose="020B0602020104020603" pitchFamily="34" charset="0"/>
            </a:endParaRPr>
          </a:p>
          <a:p>
            <a:pPr algn="r"/>
            <a:endParaRPr lang="es-ES" dirty="0">
              <a:latin typeface="Tw Cen MT" panose="020B0602020104020603" pitchFamily="34" charset="0"/>
            </a:endParaRPr>
          </a:p>
          <a:p>
            <a:pPr algn="r"/>
            <a:r>
              <a:rPr lang="es-CO" dirty="0">
                <a:latin typeface="Tw Cen MT" panose="020B0602020104020603" pitchFamily="34" charset="0"/>
              </a:rPr>
              <a:t>Celebración Halloween, actividad en la cual se destacó la creatividad de todos los colaboradores con la decoración de las áreas para celebrar con los niños.</a:t>
            </a:r>
          </a:p>
          <a:p>
            <a:pPr algn="r"/>
            <a:endParaRPr lang="es-CO" dirty="0">
              <a:latin typeface="Tw Cen MT" panose="020B0602020104020603" pitchFamily="34" charset="0"/>
            </a:endParaRPr>
          </a:p>
          <a:p>
            <a:pPr algn="r"/>
            <a:endParaRPr lang="es-ES" dirty="0">
              <a:latin typeface="Tw Cen MT" panose="020B0602020104020603" pitchFamily="34" charset="0"/>
            </a:endParaRPr>
          </a:p>
          <a:p>
            <a:pPr algn="r"/>
            <a:r>
              <a:rPr lang="es-CO" dirty="0">
                <a:latin typeface="Tw Cen MT" panose="020B0602020104020603" pitchFamily="34" charset="0"/>
              </a:rPr>
              <a:t>Taller de habilidades gerenciales, enfocado a construir el líder del Servicio Público de Empleo y fortalecer habilidades comunicativas.</a:t>
            </a:r>
          </a:p>
          <a:p>
            <a:pPr algn="r"/>
            <a:endParaRPr lang="es-CO" dirty="0">
              <a:latin typeface="Tw Cen MT" panose="020B0602020104020603" pitchFamily="34" charset="0"/>
            </a:endParaRPr>
          </a:p>
          <a:p>
            <a:pPr algn="r"/>
            <a:endParaRPr lang="es-ES" dirty="0">
              <a:latin typeface="Tw Cen MT" panose="020B0602020104020603" pitchFamily="34" charset="0"/>
            </a:endParaRPr>
          </a:p>
          <a:p>
            <a:pPr algn="r"/>
            <a:r>
              <a:rPr lang="es-CO" dirty="0">
                <a:latin typeface="Tw Cen MT" panose="020B0602020104020603" pitchFamily="34" charset="0"/>
              </a:rPr>
              <a:t>Actividad e integración bienvenida la navidad.</a:t>
            </a:r>
            <a:endParaRPr lang="es-MX" dirty="0">
              <a:latin typeface="Tw Cen MT" panose="020B06020201040206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088" y="1697303"/>
            <a:ext cx="911674" cy="8125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722" y="2774307"/>
            <a:ext cx="1046984" cy="8696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551" y="3908403"/>
            <a:ext cx="827211" cy="9334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9268" y="4954137"/>
            <a:ext cx="664527" cy="8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8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0C254C61-FB4E-4C33-827A-C41778979EE6}"/>
              </a:ext>
            </a:extLst>
          </p:cNvPr>
          <p:cNvSpPr txBox="1"/>
          <p:nvPr/>
        </p:nvSpPr>
        <p:spPr>
          <a:xfrm>
            <a:off x="583932" y="1369759"/>
            <a:ext cx="11296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DEL SISTEMA DE GESTIÓN DE SEGURIDAD Y SALUD EN EL TRABAJO SG-SST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4064000" y="2183642"/>
            <a:ext cx="0" cy="384866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8128000" y="2183642"/>
            <a:ext cx="0" cy="384866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51A06A8-4522-416E-9AC4-EFDD1F3E8397}"/>
              </a:ext>
            </a:extLst>
          </p:cNvPr>
          <p:cNvSpPr/>
          <p:nvPr/>
        </p:nvSpPr>
        <p:spPr>
          <a:xfrm>
            <a:off x="-95534" y="2785267"/>
            <a:ext cx="3657249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lang="es-MX" b="1" dirty="0">
                <a:solidFill>
                  <a:srgbClr val="FF0000"/>
                </a:solidFill>
                <a:latin typeface="Tw Cen MT" panose="020B0602020104020603" pitchFamily="34" charset="0"/>
              </a:rPr>
              <a:t>Verificación del cumplimiento legal del SG-SST </a:t>
            </a:r>
          </a:p>
          <a:p>
            <a:pPr lvl="1" algn="ctr">
              <a:spcBef>
                <a:spcPts val="1000"/>
              </a:spcBef>
              <a:defRPr/>
            </a:pPr>
            <a:r>
              <a:rPr lang="es-MX" dirty="0">
                <a:latin typeface="Tw Cen MT" panose="020B0602020104020603" pitchFamily="34" charset="0"/>
              </a:rPr>
              <a:t>Auditoría Decreto 1072 de 2017 en el mes de marzo con un cumplimiento del 30%, a la fecha se cuenta con un cumplimiento del 82%.</a:t>
            </a:r>
          </a:p>
          <a:p>
            <a:pPr lvl="1" algn="ctr">
              <a:spcBef>
                <a:spcPts val="1000"/>
              </a:spcBef>
              <a:defRPr/>
            </a:pPr>
            <a:endParaRPr lang="es-MX" dirty="0">
              <a:latin typeface="Tw Cen MT" panose="020B0602020104020603" pitchFamily="34" charset="0"/>
            </a:endParaRPr>
          </a:p>
          <a:p>
            <a:pPr lvl="1" algn="ctr">
              <a:spcBef>
                <a:spcPts val="1000"/>
              </a:spcBef>
              <a:defRPr/>
            </a:pPr>
            <a:r>
              <a:rPr lang="es-MX" dirty="0">
                <a:latin typeface="Tw Cen MT" panose="020B0602020104020603" pitchFamily="34" charset="0"/>
              </a:rPr>
              <a:t>Redefinición del Plan de Trabajo 2019.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51A06A8-4522-416E-9AC4-EFDD1F3E8397}"/>
              </a:ext>
            </a:extLst>
          </p:cNvPr>
          <p:cNvSpPr/>
          <p:nvPr/>
        </p:nvSpPr>
        <p:spPr>
          <a:xfrm>
            <a:off x="4064000" y="2785266"/>
            <a:ext cx="3657249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       Actualización Documental </a:t>
            </a:r>
          </a:p>
          <a:p>
            <a:pPr algn="ctr">
              <a:defRPr/>
            </a:pPr>
            <a:endParaRPr lang="es-MX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pPr lvl="1" algn="ctr">
              <a:spcBef>
                <a:spcPts val="1000"/>
              </a:spcBef>
              <a:defRPr/>
            </a:pPr>
            <a:r>
              <a:rPr lang="es-MX" dirty="0">
                <a:latin typeface="Tw Cen MT" panose="020B0602020104020603" pitchFamily="34" charset="0"/>
              </a:rPr>
              <a:t>Actualización Plan de emergencias e instalación de Planos de Evacuación.</a:t>
            </a:r>
          </a:p>
          <a:p>
            <a:pPr lvl="1" algn="ctr">
              <a:spcBef>
                <a:spcPts val="1000"/>
              </a:spcBef>
              <a:defRPr/>
            </a:pPr>
            <a:r>
              <a:rPr lang="es-MX" dirty="0">
                <a:latin typeface="Tw Cen MT" panose="020B0602020104020603" pitchFamily="34" charset="0"/>
              </a:rPr>
              <a:t>Construcción Nueva Matriz de Riesgos.</a:t>
            </a:r>
          </a:p>
          <a:p>
            <a:pPr lvl="1" algn="ctr">
              <a:spcBef>
                <a:spcPts val="1000"/>
              </a:spcBef>
              <a:defRPr/>
            </a:pPr>
            <a:r>
              <a:rPr lang="es-MX" dirty="0">
                <a:latin typeface="Tw Cen MT" panose="020B0602020104020603" pitchFamily="34" charset="0"/>
              </a:rPr>
              <a:t>Revisión y actualización del 100% de documentos asociados al SG-SST.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51A06A8-4522-416E-9AC4-EFDD1F3E8397}"/>
              </a:ext>
            </a:extLst>
          </p:cNvPr>
          <p:cNvSpPr/>
          <p:nvPr/>
        </p:nvSpPr>
        <p:spPr>
          <a:xfrm>
            <a:off x="8386953" y="2985321"/>
            <a:ext cx="3657249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600" b="1" dirty="0">
                <a:solidFill>
                  <a:srgbClr val="FF0000"/>
                </a:solidFill>
                <a:latin typeface="Tw Cen MT" panose="020B0602020104020603" pitchFamily="34" charset="0"/>
              </a:rPr>
              <a:t>Gestión de los Programas de Promoción y Prevención 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1400" dirty="0">
                <a:solidFill>
                  <a:prstClr val="black"/>
                </a:solidFill>
                <a:latin typeface="Tw Cen MT" panose="020B0602020104020603" pitchFamily="34" charset="0"/>
              </a:rPr>
              <a:t>Asesoría personalizada en Higiene Postural y visual.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1400" dirty="0">
                <a:solidFill>
                  <a:prstClr val="black"/>
                </a:solidFill>
                <a:latin typeface="Tw Cen MT" panose="020B0602020104020603" pitchFamily="34" charset="0"/>
              </a:rPr>
              <a:t>Verificación de condiciones de salud a través de los exámenes ocupacionales.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1400" dirty="0">
                <a:solidFill>
                  <a:prstClr val="black"/>
                </a:solidFill>
                <a:latin typeface="Tw Cen MT" panose="020B0602020104020603" pitchFamily="34" charset="0"/>
              </a:rPr>
              <a:t>Evaluación de Factores de Riesgo Psicosocial.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1400" dirty="0">
                <a:solidFill>
                  <a:prstClr val="black"/>
                </a:solidFill>
                <a:latin typeface="Tw Cen MT" panose="020B0602020104020603" pitchFamily="34" charset="0"/>
              </a:rPr>
              <a:t>Semana de la Salud como espacio de gestión del riesgo.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461" y="1961826"/>
            <a:ext cx="697257" cy="69303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088" y="1961826"/>
            <a:ext cx="697257" cy="69303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086" y="1961826"/>
            <a:ext cx="697257" cy="69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" y="425850"/>
            <a:ext cx="12189472" cy="55802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61592" y="3044280"/>
            <a:ext cx="5560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Tw Cen MT" panose="020B0602020104020603" pitchFamily="34" charset="0"/>
              </a:rPr>
              <a:t>SECRETARÍA GENERAL</a:t>
            </a:r>
            <a:endParaRPr lang="en-US" sz="4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52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" y="425850"/>
            <a:ext cx="12189472" cy="55802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61595" y="3044280"/>
            <a:ext cx="556024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Tw Cen MT" panose="020B0602020104020603" pitchFamily="34" charset="0"/>
              </a:rPr>
              <a:t>SECRETARÍA GENERAL</a:t>
            </a:r>
          </a:p>
          <a:p>
            <a:pPr algn="ctr"/>
            <a:r>
              <a:rPr lang="es-CO" sz="2400" dirty="0">
                <a:solidFill>
                  <a:srgbClr val="FFC000"/>
                </a:solidFill>
                <a:latin typeface="Tw Cen MT" panose="020B0602020104020603" pitchFamily="34" charset="0"/>
              </a:rPr>
              <a:t>COORDINACIÓN GESTIÓN FINANCIERA</a:t>
            </a:r>
            <a:endParaRPr lang="en-US" sz="2400" dirty="0">
              <a:solidFill>
                <a:srgbClr val="FFC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33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D58D040-A8CD-4DD2-89C8-5FCE4B9BFC2A}"/>
              </a:ext>
            </a:extLst>
          </p:cNvPr>
          <p:cNvSpPr txBox="1"/>
          <p:nvPr/>
        </p:nvSpPr>
        <p:spPr>
          <a:xfrm>
            <a:off x="712194" y="5680295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Tw Cen MT" panose="020B0602020104020603" pitchFamily="34" charset="0"/>
              </a:rPr>
              <a:t>Fuente</a:t>
            </a:r>
            <a:r>
              <a:rPr lang="es-CO" dirty="0">
                <a:latin typeface="Tw Cen MT" panose="020B0602020104020603" pitchFamily="34" charset="0"/>
              </a:rPr>
              <a:t>: SIIF - Nación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BF35D9-4C2F-4083-84F0-906567ABC8F1}"/>
              </a:ext>
            </a:extLst>
          </p:cNvPr>
          <p:cNvSpPr txBox="1"/>
          <p:nvPr/>
        </p:nvSpPr>
        <p:spPr>
          <a:xfrm>
            <a:off x="455124" y="1135671"/>
            <a:ext cx="10098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EJECUCIÓN PRESUPUESTAL A 31 DE OCTUBRE DE 2019</a:t>
            </a:r>
            <a:endParaRPr lang="en-US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r>
              <a:rPr lang="es-CO" dirty="0">
                <a:solidFill>
                  <a:srgbClr val="FF0000"/>
                </a:solidFill>
                <a:latin typeface="Tw Cen MT" panose="020B0602020104020603" pitchFamily="34" charset="0"/>
              </a:rPr>
              <a:t>CIFRAS EN MILLONES DE PESOS</a:t>
            </a:r>
            <a:endParaRPr lang="en-US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8A09A39-3BA6-4287-906B-7B51EA3546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26621" y="2270353"/>
          <a:ext cx="9995399" cy="3013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6898">
                  <a:extLst>
                    <a:ext uri="{9D8B030D-6E8A-4147-A177-3AD203B41FA5}">
                      <a16:colId xmlns:a16="http://schemas.microsoft.com/office/drawing/2014/main" val="447477000"/>
                    </a:ext>
                  </a:extLst>
                </a:gridCol>
                <a:gridCol w="1404689">
                  <a:extLst>
                    <a:ext uri="{9D8B030D-6E8A-4147-A177-3AD203B41FA5}">
                      <a16:colId xmlns:a16="http://schemas.microsoft.com/office/drawing/2014/main" val="3006386856"/>
                    </a:ext>
                  </a:extLst>
                </a:gridCol>
                <a:gridCol w="140468">
                  <a:extLst>
                    <a:ext uri="{9D8B030D-6E8A-4147-A177-3AD203B41FA5}">
                      <a16:colId xmlns:a16="http://schemas.microsoft.com/office/drawing/2014/main" val="3900594875"/>
                    </a:ext>
                  </a:extLst>
                </a:gridCol>
                <a:gridCol w="1252515">
                  <a:extLst>
                    <a:ext uri="{9D8B030D-6E8A-4147-A177-3AD203B41FA5}">
                      <a16:colId xmlns:a16="http://schemas.microsoft.com/office/drawing/2014/main" val="808261750"/>
                    </a:ext>
                  </a:extLst>
                </a:gridCol>
                <a:gridCol w="831108">
                  <a:extLst>
                    <a:ext uri="{9D8B030D-6E8A-4147-A177-3AD203B41FA5}">
                      <a16:colId xmlns:a16="http://schemas.microsoft.com/office/drawing/2014/main" val="188099848"/>
                    </a:ext>
                  </a:extLst>
                </a:gridCol>
                <a:gridCol w="140468">
                  <a:extLst>
                    <a:ext uri="{9D8B030D-6E8A-4147-A177-3AD203B41FA5}">
                      <a16:colId xmlns:a16="http://schemas.microsoft.com/office/drawing/2014/main" val="1802131185"/>
                    </a:ext>
                  </a:extLst>
                </a:gridCol>
                <a:gridCol w="1158869">
                  <a:extLst>
                    <a:ext uri="{9D8B030D-6E8A-4147-A177-3AD203B41FA5}">
                      <a16:colId xmlns:a16="http://schemas.microsoft.com/office/drawing/2014/main" val="2811195535"/>
                    </a:ext>
                  </a:extLst>
                </a:gridCol>
                <a:gridCol w="780384">
                  <a:extLst>
                    <a:ext uri="{9D8B030D-6E8A-4147-A177-3AD203B41FA5}">
                      <a16:colId xmlns:a16="http://schemas.microsoft.com/office/drawing/2014/main" val="2573097441"/>
                    </a:ext>
                  </a:extLst>
                </a:gridCol>
              </a:tblGrid>
              <a:tr h="10392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4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CONCEPTO</a:t>
                      </a:r>
                      <a:endParaRPr lang="es-CO" sz="44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APROPIADO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COMPROMETIDO</a:t>
                      </a:r>
                      <a:endParaRPr lang="es-CO" sz="1600" b="1" i="0" u="none" strike="noStrike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OBLIGADO Y PAGADO</a:t>
                      </a:r>
                      <a:endParaRPr lang="es-CO" sz="1600" b="1" i="0" u="none" strike="noStrike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935387"/>
                  </a:ext>
                </a:extLst>
              </a:tr>
              <a:tr h="4936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Valor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Valor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Valor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620577"/>
                  </a:ext>
                </a:extLst>
              </a:tr>
              <a:tr h="4936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PRESUPUESTO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24.151,0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20.451,5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84,7%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16.620,0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68,8%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298935"/>
                  </a:ext>
                </a:extLst>
              </a:tr>
              <a:tr h="4936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FUNCIONAMIENTO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10.551,7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7.726,7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73,2%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7.419,1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70,3%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039035"/>
                  </a:ext>
                </a:extLst>
              </a:tr>
              <a:tr h="4936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INVERSIÓN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13.599,3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0" i="0" u="none" strike="noStrike">
                        <a:solidFill>
                          <a:srgbClr val="00008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12.724,8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93,6%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9.200,9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67,7%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917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975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FBF35D9-4C2F-4083-84F0-906567ABC8F1}"/>
              </a:ext>
            </a:extLst>
          </p:cNvPr>
          <p:cNvSpPr txBox="1"/>
          <p:nvPr/>
        </p:nvSpPr>
        <p:spPr>
          <a:xfrm>
            <a:off x="428494" y="1204639"/>
            <a:ext cx="109953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EJECUCION PRESUPUESTAL A 31 DE OCTUBRE DE 2019 – DETALLE DE FUNCIONAMIENTO</a:t>
            </a:r>
            <a:endParaRPr lang="en-US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r>
              <a:rPr lang="es-CO" dirty="0">
                <a:solidFill>
                  <a:srgbClr val="FF0000"/>
                </a:solidFill>
                <a:latin typeface="Tw Cen MT" panose="020B0602020104020603" pitchFamily="34" charset="0"/>
              </a:rPr>
              <a:t>CIFRAS EN MILLONES DE PESOS</a:t>
            </a:r>
            <a:endParaRPr lang="en-US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95AD478-8721-4DD2-A1EB-13E8FF24AD8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7090" y="2495772"/>
          <a:ext cx="10098155" cy="2997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9654">
                  <a:extLst>
                    <a:ext uri="{9D8B030D-6E8A-4147-A177-3AD203B41FA5}">
                      <a16:colId xmlns:a16="http://schemas.microsoft.com/office/drawing/2014/main" val="1161970985"/>
                    </a:ext>
                  </a:extLst>
                </a:gridCol>
                <a:gridCol w="1404689">
                  <a:extLst>
                    <a:ext uri="{9D8B030D-6E8A-4147-A177-3AD203B41FA5}">
                      <a16:colId xmlns:a16="http://schemas.microsoft.com/office/drawing/2014/main" val="1675160741"/>
                    </a:ext>
                  </a:extLst>
                </a:gridCol>
                <a:gridCol w="140468">
                  <a:extLst>
                    <a:ext uri="{9D8B030D-6E8A-4147-A177-3AD203B41FA5}">
                      <a16:colId xmlns:a16="http://schemas.microsoft.com/office/drawing/2014/main" val="525540603"/>
                    </a:ext>
                  </a:extLst>
                </a:gridCol>
                <a:gridCol w="1252515">
                  <a:extLst>
                    <a:ext uri="{9D8B030D-6E8A-4147-A177-3AD203B41FA5}">
                      <a16:colId xmlns:a16="http://schemas.microsoft.com/office/drawing/2014/main" val="3477431684"/>
                    </a:ext>
                  </a:extLst>
                </a:gridCol>
                <a:gridCol w="831108">
                  <a:extLst>
                    <a:ext uri="{9D8B030D-6E8A-4147-A177-3AD203B41FA5}">
                      <a16:colId xmlns:a16="http://schemas.microsoft.com/office/drawing/2014/main" val="703270816"/>
                    </a:ext>
                  </a:extLst>
                </a:gridCol>
                <a:gridCol w="140468">
                  <a:extLst>
                    <a:ext uri="{9D8B030D-6E8A-4147-A177-3AD203B41FA5}">
                      <a16:colId xmlns:a16="http://schemas.microsoft.com/office/drawing/2014/main" val="2997614353"/>
                    </a:ext>
                  </a:extLst>
                </a:gridCol>
                <a:gridCol w="1158869">
                  <a:extLst>
                    <a:ext uri="{9D8B030D-6E8A-4147-A177-3AD203B41FA5}">
                      <a16:colId xmlns:a16="http://schemas.microsoft.com/office/drawing/2014/main" val="3651653431"/>
                    </a:ext>
                  </a:extLst>
                </a:gridCol>
                <a:gridCol w="780384">
                  <a:extLst>
                    <a:ext uri="{9D8B030D-6E8A-4147-A177-3AD203B41FA5}">
                      <a16:colId xmlns:a16="http://schemas.microsoft.com/office/drawing/2014/main" val="2738549354"/>
                    </a:ext>
                  </a:extLst>
                </a:gridCol>
              </a:tblGrid>
              <a:tr h="7569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CONCEPTO</a:t>
                      </a:r>
                      <a:endParaRPr lang="es-CO" sz="40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APROPIADO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COMPROMETIDO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OBLIGADO Y PAGADO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928261"/>
                  </a:ext>
                </a:extLst>
              </a:tr>
              <a:tr h="3733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Valor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Valor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Valor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91252"/>
                  </a:ext>
                </a:extLst>
              </a:tr>
              <a:tr h="3733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FUNCIONAMIENTO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10.551,7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7.726,7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73,2%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7.419,1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70,3%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631063"/>
                  </a:ext>
                </a:extLst>
              </a:tr>
              <a:tr h="3733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GASTOS DE PERSONAL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7.507,6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5.014,9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66,8%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5.013,7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66,8%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997743"/>
                  </a:ext>
                </a:extLst>
              </a:tr>
              <a:tr h="3733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Tw Cen MT" panose="020B0602020104020603" pitchFamily="34" charset="0"/>
                        </a:rPr>
                        <a:t>ADQUISICION DE BIENES Y SERVICIOS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2.877,1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2.690,4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93,5%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2.390,2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83,1%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67344"/>
                  </a:ext>
                </a:extLst>
              </a:tr>
              <a:tr h="3733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TRANSFERENCIAS  *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133,7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21,4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16,0%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15,3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11,4%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815980"/>
                  </a:ext>
                </a:extLst>
              </a:tr>
              <a:tr h="3733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TRIBUTOS   **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33,3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0,0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0,0%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0,0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0,0%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049842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50DBF632-C086-4BE0-96C1-C330AB9D8369}"/>
              </a:ext>
            </a:extLst>
          </p:cNvPr>
          <p:cNvSpPr txBox="1"/>
          <p:nvPr/>
        </p:nvSpPr>
        <p:spPr>
          <a:xfrm>
            <a:off x="428494" y="5677941"/>
            <a:ext cx="9840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Transferencias *  : </a:t>
            </a:r>
            <a:r>
              <a:rPr lang="es-CO" sz="1400" dirty="0"/>
              <a:t>Incluye los ítems de Otras Transferencias Previo Concepto de la DGPPN, Incapacidades y licencias de maternidad </a:t>
            </a:r>
          </a:p>
          <a:p>
            <a:r>
              <a:rPr lang="en-US" sz="1400" b="1" dirty="0" err="1">
                <a:latin typeface="Tw Cen MT" panose="020B0602020104020603" pitchFamily="34" charset="0"/>
              </a:rPr>
              <a:t>Tributos</a:t>
            </a:r>
            <a:r>
              <a:rPr lang="en-US" sz="1400" b="1" dirty="0">
                <a:latin typeface="Tw Cen MT" panose="020B0602020104020603" pitchFamily="34" charset="0"/>
              </a:rPr>
              <a:t> ** </a:t>
            </a:r>
            <a:r>
              <a:rPr lang="en-US" sz="1400" dirty="0">
                <a:latin typeface="Tw Cen MT" panose="020B0602020104020603" pitchFamily="34" charset="0"/>
              </a:rPr>
              <a:t>:   </a:t>
            </a:r>
            <a:r>
              <a:rPr lang="es-MX" sz="1400" dirty="0"/>
              <a:t>Cuota de fiscalización y auditaje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3820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D58D040-A8CD-4DD2-89C8-5FCE4B9BFC2A}"/>
              </a:ext>
            </a:extLst>
          </p:cNvPr>
          <p:cNvSpPr txBox="1"/>
          <p:nvPr/>
        </p:nvSpPr>
        <p:spPr>
          <a:xfrm>
            <a:off x="276094" y="568029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Tw Cen MT" panose="020B0602020104020603" pitchFamily="34" charset="0"/>
              </a:rPr>
              <a:t>Fuente</a:t>
            </a:r>
            <a:r>
              <a:rPr lang="es-CO" dirty="0">
                <a:latin typeface="Tw Cen MT" panose="020B0602020104020603" pitchFamily="34" charset="0"/>
              </a:rPr>
              <a:t>: SIIF- Nación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BF35D9-4C2F-4083-84F0-906567ABC8F1}"/>
              </a:ext>
            </a:extLst>
          </p:cNvPr>
          <p:cNvSpPr txBox="1"/>
          <p:nvPr/>
        </p:nvSpPr>
        <p:spPr>
          <a:xfrm>
            <a:off x="455124" y="1117537"/>
            <a:ext cx="10098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EJECUCIÓN PRESUPUESTAL A 31 DE OCTUBRE DE 2019 - DETALLE DE INVERSIÓN</a:t>
            </a:r>
            <a:endParaRPr lang="en-US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r>
              <a:rPr lang="es-CO" dirty="0">
                <a:latin typeface="Tw Cen MT" panose="020B0602020104020603" pitchFamily="34" charset="0"/>
              </a:rPr>
              <a:t>CIFRAS EN MILLONES DE PESOS</a:t>
            </a:r>
            <a:endParaRPr lang="en-US" dirty="0">
              <a:latin typeface="Tw Cen MT" panose="020B0602020104020603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8399E14-8710-4600-B8A9-B2587152CC6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1975" y="2326538"/>
          <a:ext cx="10429461" cy="33537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5166">
                  <a:extLst>
                    <a:ext uri="{9D8B030D-6E8A-4147-A177-3AD203B41FA5}">
                      <a16:colId xmlns:a16="http://schemas.microsoft.com/office/drawing/2014/main" val="542498303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val="857050655"/>
                    </a:ext>
                  </a:extLst>
                </a:gridCol>
                <a:gridCol w="159026">
                  <a:extLst>
                    <a:ext uri="{9D8B030D-6E8A-4147-A177-3AD203B41FA5}">
                      <a16:colId xmlns:a16="http://schemas.microsoft.com/office/drawing/2014/main" val="2374829111"/>
                    </a:ext>
                  </a:extLst>
                </a:gridCol>
                <a:gridCol w="1272209">
                  <a:extLst>
                    <a:ext uri="{9D8B030D-6E8A-4147-A177-3AD203B41FA5}">
                      <a16:colId xmlns:a16="http://schemas.microsoft.com/office/drawing/2014/main" val="125629218"/>
                    </a:ext>
                  </a:extLst>
                </a:gridCol>
                <a:gridCol w="1179443">
                  <a:extLst>
                    <a:ext uri="{9D8B030D-6E8A-4147-A177-3AD203B41FA5}">
                      <a16:colId xmlns:a16="http://schemas.microsoft.com/office/drawing/2014/main" val="656538573"/>
                    </a:ext>
                  </a:extLst>
                </a:gridCol>
                <a:gridCol w="170478">
                  <a:extLst>
                    <a:ext uri="{9D8B030D-6E8A-4147-A177-3AD203B41FA5}">
                      <a16:colId xmlns:a16="http://schemas.microsoft.com/office/drawing/2014/main" val="790008650"/>
                    </a:ext>
                  </a:extLst>
                </a:gridCol>
                <a:gridCol w="942705">
                  <a:extLst>
                    <a:ext uri="{9D8B030D-6E8A-4147-A177-3AD203B41FA5}">
                      <a16:colId xmlns:a16="http://schemas.microsoft.com/office/drawing/2014/main" val="603731904"/>
                    </a:ext>
                  </a:extLst>
                </a:gridCol>
                <a:gridCol w="1060173">
                  <a:extLst>
                    <a:ext uri="{9D8B030D-6E8A-4147-A177-3AD203B41FA5}">
                      <a16:colId xmlns:a16="http://schemas.microsoft.com/office/drawing/2014/main" val="1296036586"/>
                    </a:ext>
                  </a:extLst>
                </a:gridCol>
              </a:tblGrid>
              <a:tr h="3471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CONCEPTO</a:t>
                      </a:r>
                      <a:endParaRPr lang="es-CO" sz="28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APROPIADO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COMPROMETIDO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OBLIGADO Y PAGADO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843941"/>
                  </a:ext>
                </a:extLst>
              </a:tr>
              <a:tr h="3204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Valor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Valor</a:t>
                      </a:r>
                      <a:endParaRPr lang="es-CO" sz="1600" b="1" i="0" u="none" strike="noStrike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Porcentaje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Valor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Porcentaje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153411"/>
                  </a:ext>
                </a:extLst>
              </a:tr>
              <a:tr h="3204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INVERSIÓN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13.599,3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00008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12.724,8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93,6%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9.200,9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Tw Cen MT" panose="020B0602020104020603" pitchFamily="34" charset="0"/>
                        </a:rPr>
                        <a:t>67,7%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207353"/>
                  </a:ext>
                </a:extLst>
              </a:tr>
              <a:tr h="6504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Tw Cen MT" panose="020B0602020104020603" pitchFamily="34" charset="0"/>
                        </a:rPr>
                        <a:t>Fortalecimiento de la Oferta de Servicios de la USPE Nacional</a:t>
                      </a:r>
                      <a:endParaRPr lang="es-MX" sz="1600" b="0" i="0" u="none" strike="noStrike" dirty="0">
                        <a:solidFill>
                          <a:srgbClr val="00008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7.506,5</a:t>
                      </a:r>
                      <a:endParaRPr lang="es-CO" sz="1600" b="0" i="0" u="none" strike="noStrike">
                        <a:solidFill>
                          <a:srgbClr val="00008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6.694,2</a:t>
                      </a:r>
                      <a:endParaRPr lang="es-CO" sz="1600" b="0" i="0" u="none" strike="noStrike">
                        <a:solidFill>
                          <a:srgbClr val="00008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89,2%</a:t>
                      </a:r>
                      <a:endParaRPr lang="es-CO" sz="1600" b="0" i="0" u="none" strike="noStrike">
                        <a:solidFill>
                          <a:srgbClr val="00008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4.731,2 </a:t>
                      </a:r>
                      <a:endParaRPr lang="es-CO" sz="1600" b="0" i="0" u="none" strike="noStrike">
                        <a:solidFill>
                          <a:srgbClr val="00008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63,0%</a:t>
                      </a:r>
                      <a:endParaRPr lang="es-CO" sz="1600" b="0" i="0" u="none" strike="noStrike" dirty="0">
                        <a:solidFill>
                          <a:srgbClr val="00008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0061"/>
                  </a:ext>
                </a:extLst>
              </a:tr>
              <a:tr h="97571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Tw Cen MT" panose="020B0602020104020603" pitchFamily="34" charset="0"/>
                        </a:rPr>
                        <a:t>Fortalecimiento de la Red de Prestadores en la Atención a Victimas a través del SPE Nacional</a:t>
                      </a:r>
                      <a:endParaRPr lang="es-MX" sz="1600" b="0" i="0" u="none" strike="noStrike" dirty="0">
                        <a:solidFill>
                          <a:srgbClr val="00008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5.765,5</a:t>
                      </a:r>
                      <a:endParaRPr lang="es-CO" sz="1600" b="0" i="0" u="none" strike="noStrike">
                        <a:solidFill>
                          <a:srgbClr val="00008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5.715,5</a:t>
                      </a:r>
                      <a:endParaRPr lang="es-CO" sz="1600" b="0" i="0" u="none" strike="noStrike">
                        <a:solidFill>
                          <a:srgbClr val="00008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99,1%</a:t>
                      </a:r>
                      <a:endParaRPr lang="es-CO" sz="1600" b="0" i="0" u="none" strike="noStrike">
                        <a:solidFill>
                          <a:srgbClr val="00008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4.279,5 </a:t>
                      </a:r>
                      <a:endParaRPr lang="es-CO" sz="1600" b="0" i="0" u="none" strike="noStrike">
                        <a:solidFill>
                          <a:srgbClr val="00008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  <a:latin typeface="Tw Cen MT" panose="020B0602020104020603" pitchFamily="34" charset="0"/>
                        </a:rPr>
                        <a:t>74,2%</a:t>
                      </a:r>
                      <a:endParaRPr lang="es-CO" sz="1600" b="0" i="0" u="none" strike="noStrike">
                        <a:solidFill>
                          <a:srgbClr val="00008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351598"/>
                  </a:ext>
                </a:extLst>
              </a:tr>
              <a:tr h="6504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Tw Cen MT" panose="020B0602020104020603" pitchFamily="34" charset="0"/>
                        </a:rPr>
                        <a:t>Fortalecimiento del Sistema Integrado de Gestión de la Unidad del SPE - Bogotá</a:t>
                      </a:r>
                      <a:endParaRPr lang="es-MX" sz="1600" b="0" i="0" u="none" strike="noStrike" dirty="0">
                        <a:solidFill>
                          <a:srgbClr val="00008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327,2</a:t>
                      </a:r>
                      <a:endParaRPr lang="es-CO" sz="1600" b="0" i="0" u="none" strike="noStrike" dirty="0">
                        <a:solidFill>
                          <a:srgbClr val="00008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0" i="0" u="none" strike="noStrike" dirty="0">
                        <a:solidFill>
                          <a:srgbClr val="00008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315,1</a:t>
                      </a:r>
                      <a:endParaRPr lang="es-CO" sz="1600" b="0" i="0" u="none" strike="noStrike" dirty="0">
                        <a:solidFill>
                          <a:srgbClr val="00008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96,3%</a:t>
                      </a:r>
                      <a:endParaRPr lang="es-CO" sz="1600" b="0" i="0" u="none" strike="noStrike" dirty="0">
                        <a:solidFill>
                          <a:srgbClr val="00008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190,2 </a:t>
                      </a:r>
                      <a:endParaRPr lang="es-CO" sz="1600" b="0" i="0" u="none" strike="noStrike" dirty="0">
                        <a:solidFill>
                          <a:srgbClr val="00008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Tw Cen MT" panose="020B0602020104020603" pitchFamily="34" charset="0"/>
                        </a:rPr>
                        <a:t>58,1%</a:t>
                      </a:r>
                      <a:endParaRPr lang="es-CO" sz="1600" b="0" i="0" u="none" strike="noStrike" dirty="0">
                        <a:solidFill>
                          <a:srgbClr val="00008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786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457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D58D040-A8CD-4DD2-89C8-5FCE4B9BFC2A}"/>
              </a:ext>
            </a:extLst>
          </p:cNvPr>
          <p:cNvSpPr txBox="1"/>
          <p:nvPr/>
        </p:nvSpPr>
        <p:spPr>
          <a:xfrm>
            <a:off x="276094" y="6060129"/>
            <a:ext cx="20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Tw Cen MT" panose="020B0602020104020603" pitchFamily="34" charset="0"/>
              </a:rPr>
              <a:t>Fuente</a:t>
            </a:r>
            <a:r>
              <a:rPr lang="es-CO" dirty="0">
                <a:latin typeface="Tw Cen MT" panose="020B0602020104020603" pitchFamily="34" charset="0"/>
              </a:rPr>
              <a:t>: SIIF- Nación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BF35D9-4C2F-4083-84F0-906567ABC8F1}"/>
              </a:ext>
            </a:extLst>
          </p:cNvPr>
          <p:cNvSpPr txBox="1"/>
          <p:nvPr/>
        </p:nvSpPr>
        <p:spPr>
          <a:xfrm>
            <a:off x="482418" y="1131185"/>
            <a:ext cx="10098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EJECUCIÓN PRESUPUESTAL A 31 DE OCTUBRE DE 2019 </a:t>
            </a:r>
          </a:p>
          <a:p>
            <a:r>
              <a:rPr lang="es-CO" dirty="0">
                <a:latin typeface="Tw Cen MT" panose="020B0602020104020603" pitchFamily="34" charset="0"/>
              </a:rPr>
              <a:t>CIFRAS EN MILLONES DE PESOS</a:t>
            </a:r>
            <a:endParaRPr lang="en-US" dirty="0">
              <a:latin typeface="Tw Cen MT" panose="020B0602020104020603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17C56CB-E3FF-47A7-A798-AE4D4607A73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91756" y="1914589"/>
          <a:ext cx="10098156" cy="414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7533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1 Rectángulo redondeado">
            <a:extLst>
              <a:ext uri="{FF2B5EF4-FFF2-40B4-BE49-F238E27FC236}">
                <a16:creationId xmlns:a16="http://schemas.microsoft.com/office/drawing/2014/main" id="{8440BD45-99EA-43A5-850B-2306EAA2C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570" y="1825625"/>
            <a:ext cx="10200861" cy="13946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s-CO" sz="2400" dirty="0">
                <a:solidFill>
                  <a:schemeClr val="tx1"/>
                </a:solidFill>
                <a:latin typeface="Tw Cen MT" panose="020B0602020104020603" pitchFamily="34" charset="0"/>
              </a:rPr>
              <a:t>La Unidad Administrativa Especial del Servicio Público de Empleo estableció un modelo de Gestión Jurídica comprometida con la prevención del daño antijurídico. Es por esta razón: </a:t>
            </a:r>
          </a:p>
        </p:txBody>
      </p:sp>
      <p:sp>
        <p:nvSpPr>
          <p:cNvPr id="8" name="15 Flecha abajo">
            <a:extLst>
              <a:ext uri="{FF2B5EF4-FFF2-40B4-BE49-F238E27FC236}">
                <a16:creationId xmlns:a16="http://schemas.microsoft.com/office/drawing/2014/main" id="{57FD8BAF-C06A-4BEA-8AD8-025D33C5A147}"/>
              </a:ext>
            </a:extLst>
          </p:cNvPr>
          <p:cNvSpPr/>
          <p:nvPr/>
        </p:nvSpPr>
        <p:spPr>
          <a:xfrm>
            <a:off x="5805465" y="3288518"/>
            <a:ext cx="266330" cy="45276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6 Rectángulo redondeado">
            <a:extLst>
              <a:ext uri="{FF2B5EF4-FFF2-40B4-BE49-F238E27FC236}">
                <a16:creationId xmlns:a16="http://schemas.microsoft.com/office/drawing/2014/main" id="{62E57E1C-64E7-4959-97D0-12A4EA4801C9}"/>
              </a:ext>
            </a:extLst>
          </p:cNvPr>
          <p:cNvSpPr/>
          <p:nvPr/>
        </p:nvSpPr>
        <p:spPr>
          <a:xfrm>
            <a:off x="838199" y="3787847"/>
            <a:ext cx="3071192" cy="18486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Adoptó la Política de Prevención del daño Antijurídico, la cual fue aprobada por la Agencia Nacional de Defensa Jurídica del Estado.</a:t>
            </a:r>
          </a:p>
        </p:txBody>
      </p:sp>
      <p:sp>
        <p:nvSpPr>
          <p:cNvPr id="10" name="6 Rectángulo redondeado">
            <a:extLst>
              <a:ext uri="{FF2B5EF4-FFF2-40B4-BE49-F238E27FC236}">
                <a16:creationId xmlns:a16="http://schemas.microsoft.com/office/drawing/2014/main" id="{59B8F10B-7411-4DB4-890B-02577E412B1D}"/>
              </a:ext>
            </a:extLst>
          </p:cNvPr>
          <p:cNvSpPr/>
          <p:nvPr/>
        </p:nvSpPr>
        <p:spPr>
          <a:xfrm>
            <a:off x="4613412" y="3787847"/>
            <a:ext cx="2650435" cy="18486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Mediante Circular No. 17 del 3 de julio de 2019, oficializó el procedimiento de defensa</a:t>
            </a:r>
          </a:p>
          <a:p>
            <a:pPr algn="ctr"/>
            <a:r>
              <a:rPr lang="es-CO" dirty="0">
                <a:latin typeface="Tw Cen MT" panose="020B0602020104020603" pitchFamily="34" charset="0"/>
              </a:rPr>
              <a:t>jurídica de la entidad.</a:t>
            </a:r>
          </a:p>
        </p:txBody>
      </p:sp>
      <p:sp>
        <p:nvSpPr>
          <p:cNvPr id="11" name="6 Rectángulo redondeado">
            <a:extLst>
              <a:ext uri="{FF2B5EF4-FFF2-40B4-BE49-F238E27FC236}">
                <a16:creationId xmlns:a16="http://schemas.microsoft.com/office/drawing/2014/main" id="{26194755-F6DA-49A0-B4DE-39F6714F4845}"/>
              </a:ext>
            </a:extLst>
          </p:cNvPr>
          <p:cNvSpPr/>
          <p:nvPr/>
        </p:nvSpPr>
        <p:spPr>
          <a:xfrm>
            <a:off x="7967869" y="3823162"/>
            <a:ext cx="3843131" cy="18486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El 30 de agosto de 2019, el Comité de Conciliación, adoptó las políticas generales</a:t>
            </a:r>
          </a:p>
          <a:p>
            <a:pPr algn="ctr"/>
            <a:r>
              <a:rPr lang="es-CO" dirty="0">
                <a:latin typeface="Tw Cen MT" panose="020B0602020104020603" pitchFamily="34" charset="0"/>
              </a:rPr>
              <a:t>que orientan la defensa técnica de la entidad.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FBF35D9-4C2F-4083-84F0-906567ABC8F1}"/>
              </a:ext>
            </a:extLst>
          </p:cNvPr>
          <p:cNvSpPr txBox="1"/>
          <p:nvPr/>
        </p:nvSpPr>
        <p:spPr>
          <a:xfrm>
            <a:off x="482418" y="1131185"/>
            <a:ext cx="10098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DEFENSA JUDICIAL</a:t>
            </a:r>
          </a:p>
        </p:txBody>
      </p:sp>
    </p:spTree>
    <p:extLst>
      <p:ext uri="{BB962C8B-B14F-4D97-AF65-F5344CB8AC3E}">
        <p14:creationId xmlns:p14="http://schemas.microsoft.com/office/powerpoint/2010/main" val="1847399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2100562" y="3752283"/>
            <a:ext cx="2429524" cy="12325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Vinculados a 56 </a:t>
            </a:r>
            <a:r>
              <a:rPr lang="es-CO" b="1" dirty="0">
                <a:latin typeface="Tw Cen MT" panose="020B0602020104020603" pitchFamily="34" charset="0"/>
              </a:rPr>
              <a:t>Acciones de Nulidad- </a:t>
            </a:r>
            <a:r>
              <a:rPr lang="es-CO" dirty="0">
                <a:latin typeface="Tw Cen MT" panose="020B0602020104020603" pitchFamily="34" charset="0"/>
              </a:rPr>
              <a:t>como terceros con interés – Convocatoria 428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1980431" y="1555846"/>
            <a:ext cx="7998780" cy="11629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>
                <a:solidFill>
                  <a:srgbClr val="FF0000"/>
                </a:solidFill>
                <a:latin typeface="Tw Cen MT" panose="020B0602020104020603" pitchFamily="34" charset="0"/>
              </a:rPr>
              <a:t>PROCESOS JUDICIALES EN CURSO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4936978" y="3752283"/>
            <a:ext cx="2429524" cy="12325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Tw Cen MT" panose="020B0602020104020603" pitchFamily="34" charset="0"/>
              </a:rPr>
              <a:t>Ejecutivos</a:t>
            </a:r>
            <a:r>
              <a:rPr lang="es-CO" dirty="0">
                <a:latin typeface="Tw Cen MT" panose="020B0602020104020603" pitchFamily="34" charset="0"/>
              </a:rPr>
              <a:t> como demandantes: 1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7765002" y="3752283"/>
            <a:ext cx="2429524" cy="12769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Tw Cen MT" panose="020B0602020104020603" pitchFamily="34" charset="0"/>
              </a:rPr>
              <a:t>Conflictos de competencia</a:t>
            </a:r>
            <a:r>
              <a:rPr lang="es-CO" dirty="0">
                <a:latin typeface="Tw Cen MT" panose="020B0602020104020603" pitchFamily="34" charset="0"/>
              </a:rPr>
              <a:t>: 1.</a:t>
            </a:r>
          </a:p>
        </p:txBody>
      </p:sp>
      <p:sp>
        <p:nvSpPr>
          <p:cNvPr id="16" name="15 Flecha abajo"/>
          <p:cNvSpPr/>
          <p:nvPr/>
        </p:nvSpPr>
        <p:spPr>
          <a:xfrm>
            <a:off x="5825894" y="2632707"/>
            <a:ext cx="540213" cy="91836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AD22C44-C225-4D16-AA94-B0A6C570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529" y="5335499"/>
            <a:ext cx="8157155" cy="682771"/>
          </a:xfrm>
          <a:prstGeom prst="rect">
            <a:avLst/>
          </a:prstGeom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8979764" y="5446051"/>
            <a:ext cx="2722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FALTA EDITABLE</a:t>
            </a:r>
            <a:endParaRPr lang="es-CO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68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2012" y="1296537"/>
            <a:ext cx="8474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PLATAFORMA ESTRATÉGICA DE LA UNIDAD DEL SPE 2019-2022</a:t>
            </a:r>
            <a:endParaRPr lang="en-US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D9FB34-646A-4AA2-8A67-6BD0AF0B9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46" t="29939" r="33192" b="13642"/>
          <a:stretch/>
        </p:blipFill>
        <p:spPr>
          <a:xfrm>
            <a:off x="4063383" y="2035201"/>
            <a:ext cx="4065234" cy="38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17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32012" y="1296537"/>
            <a:ext cx="8474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PLATAFORMA ESTRATÉGICA DE LA UNIDAD DEL SPE 2019-2022</a:t>
            </a:r>
            <a:endParaRPr lang="en-US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r>
              <a:rPr lang="es-CO" dirty="0">
                <a:latin typeface="Tw Cen MT" panose="020B0602020104020603" pitchFamily="34" charset="0"/>
              </a:rPr>
              <a:t>INDICADORES PND</a:t>
            </a:r>
            <a:endParaRPr lang="en-US" dirty="0">
              <a:latin typeface="Tw Cen MT" panose="020B0602020104020603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CAAB52F-E1D3-4519-B2A9-242FB36A02A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56097" y="2171358"/>
          <a:ext cx="8215953" cy="3680181"/>
        </p:xfrm>
        <a:graphic>
          <a:graphicData uri="http://schemas.openxmlformats.org/drawingml/2006/table">
            <a:tbl>
              <a:tblPr/>
              <a:tblGrid>
                <a:gridCol w="4271749">
                  <a:extLst>
                    <a:ext uri="{9D8B030D-6E8A-4147-A177-3AD203B41FA5}">
                      <a16:colId xmlns:a16="http://schemas.microsoft.com/office/drawing/2014/main" val="2900916103"/>
                    </a:ext>
                  </a:extLst>
                </a:gridCol>
                <a:gridCol w="1705970">
                  <a:extLst>
                    <a:ext uri="{9D8B030D-6E8A-4147-A177-3AD203B41FA5}">
                      <a16:colId xmlns:a16="http://schemas.microsoft.com/office/drawing/2014/main" val="2309840275"/>
                    </a:ext>
                  </a:extLst>
                </a:gridCol>
                <a:gridCol w="1282889">
                  <a:extLst>
                    <a:ext uri="{9D8B030D-6E8A-4147-A177-3AD203B41FA5}">
                      <a16:colId xmlns:a16="http://schemas.microsoft.com/office/drawing/2014/main" val="3770039544"/>
                    </a:ext>
                  </a:extLst>
                </a:gridCol>
                <a:gridCol w="955345">
                  <a:extLst>
                    <a:ext uri="{9D8B030D-6E8A-4147-A177-3AD203B41FA5}">
                      <a16:colId xmlns:a16="http://schemas.microsoft.com/office/drawing/2014/main" val="18608546"/>
                    </a:ext>
                  </a:extLst>
                </a:gridCol>
              </a:tblGrid>
              <a:tr h="5035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Indicador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Meta Cuatrienio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Avance a 30 de </a:t>
                      </a:r>
                      <a:r>
                        <a:rPr lang="pt-BR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Septiembre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 2019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% Cuatrienio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250406"/>
                  </a:ext>
                </a:extLst>
              </a:tr>
              <a:tr h="3946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Colocaciones a través del Servicio Público de Empleo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2.300.000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671.173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29%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454362"/>
                  </a:ext>
                </a:extLst>
              </a:tr>
              <a:tr h="5882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Colocaciones de mujeres a través del Servicio Público de Empleo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880.000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297.930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34%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825789"/>
                  </a:ext>
                </a:extLst>
              </a:tr>
              <a:tr h="5882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Colocaciones de jóvenes a través del Servicio Público de Empleo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627.000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261.112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42%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971684"/>
                  </a:ext>
                </a:extLst>
              </a:tr>
              <a:tr h="5882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Colocaciones de víctimas a través del Servicio Público de Empleo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103.400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61.882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60%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258955"/>
                  </a:ext>
                </a:extLst>
              </a:tr>
              <a:tr h="7817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Colocaciones de personas con discapacidad a través del Servicio Público de Empleo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    6.600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      1.888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29%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51845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D58D040-A8CD-4DD2-89C8-5FCE4B9BFC2A}"/>
              </a:ext>
            </a:extLst>
          </p:cNvPr>
          <p:cNvSpPr txBox="1"/>
          <p:nvPr/>
        </p:nvSpPr>
        <p:spPr>
          <a:xfrm>
            <a:off x="232012" y="6389979"/>
            <a:ext cx="419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latin typeface="Tw Cen MT" panose="020B0602020104020603" pitchFamily="34" charset="0"/>
              </a:rPr>
              <a:t>Fuente: Toda la red de prestadores del SPE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81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2012" y="1296537"/>
            <a:ext cx="8474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PLATAFORMA ESTRATÉGICA DE LA UNIDAD DEL SPE 2019-2022</a:t>
            </a:r>
            <a:endParaRPr lang="en-US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r>
              <a:rPr lang="es-CO" dirty="0">
                <a:latin typeface="Tw Cen MT" panose="020B0602020104020603" pitchFamily="34" charset="0"/>
              </a:rPr>
              <a:t>OBJETIVOS SECTORIALES</a:t>
            </a:r>
            <a:endParaRPr lang="en-US" dirty="0">
              <a:latin typeface="Tw Cen MT" panose="020B0602020104020603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948856" y="2239918"/>
            <a:ext cx="7775675" cy="3407979"/>
            <a:chOff x="1117926" y="3172870"/>
            <a:chExt cx="5767754" cy="252793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5672123-09EF-4E36-973C-79AE2E217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083" t="3812" r="23733" b="75083"/>
            <a:stretch/>
          </p:blipFill>
          <p:spPr>
            <a:xfrm>
              <a:off x="1117926" y="3172870"/>
              <a:ext cx="5767754" cy="1238312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950964C-3C0B-47C6-B856-930B3F3E2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083" t="83831" r="23733" b="3812"/>
            <a:stretch/>
          </p:blipFill>
          <p:spPr>
            <a:xfrm>
              <a:off x="1117926" y="4975764"/>
              <a:ext cx="5767754" cy="725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284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3" descr="image001">
            <a:extLst>
              <a:ext uri="{FF2B5EF4-FFF2-40B4-BE49-F238E27FC236}">
                <a16:creationId xmlns:a16="http://schemas.microsoft.com/office/drawing/2014/main" id="{5E1EC591-4B37-463F-9333-5771EF77E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87" y="2415655"/>
            <a:ext cx="11859427" cy="239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85445" y="1310185"/>
            <a:ext cx="5288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ACCIONES DE AHORRO Y AUSTERIDAD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208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2012" y="1296537"/>
            <a:ext cx="8474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PLATAFORMA ESTRATÉGICA DE LA UNIDAD DEL SPE 2019-2022</a:t>
            </a:r>
            <a:endParaRPr lang="en-US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r>
              <a:rPr lang="es-CO" dirty="0">
                <a:latin typeface="Tw Cen MT" panose="020B0602020104020603" pitchFamily="34" charset="0"/>
              </a:rPr>
              <a:t>OBJETIVOS ESTRATÉGICOS</a:t>
            </a:r>
            <a:endParaRPr lang="en-US" dirty="0">
              <a:latin typeface="Tw Cen MT" panose="020B0602020104020603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4061725" y="2325805"/>
            <a:ext cx="0" cy="32072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8123450" y="2325805"/>
            <a:ext cx="0" cy="32072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32012" y="3778703"/>
            <a:ext cx="3589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Constituir y administrar el Sistema de Información del Servicio Público de Empleo, el cual integre la información de oferentes y demandantes adscritos a la Red de Prestadores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293496" y="3778703"/>
            <a:ext cx="3589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Acompañar a los prestadores a través de una Asistencia Técnica permanente, innovadora y vanguardista con el mercado laboral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364044" y="3778703"/>
            <a:ext cx="3589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Revisar y ajustar el Modelo de Inclusión Laboral con Enfoque de Cierre de Brechas que facilite el acceso al mercado laboral a más colombianos.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21" y="2325805"/>
            <a:ext cx="1361684" cy="128204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634" y="2325805"/>
            <a:ext cx="1289852" cy="128204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415" y="2325805"/>
            <a:ext cx="1289851" cy="128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54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2012" y="1296537"/>
            <a:ext cx="8474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PLATAFORMA ESTRATÉGICA DE LA UNIDAD DEL SPE 2019-2022</a:t>
            </a:r>
            <a:endParaRPr lang="en-US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r>
              <a:rPr lang="es-CO" dirty="0">
                <a:latin typeface="Tw Cen MT" panose="020B0602020104020603" pitchFamily="34" charset="0"/>
              </a:rPr>
              <a:t>OBJETIVOS ESTRATÉGICOS</a:t>
            </a:r>
            <a:endParaRPr lang="en-US" dirty="0">
              <a:latin typeface="Tw Cen MT" panose="020B0602020104020603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4061725" y="2325805"/>
            <a:ext cx="0" cy="32072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8123450" y="2325805"/>
            <a:ext cx="0" cy="32072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32012" y="3778703"/>
            <a:ext cx="3589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Consolidar la UAESPE como productor y referente de información sobre la empleabilidad en Colombia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293496" y="3778703"/>
            <a:ext cx="3589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Diseñar e implementar una estrategia para articular los diferentes actores que participan en el mercado laboral y hacen parte de la Red del SPE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364044" y="3778703"/>
            <a:ext cx="3589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Consolidar el Modelo Integrado de Planeación y Gestión como una herramienta que facilite y mejore la gestión institucional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09" y="2097428"/>
            <a:ext cx="3247963" cy="1738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425" y="2259840"/>
            <a:ext cx="1370325" cy="13620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9151" y="2259839"/>
            <a:ext cx="1367186" cy="136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75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" y="425850"/>
            <a:ext cx="12189472" cy="55802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32831" y="2705725"/>
            <a:ext cx="84177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Tw Cen MT" panose="020B0602020104020603" pitchFamily="34" charset="0"/>
              </a:rPr>
              <a:t>SUBDIRECCIÓN DE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  <a:latin typeface="Tw Cen MT" panose="020B0602020104020603" pitchFamily="34" charset="0"/>
              </a:rPr>
              <a:t>ADMNISTRACIÓN Y SEGUIMIENTO</a:t>
            </a:r>
            <a:endParaRPr lang="en-US" sz="4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50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7B969E-AA3E-4B11-B579-440B60A90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02" y="1955000"/>
            <a:ext cx="10515600" cy="361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289" indent="-342900" algn="just" fontAlgn="base">
              <a:buFont typeface="+mj-lt"/>
              <a:buAutoNum type="arabicPeriod"/>
            </a:pPr>
            <a:r>
              <a:rPr lang="es-ES" sz="2000" dirty="0">
                <a:latin typeface="Tw Cen MT" panose="020B0602020104020603" pitchFamily="34" charset="0"/>
              </a:rPr>
              <a:t>Destacar las prácticas de empleo inclusivo.  Empresas Inclusivas.</a:t>
            </a:r>
          </a:p>
          <a:p>
            <a:pPr marL="384289" indent="-342900" algn="just" fontAlgn="base">
              <a:buFont typeface="+mj-lt"/>
              <a:buAutoNum type="arabicPeriod"/>
            </a:pPr>
            <a:endParaRPr lang="es-ES" sz="2000" dirty="0">
              <a:latin typeface="Tw Cen MT" panose="020B0602020104020603" pitchFamily="34" charset="0"/>
            </a:endParaRPr>
          </a:p>
          <a:p>
            <a:pPr marL="384289" indent="-342900" algn="just" fontAlgn="base">
              <a:buFont typeface="+mj-lt"/>
              <a:buAutoNum type="arabicPeriod"/>
            </a:pPr>
            <a:r>
              <a:rPr lang="es-ES" sz="2000" dirty="0">
                <a:latin typeface="Tw Cen MT" panose="020B0602020104020603" pitchFamily="34" charset="0"/>
              </a:rPr>
              <a:t>Aprobación de autorización de prestadores en línea.</a:t>
            </a:r>
          </a:p>
          <a:p>
            <a:pPr marL="384289" indent="-342900" algn="just" fontAlgn="base">
              <a:buFont typeface="+mj-lt"/>
              <a:buAutoNum type="arabicPeriod"/>
            </a:pPr>
            <a:endParaRPr lang="es-ES" sz="2000" dirty="0">
              <a:latin typeface="Tw Cen MT" panose="020B0602020104020603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latin typeface="Tw Cen MT" panose="020B0602020104020603" pitchFamily="34" charset="0"/>
              </a:rPr>
              <a:t>Sistema de información.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2000" dirty="0">
              <a:latin typeface="Tw Cen MT" panose="020B0602020104020603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latin typeface="Tw Cen MT" panose="020B0602020104020603" pitchFamily="34" charset="0"/>
              </a:rPr>
              <a:t>La UAESPE se convierte en fuente de información en materia de empleabilidad.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2000" dirty="0">
              <a:latin typeface="Tw Cen MT" panose="020B0602020104020603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latin typeface="Tw Cen MT" panose="020B0602020104020603" pitchFamily="34" charset="0"/>
              </a:rPr>
              <a:t>Posicionamiento del Servicio Público de Empleo en los procesos de intermediación laboral.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00502" y="1351128"/>
            <a:ext cx="2915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RETOS UNIDAD 2019</a:t>
            </a:r>
            <a:endParaRPr lang="en-US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363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>
            <a:extLst>
              <a:ext uri="{FF2B5EF4-FFF2-40B4-BE49-F238E27FC236}">
                <a16:creationId xmlns:a16="http://schemas.microsoft.com/office/drawing/2014/main" id="{99318DAF-83BE-4BA7-9FE7-894A67D0D41C}"/>
              </a:ext>
            </a:extLst>
          </p:cNvPr>
          <p:cNvGrpSpPr/>
          <p:nvPr/>
        </p:nvGrpSpPr>
        <p:grpSpPr>
          <a:xfrm>
            <a:off x="2142164" y="1705970"/>
            <a:ext cx="7907672" cy="4219751"/>
            <a:chOff x="1804451" y="1913866"/>
            <a:chExt cx="8684037" cy="4944135"/>
          </a:xfrm>
        </p:grpSpPr>
        <p:sp>
          <p:nvSpPr>
            <p:cNvPr id="13" name="Rectángulo redondeado 12"/>
            <p:cNvSpPr/>
            <p:nvPr/>
          </p:nvSpPr>
          <p:spPr>
            <a:xfrm>
              <a:off x="2819400" y="5586013"/>
              <a:ext cx="7669088" cy="1080120"/>
            </a:xfrm>
            <a:prstGeom prst="roundRect">
              <a:avLst>
                <a:gd name="adj" fmla="val 49779"/>
              </a:avLst>
            </a:prstGeom>
            <a:solidFill>
              <a:srgbClr val="129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/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3900504" y="4410041"/>
              <a:ext cx="6192000" cy="1080120"/>
            </a:xfrm>
            <a:prstGeom prst="roundRect">
              <a:avLst>
                <a:gd name="adj" fmla="val 49779"/>
              </a:avLst>
            </a:prstGeom>
            <a:solidFill>
              <a:srgbClr val="31BC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/>
            </a:p>
          </p:txBody>
        </p:sp>
        <p:sp>
          <p:nvSpPr>
            <p:cNvPr id="3" name="Rectángulo redondeado 2"/>
            <p:cNvSpPr/>
            <p:nvPr/>
          </p:nvSpPr>
          <p:spPr>
            <a:xfrm>
              <a:off x="4632058" y="3231147"/>
              <a:ext cx="5040000" cy="1080120"/>
            </a:xfrm>
            <a:prstGeom prst="roundRect">
              <a:avLst>
                <a:gd name="adj" fmla="val 49779"/>
              </a:avLst>
            </a:prstGeom>
            <a:solidFill>
              <a:srgbClr val="08A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/>
            </a:p>
          </p:txBody>
        </p:sp>
        <p:sp>
          <p:nvSpPr>
            <p:cNvPr id="21" name="Rectángulo redondeado 20"/>
            <p:cNvSpPr/>
            <p:nvPr/>
          </p:nvSpPr>
          <p:spPr>
            <a:xfrm>
              <a:off x="3366812" y="2060848"/>
              <a:ext cx="5824957" cy="1080000"/>
            </a:xfrm>
            <a:prstGeom prst="roundRect">
              <a:avLst>
                <a:gd name="adj" fmla="val 49779"/>
              </a:avLst>
            </a:prstGeom>
            <a:solidFill>
              <a:srgbClr val="0680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/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9550506" y="5748073"/>
              <a:ext cx="756000" cy="756000"/>
              <a:chOff x="7917745" y="5676065"/>
              <a:chExt cx="756000" cy="756000"/>
            </a:xfrm>
          </p:grpSpPr>
          <p:sp>
            <p:nvSpPr>
              <p:cNvPr id="28" name="Conector 27"/>
              <p:cNvSpPr/>
              <p:nvPr/>
            </p:nvSpPr>
            <p:spPr>
              <a:xfrm>
                <a:off x="7917745" y="5676065"/>
                <a:ext cx="756000" cy="7560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 dirty="0"/>
              </a:p>
            </p:txBody>
          </p:sp>
          <p:sp>
            <p:nvSpPr>
              <p:cNvPr id="29" name="Freeform 311"/>
              <p:cNvSpPr/>
              <p:nvPr/>
            </p:nvSpPr>
            <p:spPr>
              <a:xfrm>
                <a:off x="8133820" y="5819909"/>
                <a:ext cx="323850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324530" h="468766">
                    <a:moveTo>
                      <a:pt x="72118" y="0"/>
                    </a:moveTo>
                    <a:lnTo>
                      <a:pt x="252412" y="0"/>
                    </a:lnTo>
                    <a:cubicBezTo>
                      <a:pt x="262178" y="0"/>
                      <a:pt x="270630" y="3568"/>
                      <a:pt x="277766" y="10705"/>
                    </a:cubicBezTo>
                    <a:cubicBezTo>
                      <a:pt x="284903" y="17842"/>
                      <a:pt x="288472" y="26293"/>
                      <a:pt x="288472" y="36059"/>
                    </a:cubicBezTo>
                    <a:cubicBezTo>
                      <a:pt x="288472" y="45825"/>
                      <a:pt x="284903" y="54276"/>
                      <a:pt x="277766" y="61413"/>
                    </a:cubicBezTo>
                    <a:cubicBezTo>
                      <a:pt x="270630" y="68549"/>
                      <a:pt x="262178" y="72118"/>
                      <a:pt x="252412" y="72118"/>
                    </a:cubicBezTo>
                    <a:lnTo>
                      <a:pt x="252412" y="216354"/>
                    </a:lnTo>
                    <a:cubicBezTo>
                      <a:pt x="271005" y="216354"/>
                      <a:pt x="287674" y="225603"/>
                      <a:pt x="302416" y="244102"/>
                    </a:cubicBezTo>
                    <a:cubicBezTo>
                      <a:pt x="317158" y="262601"/>
                      <a:pt x="324530" y="283401"/>
                      <a:pt x="324530" y="306501"/>
                    </a:cubicBezTo>
                    <a:cubicBezTo>
                      <a:pt x="324530" y="311384"/>
                      <a:pt x="322747" y="315609"/>
                      <a:pt x="319178" y="319178"/>
                    </a:cubicBezTo>
                    <a:cubicBezTo>
                      <a:pt x="315610" y="322746"/>
                      <a:pt x="311384" y="324530"/>
                      <a:pt x="306500" y="324530"/>
                    </a:cubicBezTo>
                    <a:lnTo>
                      <a:pt x="185647" y="324530"/>
                    </a:lnTo>
                    <a:lnTo>
                      <a:pt x="171280" y="460596"/>
                    </a:lnTo>
                    <a:cubicBezTo>
                      <a:pt x="170904" y="462850"/>
                      <a:pt x="169918" y="464775"/>
                      <a:pt x="168322" y="466372"/>
                    </a:cubicBezTo>
                    <a:cubicBezTo>
                      <a:pt x="166725" y="467968"/>
                      <a:pt x="164801" y="468766"/>
                      <a:pt x="162546" y="468766"/>
                    </a:cubicBezTo>
                    <a:lnTo>
                      <a:pt x="162265" y="468766"/>
                    </a:lnTo>
                    <a:cubicBezTo>
                      <a:pt x="157195" y="468766"/>
                      <a:pt x="154190" y="466231"/>
                      <a:pt x="153250" y="461160"/>
                    </a:cubicBezTo>
                    <a:lnTo>
                      <a:pt x="131841" y="324530"/>
                    </a:lnTo>
                    <a:lnTo>
                      <a:pt x="18029" y="324530"/>
                    </a:lnTo>
                    <a:cubicBezTo>
                      <a:pt x="13146" y="324530"/>
                      <a:pt x="8921" y="322746"/>
                      <a:pt x="5352" y="319178"/>
                    </a:cubicBezTo>
                    <a:cubicBezTo>
                      <a:pt x="1785" y="315609"/>
                      <a:pt x="0" y="311384"/>
                      <a:pt x="0" y="306501"/>
                    </a:cubicBezTo>
                    <a:cubicBezTo>
                      <a:pt x="0" y="283401"/>
                      <a:pt x="7372" y="262601"/>
                      <a:pt x="22114" y="244102"/>
                    </a:cubicBezTo>
                    <a:cubicBezTo>
                      <a:pt x="36857" y="225603"/>
                      <a:pt x="53525" y="216354"/>
                      <a:pt x="72118" y="216354"/>
                    </a:cubicBezTo>
                    <a:lnTo>
                      <a:pt x="72118" y="72118"/>
                    </a:lnTo>
                    <a:cubicBezTo>
                      <a:pt x="62352" y="72118"/>
                      <a:pt x="53902" y="68549"/>
                      <a:pt x="46764" y="61413"/>
                    </a:cubicBezTo>
                    <a:cubicBezTo>
                      <a:pt x="39627" y="54276"/>
                      <a:pt x="36060" y="45825"/>
                      <a:pt x="36060" y="36059"/>
                    </a:cubicBezTo>
                    <a:cubicBezTo>
                      <a:pt x="36060" y="26293"/>
                      <a:pt x="39627" y="17842"/>
                      <a:pt x="46764" y="10705"/>
                    </a:cubicBezTo>
                    <a:cubicBezTo>
                      <a:pt x="53902" y="3568"/>
                      <a:pt x="62352" y="0"/>
                      <a:pt x="72118" y="0"/>
                    </a:cubicBezTo>
                    <a:close/>
                    <a:moveTo>
                      <a:pt x="126206" y="72118"/>
                    </a:moveTo>
                    <a:cubicBezTo>
                      <a:pt x="123578" y="72118"/>
                      <a:pt x="121417" y="72963"/>
                      <a:pt x="119727" y="74653"/>
                    </a:cubicBezTo>
                    <a:cubicBezTo>
                      <a:pt x="118037" y="76343"/>
                      <a:pt x="117192" y="78503"/>
                      <a:pt x="117192" y="81133"/>
                    </a:cubicBezTo>
                    <a:lnTo>
                      <a:pt x="117192" y="207339"/>
                    </a:lnTo>
                    <a:cubicBezTo>
                      <a:pt x="117192" y="209968"/>
                      <a:pt x="118037" y="212128"/>
                      <a:pt x="119727" y="213818"/>
                    </a:cubicBezTo>
                    <a:cubicBezTo>
                      <a:pt x="121417" y="215508"/>
                      <a:pt x="123578" y="216354"/>
                      <a:pt x="126206" y="216354"/>
                    </a:cubicBezTo>
                    <a:cubicBezTo>
                      <a:pt x="128836" y="216354"/>
                      <a:pt x="130996" y="215508"/>
                      <a:pt x="132686" y="213818"/>
                    </a:cubicBezTo>
                    <a:cubicBezTo>
                      <a:pt x="134376" y="212128"/>
                      <a:pt x="135221" y="209968"/>
                      <a:pt x="135221" y="207339"/>
                    </a:cubicBezTo>
                    <a:lnTo>
                      <a:pt x="135221" y="81133"/>
                    </a:lnTo>
                    <a:cubicBezTo>
                      <a:pt x="135221" y="78503"/>
                      <a:pt x="134376" y="76343"/>
                      <a:pt x="132686" y="74653"/>
                    </a:cubicBezTo>
                    <a:cubicBezTo>
                      <a:pt x="130996" y="72963"/>
                      <a:pt x="128836" y="72118"/>
                      <a:pt x="126206" y="72118"/>
                    </a:cubicBezTo>
                    <a:close/>
                  </a:path>
                </a:pathLst>
              </a:custGeom>
              <a:solidFill>
                <a:srgbClr val="1299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13232">
                  <a:defRPr/>
                </a:pPr>
                <a:endParaRPr lang="en-US" sz="1050" dirty="0"/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8765532" y="3373898"/>
              <a:ext cx="756000" cy="756000"/>
              <a:chOff x="7132771" y="3301890"/>
              <a:chExt cx="756000" cy="756000"/>
            </a:xfrm>
          </p:grpSpPr>
          <p:sp>
            <p:nvSpPr>
              <p:cNvPr id="26" name="Conector 25"/>
              <p:cNvSpPr/>
              <p:nvPr/>
            </p:nvSpPr>
            <p:spPr>
              <a:xfrm>
                <a:off x="7132771" y="3301890"/>
                <a:ext cx="756000" cy="7560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 dirty="0"/>
              </a:p>
            </p:txBody>
          </p:sp>
          <p:sp>
            <p:nvSpPr>
              <p:cNvPr id="30" name="Freeform 311"/>
              <p:cNvSpPr/>
              <p:nvPr/>
            </p:nvSpPr>
            <p:spPr>
              <a:xfrm>
                <a:off x="7348846" y="3445734"/>
                <a:ext cx="323850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324530" h="468766">
                    <a:moveTo>
                      <a:pt x="72118" y="0"/>
                    </a:moveTo>
                    <a:lnTo>
                      <a:pt x="252412" y="0"/>
                    </a:lnTo>
                    <a:cubicBezTo>
                      <a:pt x="262178" y="0"/>
                      <a:pt x="270630" y="3568"/>
                      <a:pt x="277766" y="10705"/>
                    </a:cubicBezTo>
                    <a:cubicBezTo>
                      <a:pt x="284903" y="17842"/>
                      <a:pt x="288472" y="26293"/>
                      <a:pt x="288472" y="36059"/>
                    </a:cubicBezTo>
                    <a:cubicBezTo>
                      <a:pt x="288472" y="45825"/>
                      <a:pt x="284903" y="54276"/>
                      <a:pt x="277766" y="61413"/>
                    </a:cubicBezTo>
                    <a:cubicBezTo>
                      <a:pt x="270630" y="68549"/>
                      <a:pt x="262178" y="72118"/>
                      <a:pt x="252412" y="72118"/>
                    </a:cubicBezTo>
                    <a:lnTo>
                      <a:pt x="252412" y="216354"/>
                    </a:lnTo>
                    <a:cubicBezTo>
                      <a:pt x="271005" y="216354"/>
                      <a:pt x="287674" y="225603"/>
                      <a:pt x="302416" y="244102"/>
                    </a:cubicBezTo>
                    <a:cubicBezTo>
                      <a:pt x="317158" y="262601"/>
                      <a:pt x="324530" y="283401"/>
                      <a:pt x="324530" y="306501"/>
                    </a:cubicBezTo>
                    <a:cubicBezTo>
                      <a:pt x="324530" y="311384"/>
                      <a:pt x="322747" y="315609"/>
                      <a:pt x="319178" y="319178"/>
                    </a:cubicBezTo>
                    <a:cubicBezTo>
                      <a:pt x="315610" y="322746"/>
                      <a:pt x="311384" y="324530"/>
                      <a:pt x="306500" y="324530"/>
                    </a:cubicBezTo>
                    <a:lnTo>
                      <a:pt x="185647" y="324530"/>
                    </a:lnTo>
                    <a:lnTo>
                      <a:pt x="171280" y="460596"/>
                    </a:lnTo>
                    <a:cubicBezTo>
                      <a:pt x="170904" y="462850"/>
                      <a:pt x="169918" y="464775"/>
                      <a:pt x="168322" y="466372"/>
                    </a:cubicBezTo>
                    <a:cubicBezTo>
                      <a:pt x="166725" y="467968"/>
                      <a:pt x="164801" y="468766"/>
                      <a:pt x="162546" y="468766"/>
                    </a:cubicBezTo>
                    <a:lnTo>
                      <a:pt x="162265" y="468766"/>
                    </a:lnTo>
                    <a:cubicBezTo>
                      <a:pt x="157195" y="468766"/>
                      <a:pt x="154190" y="466231"/>
                      <a:pt x="153250" y="461160"/>
                    </a:cubicBezTo>
                    <a:lnTo>
                      <a:pt x="131841" y="324530"/>
                    </a:lnTo>
                    <a:lnTo>
                      <a:pt x="18029" y="324530"/>
                    </a:lnTo>
                    <a:cubicBezTo>
                      <a:pt x="13146" y="324530"/>
                      <a:pt x="8921" y="322746"/>
                      <a:pt x="5352" y="319178"/>
                    </a:cubicBezTo>
                    <a:cubicBezTo>
                      <a:pt x="1785" y="315609"/>
                      <a:pt x="0" y="311384"/>
                      <a:pt x="0" y="306501"/>
                    </a:cubicBezTo>
                    <a:cubicBezTo>
                      <a:pt x="0" y="283401"/>
                      <a:pt x="7372" y="262601"/>
                      <a:pt x="22114" y="244102"/>
                    </a:cubicBezTo>
                    <a:cubicBezTo>
                      <a:pt x="36857" y="225603"/>
                      <a:pt x="53525" y="216354"/>
                      <a:pt x="72118" y="216354"/>
                    </a:cubicBezTo>
                    <a:lnTo>
                      <a:pt x="72118" y="72118"/>
                    </a:lnTo>
                    <a:cubicBezTo>
                      <a:pt x="62352" y="72118"/>
                      <a:pt x="53902" y="68549"/>
                      <a:pt x="46764" y="61413"/>
                    </a:cubicBezTo>
                    <a:cubicBezTo>
                      <a:pt x="39627" y="54276"/>
                      <a:pt x="36060" y="45825"/>
                      <a:pt x="36060" y="36059"/>
                    </a:cubicBezTo>
                    <a:cubicBezTo>
                      <a:pt x="36060" y="26293"/>
                      <a:pt x="39627" y="17842"/>
                      <a:pt x="46764" y="10705"/>
                    </a:cubicBezTo>
                    <a:cubicBezTo>
                      <a:pt x="53902" y="3568"/>
                      <a:pt x="62352" y="0"/>
                      <a:pt x="72118" y="0"/>
                    </a:cubicBezTo>
                    <a:close/>
                    <a:moveTo>
                      <a:pt x="126206" y="72118"/>
                    </a:moveTo>
                    <a:cubicBezTo>
                      <a:pt x="123578" y="72118"/>
                      <a:pt x="121417" y="72963"/>
                      <a:pt x="119727" y="74653"/>
                    </a:cubicBezTo>
                    <a:cubicBezTo>
                      <a:pt x="118037" y="76343"/>
                      <a:pt x="117192" y="78503"/>
                      <a:pt x="117192" y="81133"/>
                    </a:cubicBezTo>
                    <a:lnTo>
                      <a:pt x="117192" y="207339"/>
                    </a:lnTo>
                    <a:cubicBezTo>
                      <a:pt x="117192" y="209968"/>
                      <a:pt x="118037" y="212128"/>
                      <a:pt x="119727" y="213818"/>
                    </a:cubicBezTo>
                    <a:cubicBezTo>
                      <a:pt x="121417" y="215508"/>
                      <a:pt x="123578" y="216354"/>
                      <a:pt x="126206" y="216354"/>
                    </a:cubicBezTo>
                    <a:cubicBezTo>
                      <a:pt x="128836" y="216354"/>
                      <a:pt x="130996" y="215508"/>
                      <a:pt x="132686" y="213818"/>
                    </a:cubicBezTo>
                    <a:cubicBezTo>
                      <a:pt x="134376" y="212128"/>
                      <a:pt x="135221" y="209968"/>
                      <a:pt x="135221" y="207339"/>
                    </a:cubicBezTo>
                    <a:lnTo>
                      <a:pt x="135221" y="81133"/>
                    </a:lnTo>
                    <a:cubicBezTo>
                      <a:pt x="135221" y="78503"/>
                      <a:pt x="134376" y="76343"/>
                      <a:pt x="132686" y="74653"/>
                    </a:cubicBezTo>
                    <a:cubicBezTo>
                      <a:pt x="130996" y="72963"/>
                      <a:pt x="128836" y="72118"/>
                      <a:pt x="126206" y="72118"/>
                    </a:cubicBezTo>
                    <a:close/>
                  </a:path>
                </a:pathLst>
              </a:custGeom>
              <a:solidFill>
                <a:srgbClr val="08AA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13232">
                  <a:defRPr/>
                </a:pPr>
                <a:endParaRPr lang="en-US" sz="1050" dirty="0"/>
              </a:p>
            </p:txBody>
          </p:sp>
        </p:grpSp>
        <p:grpSp>
          <p:nvGrpSpPr>
            <p:cNvPr id="9" name="Grupo 8"/>
            <p:cNvGrpSpPr/>
            <p:nvPr/>
          </p:nvGrpSpPr>
          <p:grpSpPr>
            <a:xfrm>
              <a:off x="9172506" y="4581128"/>
              <a:ext cx="756000" cy="756000"/>
              <a:chOff x="7539745" y="4509120"/>
              <a:chExt cx="756000" cy="756000"/>
            </a:xfrm>
          </p:grpSpPr>
          <p:sp>
            <p:nvSpPr>
              <p:cNvPr id="27" name="Conector 26"/>
              <p:cNvSpPr/>
              <p:nvPr/>
            </p:nvSpPr>
            <p:spPr>
              <a:xfrm>
                <a:off x="7539745" y="4509120"/>
                <a:ext cx="756000" cy="7560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 dirty="0"/>
              </a:p>
            </p:txBody>
          </p:sp>
          <p:sp>
            <p:nvSpPr>
              <p:cNvPr id="31" name="Freeform 311"/>
              <p:cNvSpPr/>
              <p:nvPr/>
            </p:nvSpPr>
            <p:spPr>
              <a:xfrm>
                <a:off x="7755820" y="4652964"/>
                <a:ext cx="323850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324530" h="468766">
                    <a:moveTo>
                      <a:pt x="72118" y="0"/>
                    </a:moveTo>
                    <a:lnTo>
                      <a:pt x="252412" y="0"/>
                    </a:lnTo>
                    <a:cubicBezTo>
                      <a:pt x="262178" y="0"/>
                      <a:pt x="270630" y="3568"/>
                      <a:pt x="277766" y="10705"/>
                    </a:cubicBezTo>
                    <a:cubicBezTo>
                      <a:pt x="284903" y="17842"/>
                      <a:pt x="288472" y="26293"/>
                      <a:pt x="288472" y="36059"/>
                    </a:cubicBezTo>
                    <a:cubicBezTo>
                      <a:pt x="288472" y="45825"/>
                      <a:pt x="284903" y="54276"/>
                      <a:pt x="277766" y="61413"/>
                    </a:cubicBezTo>
                    <a:cubicBezTo>
                      <a:pt x="270630" y="68549"/>
                      <a:pt x="262178" y="72118"/>
                      <a:pt x="252412" y="72118"/>
                    </a:cubicBezTo>
                    <a:lnTo>
                      <a:pt x="252412" y="216354"/>
                    </a:lnTo>
                    <a:cubicBezTo>
                      <a:pt x="271005" y="216354"/>
                      <a:pt x="287674" y="225603"/>
                      <a:pt x="302416" y="244102"/>
                    </a:cubicBezTo>
                    <a:cubicBezTo>
                      <a:pt x="317158" y="262601"/>
                      <a:pt x="324530" y="283401"/>
                      <a:pt x="324530" y="306501"/>
                    </a:cubicBezTo>
                    <a:cubicBezTo>
                      <a:pt x="324530" y="311384"/>
                      <a:pt x="322747" y="315609"/>
                      <a:pt x="319178" y="319178"/>
                    </a:cubicBezTo>
                    <a:cubicBezTo>
                      <a:pt x="315610" y="322746"/>
                      <a:pt x="311384" y="324530"/>
                      <a:pt x="306500" y="324530"/>
                    </a:cubicBezTo>
                    <a:lnTo>
                      <a:pt x="185647" y="324530"/>
                    </a:lnTo>
                    <a:lnTo>
                      <a:pt x="171280" y="460596"/>
                    </a:lnTo>
                    <a:cubicBezTo>
                      <a:pt x="170904" y="462850"/>
                      <a:pt x="169918" y="464775"/>
                      <a:pt x="168322" y="466372"/>
                    </a:cubicBezTo>
                    <a:cubicBezTo>
                      <a:pt x="166725" y="467968"/>
                      <a:pt x="164801" y="468766"/>
                      <a:pt x="162546" y="468766"/>
                    </a:cubicBezTo>
                    <a:lnTo>
                      <a:pt x="162265" y="468766"/>
                    </a:lnTo>
                    <a:cubicBezTo>
                      <a:pt x="157195" y="468766"/>
                      <a:pt x="154190" y="466231"/>
                      <a:pt x="153250" y="461160"/>
                    </a:cubicBezTo>
                    <a:lnTo>
                      <a:pt x="131841" y="324530"/>
                    </a:lnTo>
                    <a:lnTo>
                      <a:pt x="18029" y="324530"/>
                    </a:lnTo>
                    <a:cubicBezTo>
                      <a:pt x="13146" y="324530"/>
                      <a:pt x="8921" y="322746"/>
                      <a:pt x="5352" y="319178"/>
                    </a:cubicBezTo>
                    <a:cubicBezTo>
                      <a:pt x="1785" y="315609"/>
                      <a:pt x="0" y="311384"/>
                      <a:pt x="0" y="306501"/>
                    </a:cubicBezTo>
                    <a:cubicBezTo>
                      <a:pt x="0" y="283401"/>
                      <a:pt x="7372" y="262601"/>
                      <a:pt x="22114" y="244102"/>
                    </a:cubicBezTo>
                    <a:cubicBezTo>
                      <a:pt x="36857" y="225603"/>
                      <a:pt x="53525" y="216354"/>
                      <a:pt x="72118" y="216354"/>
                    </a:cubicBezTo>
                    <a:lnTo>
                      <a:pt x="72118" y="72118"/>
                    </a:lnTo>
                    <a:cubicBezTo>
                      <a:pt x="62352" y="72118"/>
                      <a:pt x="53902" y="68549"/>
                      <a:pt x="46764" y="61413"/>
                    </a:cubicBezTo>
                    <a:cubicBezTo>
                      <a:pt x="39627" y="54276"/>
                      <a:pt x="36060" y="45825"/>
                      <a:pt x="36060" y="36059"/>
                    </a:cubicBezTo>
                    <a:cubicBezTo>
                      <a:pt x="36060" y="26293"/>
                      <a:pt x="39627" y="17842"/>
                      <a:pt x="46764" y="10705"/>
                    </a:cubicBezTo>
                    <a:cubicBezTo>
                      <a:pt x="53902" y="3568"/>
                      <a:pt x="62352" y="0"/>
                      <a:pt x="72118" y="0"/>
                    </a:cubicBezTo>
                    <a:close/>
                    <a:moveTo>
                      <a:pt x="126206" y="72118"/>
                    </a:moveTo>
                    <a:cubicBezTo>
                      <a:pt x="123578" y="72118"/>
                      <a:pt x="121417" y="72963"/>
                      <a:pt x="119727" y="74653"/>
                    </a:cubicBezTo>
                    <a:cubicBezTo>
                      <a:pt x="118037" y="76343"/>
                      <a:pt x="117192" y="78503"/>
                      <a:pt x="117192" y="81133"/>
                    </a:cubicBezTo>
                    <a:lnTo>
                      <a:pt x="117192" y="207339"/>
                    </a:lnTo>
                    <a:cubicBezTo>
                      <a:pt x="117192" y="209968"/>
                      <a:pt x="118037" y="212128"/>
                      <a:pt x="119727" y="213818"/>
                    </a:cubicBezTo>
                    <a:cubicBezTo>
                      <a:pt x="121417" y="215508"/>
                      <a:pt x="123578" y="216354"/>
                      <a:pt x="126206" y="216354"/>
                    </a:cubicBezTo>
                    <a:cubicBezTo>
                      <a:pt x="128836" y="216354"/>
                      <a:pt x="130996" y="215508"/>
                      <a:pt x="132686" y="213818"/>
                    </a:cubicBezTo>
                    <a:cubicBezTo>
                      <a:pt x="134376" y="212128"/>
                      <a:pt x="135221" y="209968"/>
                      <a:pt x="135221" y="207339"/>
                    </a:cubicBezTo>
                    <a:lnTo>
                      <a:pt x="135221" y="81133"/>
                    </a:lnTo>
                    <a:cubicBezTo>
                      <a:pt x="135221" y="78503"/>
                      <a:pt x="134376" y="76343"/>
                      <a:pt x="132686" y="74653"/>
                    </a:cubicBezTo>
                    <a:cubicBezTo>
                      <a:pt x="130996" y="72963"/>
                      <a:pt x="128836" y="72118"/>
                      <a:pt x="126206" y="72118"/>
                    </a:cubicBezTo>
                    <a:close/>
                  </a:path>
                </a:pathLst>
              </a:custGeom>
              <a:solidFill>
                <a:srgbClr val="31BC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13232">
                  <a:defRPr/>
                </a:pPr>
                <a:endParaRPr lang="en-US" sz="1050" dirty="0"/>
              </a:p>
            </p:txBody>
          </p:sp>
        </p:grpSp>
        <p:grpSp>
          <p:nvGrpSpPr>
            <p:cNvPr id="11" name="Grupo 10"/>
            <p:cNvGrpSpPr/>
            <p:nvPr/>
          </p:nvGrpSpPr>
          <p:grpSpPr>
            <a:xfrm>
              <a:off x="8272154" y="2221338"/>
              <a:ext cx="756000" cy="756000"/>
              <a:chOff x="6754771" y="2149330"/>
              <a:chExt cx="756000" cy="756000"/>
            </a:xfrm>
          </p:grpSpPr>
          <p:sp>
            <p:nvSpPr>
              <p:cNvPr id="7" name="Conector 6"/>
              <p:cNvSpPr/>
              <p:nvPr/>
            </p:nvSpPr>
            <p:spPr>
              <a:xfrm>
                <a:off x="6754771" y="2149330"/>
                <a:ext cx="756000" cy="7560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 dirty="0"/>
              </a:p>
            </p:txBody>
          </p:sp>
          <p:sp>
            <p:nvSpPr>
              <p:cNvPr id="32" name="Freeform 311"/>
              <p:cNvSpPr/>
              <p:nvPr/>
            </p:nvSpPr>
            <p:spPr>
              <a:xfrm>
                <a:off x="6970846" y="2293174"/>
                <a:ext cx="323850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324530" h="468766">
                    <a:moveTo>
                      <a:pt x="72118" y="0"/>
                    </a:moveTo>
                    <a:lnTo>
                      <a:pt x="252412" y="0"/>
                    </a:lnTo>
                    <a:cubicBezTo>
                      <a:pt x="262178" y="0"/>
                      <a:pt x="270630" y="3568"/>
                      <a:pt x="277766" y="10705"/>
                    </a:cubicBezTo>
                    <a:cubicBezTo>
                      <a:pt x="284903" y="17842"/>
                      <a:pt x="288472" y="26293"/>
                      <a:pt x="288472" y="36059"/>
                    </a:cubicBezTo>
                    <a:cubicBezTo>
                      <a:pt x="288472" y="45825"/>
                      <a:pt x="284903" y="54276"/>
                      <a:pt x="277766" y="61413"/>
                    </a:cubicBezTo>
                    <a:cubicBezTo>
                      <a:pt x="270630" y="68549"/>
                      <a:pt x="262178" y="72118"/>
                      <a:pt x="252412" y="72118"/>
                    </a:cubicBezTo>
                    <a:lnTo>
                      <a:pt x="252412" y="216354"/>
                    </a:lnTo>
                    <a:cubicBezTo>
                      <a:pt x="271005" y="216354"/>
                      <a:pt x="287674" y="225603"/>
                      <a:pt x="302416" y="244102"/>
                    </a:cubicBezTo>
                    <a:cubicBezTo>
                      <a:pt x="317158" y="262601"/>
                      <a:pt x="324530" y="283401"/>
                      <a:pt x="324530" y="306501"/>
                    </a:cubicBezTo>
                    <a:cubicBezTo>
                      <a:pt x="324530" y="311384"/>
                      <a:pt x="322747" y="315609"/>
                      <a:pt x="319178" y="319178"/>
                    </a:cubicBezTo>
                    <a:cubicBezTo>
                      <a:pt x="315610" y="322746"/>
                      <a:pt x="311384" y="324530"/>
                      <a:pt x="306500" y="324530"/>
                    </a:cubicBezTo>
                    <a:lnTo>
                      <a:pt x="185647" y="324530"/>
                    </a:lnTo>
                    <a:lnTo>
                      <a:pt x="171280" y="460596"/>
                    </a:lnTo>
                    <a:cubicBezTo>
                      <a:pt x="170904" y="462850"/>
                      <a:pt x="169918" y="464775"/>
                      <a:pt x="168322" y="466372"/>
                    </a:cubicBezTo>
                    <a:cubicBezTo>
                      <a:pt x="166725" y="467968"/>
                      <a:pt x="164801" y="468766"/>
                      <a:pt x="162546" y="468766"/>
                    </a:cubicBezTo>
                    <a:lnTo>
                      <a:pt x="162265" y="468766"/>
                    </a:lnTo>
                    <a:cubicBezTo>
                      <a:pt x="157195" y="468766"/>
                      <a:pt x="154190" y="466231"/>
                      <a:pt x="153250" y="461160"/>
                    </a:cubicBezTo>
                    <a:lnTo>
                      <a:pt x="131841" y="324530"/>
                    </a:lnTo>
                    <a:lnTo>
                      <a:pt x="18029" y="324530"/>
                    </a:lnTo>
                    <a:cubicBezTo>
                      <a:pt x="13146" y="324530"/>
                      <a:pt x="8921" y="322746"/>
                      <a:pt x="5352" y="319178"/>
                    </a:cubicBezTo>
                    <a:cubicBezTo>
                      <a:pt x="1785" y="315609"/>
                      <a:pt x="0" y="311384"/>
                      <a:pt x="0" y="306501"/>
                    </a:cubicBezTo>
                    <a:cubicBezTo>
                      <a:pt x="0" y="283401"/>
                      <a:pt x="7372" y="262601"/>
                      <a:pt x="22114" y="244102"/>
                    </a:cubicBezTo>
                    <a:cubicBezTo>
                      <a:pt x="36857" y="225603"/>
                      <a:pt x="53525" y="216354"/>
                      <a:pt x="72118" y="216354"/>
                    </a:cubicBezTo>
                    <a:lnTo>
                      <a:pt x="72118" y="72118"/>
                    </a:lnTo>
                    <a:cubicBezTo>
                      <a:pt x="62352" y="72118"/>
                      <a:pt x="53902" y="68549"/>
                      <a:pt x="46764" y="61413"/>
                    </a:cubicBezTo>
                    <a:cubicBezTo>
                      <a:pt x="39627" y="54276"/>
                      <a:pt x="36060" y="45825"/>
                      <a:pt x="36060" y="36059"/>
                    </a:cubicBezTo>
                    <a:cubicBezTo>
                      <a:pt x="36060" y="26293"/>
                      <a:pt x="39627" y="17842"/>
                      <a:pt x="46764" y="10705"/>
                    </a:cubicBezTo>
                    <a:cubicBezTo>
                      <a:pt x="53902" y="3568"/>
                      <a:pt x="62352" y="0"/>
                      <a:pt x="72118" y="0"/>
                    </a:cubicBezTo>
                    <a:close/>
                    <a:moveTo>
                      <a:pt x="126206" y="72118"/>
                    </a:moveTo>
                    <a:cubicBezTo>
                      <a:pt x="123578" y="72118"/>
                      <a:pt x="121417" y="72963"/>
                      <a:pt x="119727" y="74653"/>
                    </a:cubicBezTo>
                    <a:cubicBezTo>
                      <a:pt x="118037" y="76343"/>
                      <a:pt x="117192" y="78503"/>
                      <a:pt x="117192" y="81133"/>
                    </a:cubicBezTo>
                    <a:lnTo>
                      <a:pt x="117192" y="207339"/>
                    </a:lnTo>
                    <a:cubicBezTo>
                      <a:pt x="117192" y="209968"/>
                      <a:pt x="118037" y="212128"/>
                      <a:pt x="119727" y="213818"/>
                    </a:cubicBezTo>
                    <a:cubicBezTo>
                      <a:pt x="121417" y="215508"/>
                      <a:pt x="123578" y="216354"/>
                      <a:pt x="126206" y="216354"/>
                    </a:cubicBezTo>
                    <a:cubicBezTo>
                      <a:pt x="128836" y="216354"/>
                      <a:pt x="130996" y="215508"/>
                      <a:pt x="132686" y="213818"/>
                    </a:cubicBezTo>
                    <a:cubicBezTo>
                      <a:pt x="134376" y="212128"/>
                      <a:pt x="135221" y="209968"/>
                      <a:pt x="135221" y="207339"/>
                    </a:cubicBezTo>
                    <a:lnTo>
                      <a:pt x="135221" y="81133"/>
                    </a:lnTo>
                    <a:cubicBezTo>
                      <a:pt x="135221" y="78503"/>
                      <a:pt x="134376" y="76343"/>
                      <a:pt x="132686" y="74653"/>
                    </a:cubicBezTo>
                    <a:cubicBezTo>
                      <a:pt x="130996" y="72963"/>
                      <a:pt x="128836" y="72118"/>
                      <a:pt x="126206" y="72118"/>
                    </a:cubicBezTo>
                    <a:close/>
                  </a:path>
                </a:pathLst>
              </a:custGeom>
              <a:solidFill>
                <a:srgbClr val="0680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13232">
                  <a:defRPr/>
                </a:pPr>
                <a:endParaRPr lang="en-US" sz="1050" dirty="0"/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1804451" y="1913866"/>
              <a:ext cx="3696726" cy="4944135"/>
              <a:chOff x="280451" y="1913865"/>
              <a:chExt cx="3696726" cy="4944135"/>
            </a:xfrm>
          </p:grpSpPr>
          <p:grpSp>
            <p:nvGrpSpPr>
              <p:cNvPr id="20" name="Grupo 19"/>
              <p:cNvGrpSpPr/>
              <p:nvPr/>
            </p:nvGrpSpPr>
            <p:grpSpPr>
              <a:xfrm flipH="1">
                <a:off x="280451" y="1913865"/>
                <a:ext cx="3696726" cy="4944135"/>
                <a:chOff x="-5944" y="1799914"/>
                <a:chExt cx="3237700" cy="4157795"/>
              </a:xfrm>
              <a:solidFill>
                <a:schemeClr val="bg1">
                  <a:lumMod val="9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" name="Freeform 20"/>
                <p:cNvSpPr/>
                <p:nvPr/>
              </p:nvSpPr>
              <p:spPr>
                <a:xfrm>
                  <a:off x="345711" y="4807418"/>
                  <a:ext cx="2495295" cy="1150291"/>
                </a:xfrm>
                <a:custGeom>
                  <a:avLst/>
                  <a:gdLst>
                    <a:gd name="connsiteX0" fmla="*/ 38528 w 2495295"/>
                    <a:gd name="connsiteY0" fmla="*/ 0 h 1084395"/>
                    <a:gd name="connsiteX1" fmla="*/ 2242056 w 2495295"/>
                    <a:gd name="connsiteY1" fmla="*/ 0 h 1084395"/>
                    <a:gd name="connsiteX2" fmla="*/ 2243078 w 2495295"/>
                    <a:gd name="connsiteY2" fmla="*/ 12708 h 1084395"/>
                    <a:gd name="connsiteX3" fmla="*/ 2251173 w 2495295"/>
                    <a:gd name="connsiteY3" fmla="*/ 84209 h 1084395"/>
                    <a:gd name="connsiteX4" fmla="*/ 2265419 w 2495295"/>
                    <a:gd name="connsiteY4" fmla="*/ 157789 h 1084395"/>
                    <a:gd name="connsiteX5" fmla="*/ 2284521 w 2495295"/>
                    <a:gd name="connsiteY5" fmla="*/ 234279 h 1084395"/>
                    <a:gd name="connsiteX6" fmla="*/ 2310099 w 2495295"/>
                    <a:gd name="connsiteY6" fmla="*/ 314094 h 1084395"/>
                    <a:gd name="connsiteX7" fmla="*/ 2341505 w 2495295"/>
                    <a:gd name="connsiteY7" fmla="*/ 395572 h 1084395"/>
                    <a:gd name="connsiteX8" fmla="*/ 2379062 w 2495295"/>
                    <a:gd name="connsiteY8" fmla="*/ 475388 h 1084395"/>
                    <a:gd name="connsiteX9" fmla="*/ 2423742 w 2495295"/>
                    <a:gd name="connsiteY9" fmla="*/ 555203 h 1084395"/>
                    <a:gd name="connsiteX10" fmla="*/ 2495295 w 2495295"/>
                    <a:gd name="connsiteY10" fmla="*/ 1063610 h 1084395"/>
                    <a:gd name="connsiteX11" fmla="*/ 918535 w 2495295"/>
                    <a:gd name="connsiteY11" fmla="*/ 1084395 h 1084395"/>
                    <a:gd name="connsiteX12" fmla="*/ 990412 w 2495295"/>
                    <a:gd name="connsiteY12" fmla="*/ 745596 h 1084395"/>
                    <a:gd name="connsiteX13" fmla="*/ 945732 w 2495295"/>
                    <a:gd name="connsiteY13" fmla="*/ 697374 h 1084395"/>
                    <a:gd name="connsiteX14" fmla="*/ 914326 w 2495295"/>
                    <a:gd name="connsiteY14" fmla="*/ 653725 h 1084395"/>
                    <a:gd name="connsiteX15" fmla="*/ 891015 w 2495295"/>
                    <a:gd name="connsiteY15" fmla="*/ 611323 h 1084395"/>
                    <a:gd name="connsiteX16" fmla="*/ 876769 w 2495295"/>
                    <a:gd name="connsiteY16" fmla="*/ 572247 h 1084395"/>
                    <a:gd name="connsiteX17" fmla="*/ 868675 w 2495295"/>
                    <a:gd name="connsiteY17" fmla="*/ 534002 h 1084395"/>
                    <a:gd name="connsiteX18" fmla="*/ 868675 w 2495295"/>
                    <a:gd name="connsiteY18" fmla="*/ 502824 h 1084395"/>
                    <a:gd name="connsiteX19" fmla="*/ 870617 w 2495295"/>
                    <a:gd name="connsiteY19" fmla="*/ 473309 h 1084395"/>
                    <a:gd name="connsiteX20" fmla="*/ 872884 w 2495295"/>
                    <a:gd name="connsiteY20" fmla="*/ 440053 h 1084395"/>
                    <a:gd name="connsiteX21" fmla="*/ 870617 w 2495295"/>
                    <a:gd name="connsiteY21" fmla="*/ 413032 h 1084395"/>
                    <a:gd name="connsiteX22" fmla="*/ 861552 w 2495295"/>
                    <a:gd name="connsiteY22" fmla="*/ 393909 h 1084395"/>
                    <a:gd name="connsiteX23" fmla="*/ 847306 w 2495295"/>
                    <a:gd name="connsiteY23" fmla="*/ 381438 h 1084395"/>
                    <a:gd name="connsiteX24" fmla="*/ 825937 w 2495295"/>
                    <a:gd name="connsiteY24" fmla="*/ 374787 h 1084395"/>
                    <a:gd name="connsiteX25" fmla="*/ 812015 w 2495295"/>
                    <a:gd name="connsiteY25" fmla="*/ 377697 h 1084395"/>
                    <a:gd name="connsiteX26" fmla="*/ 784495 w 2495295"/>
                    <a:gd name="connsiteY26" fmla="*/ 381438 h 1084395"/>
                    <a:gd name="connsiteX27" fmla="*/ 748880 w 2495295"/>
                    <a:gd name="connsiteY27" fmla="*/ 387674 h 1084395"/>
                    <a:gd name="connsiteX28" fmla="*/ 704200 w 2495295"/>
                    <a:gd name="connsiteY28" fmla="*/ 395572 h 1084395"/>
                    <a:gd name="connsiteX29" fmla="*/ 651425 w 2495295"/>
                    <a:gd name="connsiteY29" fmla="*/ 406796 h 1084395"/>
                    <a:gd name="connsiteX30" fmla="*/ 594765 w 2495295"/>
                    <a:gd name="connsiteY30" fmla="*/ 415110 h 1084395"/>
                    <a:gd name="connsiteX31" fmla="*/ 535839 w 2495295"/>
                    <a:gd name="connsiteY31" fmla="*/ 425087 h 1084395"/>
                    <a:gd name="connsiteX32" fmla="*/ 473028 w 2495295"/>
                    <a:gd name="connsiteY32" fmla="*/ 434233 h 1084395"/>
                    <a:gd name="connsiteX33" fmla="*/ 409893 w 2495295"/>
                    <a:gd name="connsiteY33" fmla="*/ 440053 h 1084395"/>
                    <a:gd name="connsiteX34" fmla="*/ 347081 w 2495295"/>
                    <a:gd name="connsiteY34" fmla="*/ 442131 h 1084395"/>
                    <a:gd name="connsiteX35" fmla="*/ 286213 w 2495295"/>
                    <a:gd name="connsiteY35" fmla="*/ 442131 h 1084395"/>
                    <a:gd name="connsiteX36" fmla="*/ 229229 w 2495295"/>
                    <a:gd name="connsiteY36" fmla="*/ 437974 h 1084395"/>
                    <a:gd name="connsiteX37" fmla="*/ 176455 w 2495295"/>
                    <a:gd name="connsiteY37" fmla="*/ 428829 h 1084395"/>
                    <a:gd name="connsiteX38" fmla="*/ 128860 w 2495295"/>
                    <a:gd name="connsiteY38" fmla="*/ 415110 h 1084395"/>
                    <a:gd name="connsiteX39" fmla="*/ 88389 w 2495295"/>
                    <a:gd name="connsiteY39" fmla="*/ 393909 h 1084395"/>
                    <a:gd name="connsiteX40" fmla="*/ 58926 w 2495295"/>
                    <a:gd name="connsiteY40" fmla="*/ 366473 h 1084395"/>
                    <a:gd name="connsiteX41" fmla="*/ 36586 w 2495295"/>
                    <a:gd name="connsiteY41" fmla="*/ 337374 h 1084395"/>
                    <a:gd name="connsiteX42" fmla="*/ 19102 w 2495295"/>
                    <a:gd name="connsiteY42" fmla="*/ 304117 h 1084395"/>
                    <a:gd name="connsiteX43" fmla="*/ 9065 w 2495295"/>
                    <a:gd name="connsiteY43" fmla="*/ 270861 h 1084395"/>
                    <a:gd name="connsiteX44" fmla="*/ 2914 w 2495295"/>
                    <a:gd name="connsiteY44" fmla="*/ 232616 h 1084395"/>
                    <a:gd name="connsiteX45" fmla="*/ 0 w 2495295"/>
                    <a:gd name="connsiteY45" fmla="*/ 197281 h 1084395"/>
                    <a:gd name="connsiteX46" fmla="*/ 2914 w 2495295"/>
                    <a:gd name="connsiteY46" fmla="*/ 159868 h 1084395"/>
                    <a:gd name="connsiteX47" fmla="*/ 9065 w 2495295"/>
                    <a:gd name="connsiteY47" fmla="*/ 125364 h 1084395"/>
                    <a:gd name="connsiteX48" fmla="*/ 15217 w 2495295"/>
                    <a:gd name="connsiteY48" fmla="*/ 94186 h 1084395"/>
                    <a:gd name="connsiteX49" fmla="*/ 23311 w 2495295"/>
                    <a:gd name="connsiteY49" fmla="*/ 65087 h 1084395"/>
                    <a:gd name="connsiteX50" fmla="*/ 34319 w 2495295"/>
                    <a:gd name="connsiteY50" fmla="*/ 29752 h 1084395"/>
                    <a:gd name="connsiteX51" fmla="*/ 38528 w 2495295"/>
                    <a:gd name="connsiteY51" fmla="*/ 653 h 1084395"/>
                    <a:gd name="connsiteX52" fmla="*/ 38528 w 2495295"/>
                    <a:gd name="connsiteY52" fmla="*/ 0 h 1084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2495295" h="1084395">
                      <a:moveTo>
                        <a:pt x="38528" y="0"/>
                      </a:moveTo>
                      <a:lnTo>
                        <a:pt x="2242056" y="0"/>
                      </a:lnTo>
                      <a:lnTo>
                        <a:pt x="2243078" y="12708"/>
                      </a:lnTo>
                      <a:cubicBezTo>
                        <a:pt x="2245669" y="36403"/>
                        <a:pt x="2248583" y="60514"/>
                        <a:pt x="2251173" y="84209"/>
                      </a:cubicBezTo>
                      <a:cubicBezTo>
                        <a:pt x="2256029" y="108736"/>
                        <a:pt x="2260562" y="133263"/>
                        <a:pt x="2265419" y="157789"/>
                      </a:cubicBezTo>
                      <a:cubicBezTo>
                        <a:pt x="2271894" y="183147"/>
                        <a:pt x="2278046" y="208921"/>
                        <a:pt x="2284521" y="234279"/>
                      </a:cubicBezTo>
                      <a:cubicBezTo>
                        <a:pt x="2292939" y="260884"/>
                        <a:pt x="2301681" y="287489"/>
                        <a:pt x="2310099" y="314094"/>
                      </a:cubicBezTo>
                      <a:cubicBezTo>
                        <a:pt x="2320459" y="341115"/>
                        <a:pt x="2331144" y="368551"/>
                        <a:pt x="2341505" y="395572"/>
                      </a:cubicBezTo>
                      <a:cubicBezTo>
                        <a:pt x="2354132" y="422177"/>
                        <a:pt x="2366435" y="448782"/>
                        <a:pt x="2379062" y="475388"/>
                      </a:cubicBezTo>
                      <a:lnTo>
                        <a:pt x="2423742" y="555203"/>
                      </a:lnTo>
                      <a:cubicBezTo>
                        <a:pt x="2447701" y="724810"/>
                        <a:pt x="2471336" y="894002"/>
                        <a:pt x="2495295" y="1063610"/>
                      </a:cubicBezTo>
                      <a:lnTo>
                        <a:pt x="918535" y="1084395"/>
                      </a:lnTo>
                      <a:lnTo>
                        <a:pt x="990412" y="745596"/>
                      </a:lnTo>
                      <a:lnTo>
                        <a:pt x="945732" y="697374"/>
                      </a:lnTo>
                      <a:cubicBezTo>
                        <a:pt x="935371" y="682824"/>
                        <a:pt x="924687" y="668275"/>
                        <a:pt x="914326" y="653725"/>
                      </a:cubicBezTo>
                      <a:lnTo>
                        <a:pt x="891015" y="611323"/>
                      </a:lnTo>
                      <a:cubicBezTo>
                        <a:pt x="886158" y="598436"/>
                        <a:pt x="881626" y="585134"/>
                        <a:pt x="876769" y="572247"/>
                      </a:cubicBezTo>
                      <a:cubicBezTo>
                        <a:pt x="874179" y="559360"/>
                        <a:pt x="871265" y="546889"/>
                        <a:pt x="868675" y="534002"/>
                      </a:cubicBezTo>
                      <a:lnTo>
                        <a:pt x="868675" y="502824"/>
                      </a:lnTo>
                      <a:cubicBezTo>
                        <a:pt x="869322" y="492847"/>
                        <a:pt x="869970" y="483286"/>
                        <a:pt x="870617" y="473309"/>
                      </a:cubicBezTo>
                      <a:cubicBezTo>
                        <a:pt x="871265" y="462085"/>
                        <a:pt x="872236" y="451277"/>
                        <a:pt x="872884" y="440053"/>
                      </a:cubicBezTo>
                      <a:cubicBezTo>
                        <a:pt x="872236" y="430907"/>
                        <a:pt x="871265" y="422177"/>
                        <a:pt x="870617" y="413032"/>
                      </a:cubicBezTo>
                      <a:cubicBezTo>
                        <a:pt x="867703" y="406796"/>
                        <a:pt x="864466" y="400145"/>
                        <a:pt x="861552" y="393909"/>
                      </a:cubicBezTo>
                      <a:cubicBezTo>
                        <a:pt x="856695" y="389752"/>
                        <a:pt x="852162" y="385595"/>
                        <a:pt x="847306" y="381438"/>
                      </a:cubicBezTo>
                      <a:cubicBezTo>
                        <a:pt x="840183" y="379360"/>
                        <a:pt x="833060" y="376866"/>
                        <a:pt x="825937" y="374787"/>
                      </a:cubicBezTo>
                      <a:cubicBezTo>
                        <a:pt x="821404" y="375618"/>
                        <a:pt x="816548" y="376866"/>
                        <a:pt x="812015" y="377697"/>
                      </a:cubicBezTo>
                      <a:lnTo>
                        <a:pt x="784495" y="381438"/>
                      </a:lnTo>
                      <a:lnTo>
                        <a:pt x="748880" y="387674"/>
                      </a:lnTo>
                      <a:lnTo>
                        <a:pt x="704200" y="395572"/>
                      </a:lnTo>
                      <a:lnTo>
                        <a:pt x="651425" y="406796"/>
                      </a:lnTo>
                      <a:lnTo>
                        <a:pt x="594765" y="415110"/>
                      </a:lnTo>
                      <a:lnTo>
                        <a:pt x="535839" y="425087"/>
                      </a:lnTo>
                      <a:lnTo>
                        <a:pt x="473028" y="434233"/>
                      </a:lnTo>
                      <a:lnTo>
                        <a:pt x="409893" y="440053"/>
                      </a:lnTo>
                      <a:lnTo>
                        <a:pt x="347081" y="442131"/>
                      </a:lnTo>
                      <a:lnTo>
                        <a:pt x="286213" y="442131"/>
                      </a:lnTo>
                      <a:lnTo>
                        <a:pt x="229229" y="437974"/>
                      </a:lnTo>
                      <a:lnTo>
                        <a:pt x="176455" y="428829"/>
                      </a:lnTo>
                      <a:lnTo>
                        <a:pt x="128860" y="415110"/>
                      </a:lnTo>
                      <a:lnTo>
                        <a:pt x="88389" y="393909"/>
                      </a:lnTo>
                      <a:lnTo>
                        <a:pt x="58926" y="366473"/>
                      </a:lnTo>
                      <a:cubicBezTo>
                        <a:pt x="51479" y="356912"/>
                        <a:pt x="44033" y="346935"/>
                        <a:pt x="36586" y="337374"/>
                      </a:cubicBezTo>
                      <a:cubicBezTo>
                        <a:pt x="30758" y="326150"/>
                        <a:pt x="24930" y="315341"/>
                        <a:pt x="19102" y="304117"/>
                      </a:cubicBezTo>
                      <a:cubicBezTo>
                        <a:pt x="15865" y="292893"/>
                        <a:pt x="12303" y="282085"/>
                        <a:pt x="9065" y="270861"/>
                      </a:cubicBezTo>
                      <a:cubicBezTo>
                        <a:pt x="7123" y="257974"/>
                        <a:pt x="4856" y="245503"/>
                        <a:pt x="2914" y="232616"/>
                      </a:cubicBezTo>
                      <a:cubicBezTo>
                        <a:pt x="1942" y="220976"/>
                        <a:pt x="971" y="208921"/>
                        <a:pt x="0" y="197281"/>
                      </a:cubicBezTo>
                      <a:lnTo>
                        <a:pt x="2914" y="159868"/>
                      </a:lnTo>
                      <a:cubicBezTo>
                        <a:pt x="4856" y="148228"/>
                        <a:pt x="7123" y="137004"/>
                        <a:pt x="9065" y="125364"/>
                      </a:cubicBezTo>
                      <a:cubicBezTo>
                        <a:pt x="11008" y="114972"/>
                        <a:pt x="13274" y="104579"/>
                        <a:pt x="15217" y="94186"/>
                      </a:cubicBezTo>
                      <a:cubicBezTo>
                        <a:pt x="17807" y="84625"/>
                        <a:pt x="20721" y="74648"/>
                        <a:pt x="23311" y="65087"/>
                      </a:cubicBezTo>
                      <a:cubicBezTo>
                        <a:pt x="26873" y="53447"/>
                        <a:pt x="30758" y="41392"/>
                        <a:pt x="34319" y="29752"/>
                      </a:cubicBezTo>
                      <a:cubicBezTo>
                        <a:pt x="35615" y="20191"/>
                        <a:pt x="37233" y="10214"/>
                        <a:pt x="38528" y="653"/>
                      </a:cubicBezTo>
                      <a:lnTo>
                        <a:pt x="385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Freeform 23"/>
                <p:cNvSpPr/>
                <p:nvPr/>
              </p:nvSpPr>
              <p:spPr>
                <a:xfrm>
                  <a:off x="303674" y="1799914"/>
                  <a:ext cx="2899600" cy="1028700"/>
                </a:xfrm>
                <a:custGeom>
                  <a:avLst/>
                  <a:gdLst>
                    <a:gd name="connsiteX0" fmla="*/ 1296616 w 2899600"/>
                    <a:gd name="connsiteY0" fmla="*/ 0 h 1028700"/>
                    <a:gd name="connsiteX1" fmla="*/ 1397956 w 2899600"/>
                    <a:gd name="connsiteY1" fmla="*/ 0 h 1028700"/>
                    <a:gd name="connsiteX2" fmla="*/ 1492497 w 2899600"/>
                    <a:gd name="connsiteY2" fmla="*/ 4157 h 1028700"/>
                    <a:gd name="connsiteX3" fmla="*/ 1582829 w 2899600"/>
                    <a:gd name="connsiteY3" fmla="*/ 13303 h 1028700"/>
                    <a:gd name="connsiteX4" fmla="*/ 1668951 w 2899600"/>
                    <a:gd name="connsiteY4" fmla="*/ 25358 h 1028700"/>
                    <a:gd name="connsiteX5" fmla="*/ 1748275 w 2899600"/>
                    <a:gd name="connsiteY5" fmla="*/ 40323 h 1028700"/>
                    <a:gd name="connsiteX6" fmla="*/ 1822095 w 2899600"/>
                    <a:gd name="connsiteY6" fmla="*/ 54457 h 1028700"/>
                    <a:gd name="connsiteX7" fmla="*/ 1889115 w 2899600"/>
                    <a:gd name="connsiteY7" fmla="*/ 71501 h 1028700"/>
                    <a:gd name="connsiteX8" fmla="*/ 1948041 w 2899600"/>
                    <a:gd name="connsiteY8" fmla="*/ 87714 h 1028700"/>
                    <a:gd name="connsiteX9" fmla="*/ 2000816 w 2899600"/>
                    <a:gd name="connsiteY9" fmla="*/ 104758 h 1028700"/>
                    <a:gd name="connsiteX10" fmla="*/ 2044525 w 2899600"/>
                    <a:gd name="connsiteY10" fmla="*/ 120139 h 1028700"/>
                    <a:gd name="connsiteX11" fmla="*/ 2081111 w 2899600"/>
                    <a:gd name="connsiteY11" fmla="*/ 132194 h 1028700"/>
                    <a:gd name="connsiteX12" fmla="*/ 2105393 w 2899600"/>
                    <a:gd name="connsiteY12" fmla="*/ 142171 h 1028700"/>
                    <a:gd name="connsiteX13" fmla="*/ 2120611 w 2899600"/>
                    <a:gd name="connsiteY13" fmla="*/ 149238 h 1028700"/>
                    <a:gd name="connsiteX14" fmla="*/ 2126762 w 2899600"/>
                    <a:gd name="connsiteY14" fmla="*/ 151317 h 1028700"/>
                    <a:gd name="connsiteX15" fmla="*/ 2232311 w 2899600"/>
                    <a:gd name="connsiteY15" fmla="*/ 194550 h 1028700"/>
                    <a:gd name="connsiteX16" fmla="*/ 2326528 w 2899600"/>
                    <a:gd name="connsiteY16" fmla="*/ 243187 h 1028700"/>
                    <a:gd name="connsiteX17" fmla="*/ 2414917 w 2899600"/>
                    <a:gd name="connsiteY17" fmla="*/ 297229 h 1028700"/>
                    <a:gd name="connsiteX18" fmla="*/ 2491975 w 2899600"/>
                    <a:gd name="connsiteY18" fmla="*/ 355843 h 1028700"/>
                    <a:gd name="connsiteX19" fmla="*/ 2562233 w 2899600"/>
                    <a:gd name="connsiteY19" fmla="*/ 421525 h 1028700"/>
                    <a:gd name="connsiteX20" fmla="*/ 2625044 w 2899600"/>
                    <a:gd name="connsiteY20" fmla="*/ 485959 h 1028700"/>
                    <a:gd name="connsiteX21" fmla="*/ 2679761 w 2899600"/>
                    <a:gd name="connsiteY21" fmla="*/ 554550 h 1028700"/>
                    <a:gd name="connsiteX22" fmla="*/ 2727679 w 2899600"/>
                    <a:gd name="connsiteY22" fmla="*/ 623973 h 1028700"/>
                    <a:gd name="connsiteX23" fmla="*/ 2772359 w 2899600"/>
                    <a:gd name="connsiteY23" fmla="*/ 694643 h 1028700"/>
                    <a:gd name="connsiteX24" fmla="*/ 2807651 w 2899600"/>
                    <a:gd name="connsiteY24" fmla="*/ 766144 h 1028700"/>
                    <a:gd name="connsiteX25" fmla="*/ 2839056 w 2899600"/>
                    <a:gd name="connsiteY25" fmla="*/ 838061 h 1028700"/>
                    <a:gd name="connsiteX26" fmla="*/ 2864634 w 2899600"/>
                    <a:gd name="connsiteY26" fmla="*/ 906237 h 1028700"/>
                    <a:gd name="connsiteX27" fmla="*/ 2885031 w 2899600"/>
                    <a:gd name="connsiteY27" fmla="*/ 973997 h 1028700"/>
                    <a:gd name="connsiteX28" fmla="*/ 2899600 w 2899600"/>
                    <a:gd name="connsiteY28" fmla="*/ 1028700 h 1028700"/>
                    <a:gd name="connsiteX29" fmla="*/ 0 w 2899600"/>
                    <a:gd name="connsiteY29" fmla="*/ 1028700 h 1028700"/>
                    <a:gd name="connsiteX30" fmla="*/ 16753 w 2899600"/>
                    <a:gd name="connsiteY30" fmla="*/ 964851 h 1028700"/>
                    <a:gd name="connsiteX31" fmla="*/ 42007 w 2899600"/>
                    <a:gd name="connsiteY31" fmla="*/ 885451 h 1028700"/>
                    <a:gd name="connsiteX32" fmla="*/ 67261 w 2899600"/>
                    <a:gd name="connsiteY32" fmla="*/ 808546 h 1028700"/>
                    <a:gd name="connsiteX33" fmla="*/ 96724 w 2899600"/>
                    <a:gd name="connsiteY33" fmla="*/ 730809 h 1028700"/>
                    <a:gd name="connsiteX34" fmla="*/ 126188 w 2899600"/>
                    <a:gd name="connsiteY34" fmla="*/ 657229 h 1028700"/>
                    <a:gd name="connsiteX35" fmla="*/ 157593 w 2899600"/>
                    <a:gd name="connsiteY35" fmla="*/ 588638 h 1028700"/>
                    <a:gd name="connsiteX36" fmla="*/ 193208 w 2899600"/>
                    <a:gd name="connsiteY36" fmla="*/ 525451 h 1028700"/>
                    <a:gd name="connsiteX37" fmla="*/ 231737 w 2899600"/>
                    <a:gd name="connsiteY37" fmla="*/ 464758 h 1028700"/>
                    <a:gd name="connsiteX38" fmla="*/ 275445 w 2899600"/>
                    <a:gd name="connsiteY38" fmla="*/ 412379 h 1028700"/>
                    <a:gd name="connsiteX39" fmla="*/ 320126 w 2899600"/>
                    <a:gd name="connsiteY39" fmla="*/ 364158 h 1028700"/>
                    <a:gd name="connsiteX40" fmla="*/ 367720 w 2899600"/>
                    <a:gd name="connsiteY40" fmla="*/ 320509 h 1028700"/>
                    <a:gd name="connsiteX41" fmla="*/ 414343 w 2899600"/>
                    <a:gd name="connsiteY41" fmla="*/ 280185 h 1028700"/>
                    <a:gd name="connsiteX42" fmla="*/ 460318 w 2899600"/>
                    <a:gd name="connsiteY42" fmla="*/ 246929 h 1028700"/>
                    <a:gd name="connsiteX43" fmla="*/ 502732 w 2899600"/>
                    <a:gd name="connsiteY43" fmla="*/ 217829 h 1028700"/>
                    <a:gd name="connsiteX44" fmla="*/ 542232 w 2899600"/>
                    <a:gd name="connsiteY44" fmla="*/ 192471 h 1028700"/>
                    <a:gd name="connsiteX45" fmla="*/ 577847 w 2899600"/>
                    <a:gd name="connsiteY45" fmla="*/ 174596 h 1028700"/>
                    <a:gd name="connsiteX46" fmla="*/ 607310 w 2899600"/>
                    <a:gd name="connsiteY46" fmla="*/ 157137 h 1028700"/>
                    <a:gd name="connsiteX47" fmla="*/ 630621 w 2899600"/>
                    <a:gd name="connsiteY47" fmla="*/ 147160 h 1028700"/>
                    <a:gd name="connsiteX48" fmla="*/ 644867 w 2899600"/>
                    <a:gd name="connsiteY48" fmla="*/ 140093 h 1028700"/>
                    <a:gd name="connsiteX49" fmla="*/ 650047 w 2899600"/>
                    <a:gd name="connsiteY49" fmla="*/ 138014 h 1028700"/>
                    <a:gd name="connsiteX50" fmla="*/ 760453 w 2899600"/>
                    <a:gd name="connsiteY50" fmla="*/ 94781 h 1028700"/>
                    <a:gd name="connsiteX51" fmla="*/ 872153 w 2899600"/>
                    <a:gd name="connsiteY51" fmla="*/ 60693 h 1028700"/>
                    <a:gd name="connsiteX52" fmla="*/ 981911 w 2899600"/>
                    <a:gd name="connsiteY52" fmla="*/ 36166 h 1028700"/>
                    <a:gd name="connsiteX53" fmla="*/ 1088432 w 2899600"/>
                    <a:gd name="connsiteY53" fmla="*/ 17044 h 1028700"/>
                    <a:gd name="connsiteX54" fmla="*/ 1195923 w 2899600"/>
                    <a:gd name="connsiteY54" fmla="*/ 6236 h 1028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2899600" h="1028700">
                      <a:moveTo>
                        <a:pt x="1296616" y="0"/>
                      </a:moveTo>
                      <a:lnTo>
                        <a:pt x="1397956" y="0"/>
                      </a:lnTo>
                      <a:lnTo>
                        <a:pt x="1492497" y="4157"/>
                      </a:lnTo>
                      <a:lnTo>
                        <a:pt x="1582829" y="13303"/>
                      </a:lnTo>
                      <a:lnTo>
                        <a:pt x="1668951" y="25358"/>
                      </a:lnTo>
                      <a:lnTo>
                        <a:pt x="1748275" y="40323"/>
                      </a:lnTo>
                      <a:lnTo>
                        <a:pt x="1822095" y="54457"/>
                      </a:lnTo>
                      <a:lnTo>
                        <a:pt x="1889115" y="71501"/>
                      </a:lnTo>
                      <a:lnTo>
                        <a:pt x="1948041" y="87714"/>
                      </a:lnTo>
                      <a:lnTo>
                        <a:pt x="2000816" y="104758"/>
                      </a:lnTo>
                      <a:lnTo>
                        <a:pt x="2044525" y="120139"/>
                      </a:lnTo>
                      <a:lnTo>
                        <a:pt x="2081111" y="132194"/>
                      </a:lnTo>
                      <a:lnTo>
                        <a:pt x="2105393" y="142171"/>
                      </a:lnTo>
                      <a:cubicBezTo>
                        <a:pt x="2110574" y="144665"/>
                        <a:pt x="2115430" y="146744"/>
                        <a:pt x="2120611" y="149238"/>
                      </a:cubicBezTo>
                      <a:cubicBezTo>
                        <a:pt x="2122553" y="150070"/>
                        <a:pt x="2124819" y="150485"/>
                        <a:pt x="2126762" y="151317"/>
                      </a:cubicBezTo>
                      <a:lnTo>
                        <a:pt x="2232311" y="194550"/>
                      </a:lnTo>
                      <a:lnTo>
                        <a:pt x="2326528" y="243187"/>
                      </a:lnTo>
                      <a:lnTo>
                        <a:pt x="2414917" y="297229"/>
                      </a:lnTo>
                      <a:lnTo>
                        <a:pt x="2491975" y="355843"/>
                      </a:lnTo>
                      <a:lnTo>
                        <a:pt x="2562233" y="421525"/>
                      </a:lnTo>
                      <a:lnTo>
                        <a:pt x="2625044" y="485959"/>
                      </a:lnTo>
                      <a:lnTo>
                        <a:pt x="2679761" y="554550"/>
                      </a:lnTo>
                      <a:cubicBezTo>
                        <a:pt x="2695626" y="577830"/>
                        <a:pt x="2711815" y="600694"/>
                        <a:pt x="2727679" y="623973"/>
                      </a:cubicBezTo>
                      <a:lnTo>
                        <a:pt x="2772359" y="694643"/>
                      </a:lnTo>
                      <a:lnTo>
                        <a:pt x="2807651" y="766144"/>
                      </a:lnTo>
                      <a:cubicBezTo>
                        <a:pt x="2818011" y="790255"/>
                        <a:pt x="2828695" y="813950"/>
                        <a:pt x="2839056" y="838061"/>
                      </a:cubicBezTo>
                      <a:cubicBezTo>
                        <a:pt x="2847474" y="860925"/>
                        <a:pt x="2856216" y="883373"/>
                        <a:pt x="2864634" y="906237"/>
                      </a:cubicBezTo>
                      <a:cubicBezTo>
                        <a:pt x="2871433" y="928685"/>
                        <a:pt x="2878232" y="951548"/>
                        <a:pt x="2885031" y="973997"/>
                      </a:cubicBezTo>
                      <a:lnTo>
                        <a:pt x="2899600" y="1028700"/>
                      </a:lnTo>
                      <a:lnTo>
                        <a:pt x="0" y="1028700"/>
                      </a:lnTo>
                      <a:lnTo>
                        <a:pt x="16753" y="964851"/>
                      </a:lnTo>
                      <a:cubicBezTo>
                        <a:pt x="25171" y="938246"/>
                        <a:pt x="33589" y="912056"/>
                        <a:pt x="42007" y="885451"/>
                      </a:cubicBezTo>
                      <a:cubicBezTo>
                        <a:pt x="50425" y="859678"/>
                        <a:pt x="58843" y="834320"/>
                        <a:pt x="67261" y="808546"/>
                      </a:cubicBezTo>
                      <a:cubicBezTo>
                        <a:pt x="76975" y="782772"/>
                        <a:pt x="87011" y="756583"/>
                        <a:pt x="96724" y="730809"/>
                      </a:cubicBezTo>
                      <a:cubicBezTo>
                        <a:pt x="106438" y="706283"/>
                        <a:pt x="116474" y="681756"/>
                        <a:pt x="126188" y="657229"/>
                      </a:cubicBezTo>
                      <a:cubicBezTo>
                        <a:pt x="136548" y="634366"/>
                        <a:pt x="147233" y="611502"/>
                        <a:pt x="157593" y="588638"/>
                      </a:cubicBezTo>
                      <a:lnTo>
                        <a:pt x="193208" y="525451"/>
                      </a:lnTo>
                      <a:lnTo>
                        <a:pt x="231737" y="464758"/>
                      </a:lnTo>
                      <a:lnTo>
                        <a:pt x="275445" y="412379"/>
                      </a:lnTo>
                      <a:lnTo>
                        <a:pt x="320126" y="364158"/>
                      </a:lnTo>
                      <a:lnTo>
                        <a:pt x="367720" y="320509"/>
                      </a:lnTo>
                      <a:lnTo>
                        <a:pt x="414343" y="280185"/>
                      </a:lnTo>
                      <a:cubicBezTo>
                        <a:pt x="429560" y="268961"/>
                        <a:pt x="445101" y="258153"/>
                        <a:pt x="460318" y="246929"/>
                      </a:cubicBezTo>
                      <a:cubicBezTo>
                        <a:pt x="474564" y="237368"/>
                        <a:pt x="488486" y="227391"/>
                        <a:pt x="502732" y="217829"/>
                      </a:cubicBezTo>
                      <a:cubicBezTo>
                        <a:pt x="516006" y="209515"/>
                        <a:pt x="528957" y="200786"/>
                        <a:pt x="542232" y="192471"/>
                      </a:cubicBezTo>
                      <a:cubicBezTo>
                        <a:pt x="554211" y="186652"/>
                        <a:pt x="565867" y="180416"/>
                        <a:pt x="577847" y="174596"/>
                      </a:cubicBezTo>
                      <a:lnTo>
                        <a:pt x="607310" y="157137"/>
                      </a:lnTo>
                      <a:lnTo>
                        <a:pt x="630621" y="147160"/>
                      </a:lnTo>
                      <a:cubicBezTo>
                        <a:pt x="635478" y="144665"/>
                        <a:pt x="640010" y="142587"/>
                        <a:pt x="644867" y="140093"/>
                      </a:cubicBezTo>
                      <a:cubicBezTo>
                        <a:pt x="646486" y="139261"/>
                        <a:pt x="648428" y="138846"/>
                        <a:pt x="650047" y="138014"/>
                      </a:cubicBezTo>
                      <a:lnTo>
                        <a:pt x="760453" y="94781"/>
                      </a:lnTo>
                      <a:lnTo>
                        <a:pt x="872153" y="60693"/>
                      </a:lnTo>
                      <a:lnTo>
                        <a:pt x="981911" y="36166"/>
                      </a:lnTo>
                      <a:lnTo>
                        <a:pt x="1088432" y="17044"/>
                      </a:lnTo>
                      <a:lnTo>
                        <a:pt x="1195923" y="62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Freeform 24"/>
                <p:cNvSpPr/>
                <p:nvPr/>
              </p:nvSpPr>
              <p:spPr>
                <a:xfrm>
                  <a:off x="138983" y="2828614"/>
                  <a:ext cx="3092773" cy="1028700"/>
                </a:xfrm>
                <a:custGeom>
                  <a:avLst/>
                  <a:gdLst>
                    <a:gd name="connsiteX0" fmla="*/ 159176 w 3092773"/>
                    <a:gd name="connsiteY0" fmla="*/ 0 h 1028700"/>
                    <a:gd name="connsiteX1" fmla="*/ 3058776 w 3092773"/>
                    <a:gd name="connsiteY1" fmla="*/ 0 h 1028700"/>
                    <a:gd name="connsiteX2" fmla="*/ 3061367 w 3092773"/>
                    <a:gd name="connsiteY2" fmla="*/ 9731 h 1028700"/>
                    <a:gd name="connsiteX3" fmla="*/ 3073347 w 3092773"/>
                    <a:gd name="connsiteY3" fmla="*/ 72502 h 1028700"/>
                    <a:gd name="connsiteX4" fmla="*/ 3084679 w 3092773"/>
                    <a:gd name="connsiteY4" fmla="*/ 128622 h 1028700"/>
                    <a:gd name="connsiteX5" fmla="*/ 3090831 w 3092773"/>
                    <a:gd name="connsiteY5" fmla="*/ 196382 h 1028700"/>
                    <a:gd name="connsiteX6" fmla="*/ 3092773 w 3092773"/>
                    <a:gd name="connsiteY6" fmla="*/ 269131 h 1028700"/>
                    <a:gd name="connsiteX7" fmla="*/ 3088564 w 3092773"/>
                    <a:gd name="connsiteY7" fmla="*/ 348530 h 1028700"/>
                    <a:gd name="connsiteX8" fmla="*/ 3078527 w 3092773"/>
                    <a:gd name="connsiteY8" fmla="*/ 432087 h 1028700"/>
                    <a:gd name="connsiteX9" fmla="*/ 3065253 w 3092773"/>
                    <a:gd name="connsiteY9" fmla="*/ 518138 h 1028700"/>
                    <a:gd name="connsiteX10" fmla="*/ 3049064 w 3092773"/>
                    <a:gd name="connsiteY10" fmla="*/ 606683 h 1028700"/>
                    <a:gd name="connsiteX11" fmla="*/ 3029962 w 3092773"/>
                    <a:gd name="connsiteY11" fmla="*/ 694397 h 1028700"/>
                    <a:gd name="connsiteX12" fmla="*/ 3008593 w 3092773"/>
                    <a:gd name="connsiteY12" fmla="*/ 780032 h 1028700"/>
                    <a:gd name="connsiteX13" fmla="*/ 2986253 w 3092773"/>
                    <a:gd name="connsiteY13" fmla="*/ 861926 h 1028700"/>
                    <a:gd name="connsiteX14" fmla="*/ 2962941 w 3092773"/>
                    <a:gd name="connsiteY14" fmla="*/ 941325 h 1028700"/>
                    <a:gd name="connsiteX15" fmla="*/ 2937364 w 3092773"/>
                    <a:gd name="connsiteY15" fmla="*/ 1011995 h 1028700"/>
                    <a:gd name="connsiteX16" fmla="*/ 2931435 w 3092773"/>
                    <a:gd name="connsiteY16" fmla="*/ 1028700 h 1028700"/>
                    <a:gd name="connsiteX17" fmla="*/ 0 w 3092773"/>
                    <a:gd name="connsiteY17" fmla="*/ 1028700 h 1028700"/>
                    <a:gd name="connsiteX18" fmla="*/ 12425 w 3092773"/>
                    <a:gd name="connsiteY18" fmla="*/ 1007838 h 1028700"/>
                    <a:gd name="connsiteX19" fmla="*/ 39946 w 3092773"/>
                    <a:gd name="connsiteY19" fmla="*/ 966683 h 1028700"/>
                    <a:gd name="connsiteX20" fmla="*/ 65200 w 3092773"/>
                    <a:gd name="connsiteY20" fmla="*/ 922203 h 1028700"/>
                    <a:gd name="connsiteX21" fmla="*/ 92720 w 3092773"/>
                    <a:gd name="connsiteY21" fmla="*/ 881048 h 1028700"/>
                    <a:gd name="connsiteX22" fmla="*/ 115060 w 3092773"/>
                    <a:gd name="connsiteY22" fmla="*/ 838646 h 1028700"/>
                    <a:gd name="connsiteX23" fmla="*/ 138372 w 3092773"/>
                    <a:gd name="connsiteY23" fmla="*/ 799154 h 1028700"/>
                    <a:gd name="connsiteX24" fmla="*/ 159417 w 3092773"/>
                    <a:gd name="connsiteY24" fmla="*/ 762988 h 1028700"/>
                    <a:gd name="connsiteX25" fmla="*/ 175929 w 3092773"/>
                    <a:gd name="connsiteY25" fmla="*/ 729731 h 1028700"/>
                    <a:gd name="connsiteX26" fmla="*/ 186937 w 3092773"/>
                    <a:gd name="connsiteY26" fmla="*/ 700632 h 1028700"/>
                    <a:gd name="connsiteX27" fmla="*/ 191146 w 3092773"/>
                    <a:gd name="connsiteY27" fmla="*/ 679431 h 1028700"/>
                    <a:gd name="connsiteX28" fmla="*/ 191146 w 3092773"/>
                    <a:gd name="connsiteY28" fmla="*/ 658230 h 1028700"/>
                    <a:gd name="connsiteX29" fmla="*/ 186937 w 3092773"/>
                    <a:gd name="connsiteY29" fmla="*/ 644096 h 1028700"/>
                    <a:gd name="connsiteX30" fmla="*/ 177872 w 3092773"/>
                    <a:gd name="connsiteY30" fmla="*/ 628715 h 1028700"/>
                    <a:gd name="connsiteX31" fmla="*/ 167835 w 3092773"/>
                    <a:gd name="connsiteY31" fmla="*/ 614581 h 1028700"/>
                    <a:gd name="connsiteX32" fmla="*/ 155532 w 3092773"/>
                    <a:gd name="connsiteY32" fmla="*/ 601694 h 1028700"/>
                    <a:gd name="connsiteX33" fmla="*/ 142257 w 3092773"/>
                    <a:gd name="connsiteY33" fmla="*/ 587560 h 1028700"/>
                    <a:gd name="connsiteX34" fmla="*/ 128011 w 3092773"/>
                    <a:gd name="connsiteY34" fmla="*/ 570517 h 1028700"/>
                    <a:gd name="connsiteX35" fmla="*/ 115060 w 3092773"/>
                    <a:gd name="connsiteY35" fmla="*/ 550147 h 1028700"/>
                    <a:gd name="connsiteX36" fmla="*/ 104700 w 3092773"/>
                    <a:gd name="connsiteY36" fmla="*/ 525205 h 1028700"/>
                    <a:gd name="connsiteX37" fmla="*/ 94663 w 3092773"/>
                    <a:gd name="connsiteY37" fmla="*/ 495690 h 1028700"/>
                    <a:gd name="connsiteX38" fmla="*/ 87540 w 3092773"/>
                    <a:gd name="connsiteY38" fmla="*/ 459523 h 1028700"/>
                    <a:gd name="connsiteX39" fmla="*/ 87540 w 3092773"/>
                    <a:gd name="connsiteY39" fmla="*/ 416290 h 1028700"/>
                    <a:gd name="connsiteX40" fmla="*/ 90454 w 3092773"/>
                    <a:gd name="connsiteY40" fmla="*/ 363911 h 1028700"/>
                    <a:gd name="connsiteX41" fmla="*/ 96605 w 3092773"/>
                    <a:gd name="connsiteY41" fmla="*/ 303218 h 1028700"/>
                    <a:gd name="connsiteX42" fmla="*/ 106642 w 3092773"/>
                    <a:gd name="connsiteY42" fmla="*/ 237537 h 1028700"/>
                    <a:gd name="connsiteX43" fmla="*/ 119917 w 3092773"/>
                    <a:gd name="connsiteY43" fmla="*/ 167283 h 1028700"/>
                    <a:gd name="connsiteX44" fmla="*/ 136105 w 3092773"/>
                    <a:gd name="connsiteY44" fmla="*/ 91625 h 1028700"/>
                    <a:gd name="connsiteX45" fmla="*/ 155532 w 3092773"/>
                    <a:gd name="connsiteY45" fmla="*/ 13888 h 1028700"/>
                    <a:gd name="connsiteX46" fmla="*/ 159176 w 3092773"/>
                    <a:gd name="connsiteY46" fmla="*/ 0 h 1028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092773" h="1028700">
                      <a:moveTo>
                        <a:pt x="159176" y="0"/>
                      </a:moveTo>
                      <a:lnTo>
                        <a:pt x="3058776" y="0"/>
                      </a:lnTo>
                      <a:lnTo>
                        <a:pt x="3061367" y="9731"/>
                      </a:lnTo>
                      <a:cubicBezTo>
                        <a:pt x="3065253" y="30516"/>
                        <a:pt x="3069462" y="51717"/>
                        <a:pt x="3073347" y="72502"/>
                      </a:cubicBezTo>
                      <a:cubicBezTo>
                        <a:pt x="3077232" y="91209"/>
                        <a:pt x="3080794" y="109916"/>
                        <a:pt x="3084679" y="128622"/>
                      </a:cubicBezTo>
                      <a:cubicBezTo>
                        <a:pt x="3086621" y="151070"/>
                        <a:pt x="3088888" y="173934"/>
                        <a:pt x="3090831" y="196382"/>
                      </a:cubicBezTo>
                      <a:cubicBezTo>
                        <a:pt x="3091478" y="220493"/>
                        <a:pt x="3092126" y="245020"/>
                        <a:pt x="3092773" y="269131"/>
                      </a:cubicBezTo>
                      <a:cubicBezTo>
                        <a:pt x="3091478" y="295736"/>
                        <a:pt x="3089859" y="321925"/>
                        <a:pt x="3088564" y="348530"/>
                      </a:cubicBezTo>
                      <a:cubicBezTo>
                        <a:pt x="3085326" y="376382"/>
                        <a:pt x="3081765" y="404235"/>
                        <a:pt x="3078527" y="432087"/>
                      </a:cubicBezTo>
                      <a:cubicBezTo>
                        <a:pt x="3073994" y="460770"/>
                        <a:pt x="3069785" y="489454"/>
                        <a:pt x="3065253" y="518138"/>
                      </a:cubicBezTo>
                      <a:cubicBezTo>
                        <a:pt x="3059749" y="547653"/>
                        <a:pt x="3054568" y="577168"/>
                        <a:pt x="3049064" y="606683"/>
                      </a:cubicBezTo>
                      <a:cubicBezTo>
                        <a:pt x="3042589" y="635782"/>
                        <a:pt x="3036437" y="665297"/>
                        <a:pt x="3029962" y="694397"/>
                      </a:cubicBezTo>
                      <a:cubicBezTo>
                        <a:pt x="3022839" y="723080"/>
                        <a:pt x="3015716" y="751348"/>
                        <a:pt x="3008593" y="780032"/>
                      </a:cubicBezTo>
                      <a:cubicBezTo>
                        <a:pt x="3001146" y="807468"/>
                        <a:pt x="2993700" y="834489"/>
                        <a:pt x="2986253" y="861926"/>
                      </a:cubicBezTo>
                      <a:cubicBezTo>
                        <a:pt x="2978482" y="888531"/>
                        <a:pt x="2970712" y="914720"/>
                        <a:pt x="2962941" y="941325"/>
                      </a:cubicBezTo>
                      <a:cubicBezTo>
                        <a:pt x="2954523" y="965020"/>
                        <a:pt x="2945782" y="988300"/>
                        <a:pt x="2937364" y="1011995"/>
                      </a:cubicBezTo>
                      <a:lnTo>
                        <a:pt x="2931435" y="1028700"/>
                      </a:lnTo>
                      <a:lnTo>
                        <a:pt x="0" y="1028700"/>
                      </a:lnTo>
                      <a:lnTo>
                        <a:pt x="12425" y="1007838"/>
                      </a:lnTo>
                      <a:cubicBezTo>
                        <a:pt x="21491" y="994120"/>
                        <a:pt x="30880" y="980401"/>
                        <a:pt x="39946" y="966683"/>
                      </a:cubicBezTo>
                      <a:cubicBezTo>
                        <a:pt x="48364" y="951718"/>
                        <a:pt x="56782" y="937168"/>
                        <a:pt x="65200" y="922203"/>
                      </a:cubicBezTo>
                      <a:cubicBezTo>
                        <a:pt x="74265" y="908485"/>
                        <a:pt x="83655" y="894766"/>
                        <a:pt x="92720" y="881048"/>
                      </a:cubicBezTo>
                      <a:lnTo>
                        <a:pt x="115060" y="838646"/>
                      </a:lnTo>
                      <a:cubicBezTo>
                        <a:pt x="122831" y="825344"/>
                        <a:pt x="130601" y="812457"/>
                        <a:pt x="138372" y="799154"/>
                      </a:cubicBezTo>
                      <a:cubicBezTo>
                        <a:pt x="145495" y="787099"/>
                        <a:pt x="152294" y="775043"/>
                        <a:pt x="159417" y="762988"/>
                      </a:cubicBezTo>
                      <a:cubicBezTo>
                        <a:pt x="164921" y="751764"/>
                        <a:pt x="170425" y="740956"/>
                        <a:pt x="175929" y="729731"/>
                      </a:cubicBezTo>
                      <a:cubicBezTo>
                        <a:pt x="179491" y="720170"/>
                        <a:pt x="183376" y="710193"/>
                        <a:pt x="186937" y="700632"/>
                      </a:cubicBezTo>
                      <a:cubicBezTo>
                        <a:pt x="188232" y="693565"/>
                        <a:pt x="189851" y="686498"/>
                        <a:pt x="191146" y="679431"/>
                      </a:cubicBezTo>
                      <a:lnTo>
                        <a:pt x="191146" y="658230"/>
                      </a:lnTo>
                      <a:cubicBezTo>
                        <a:pt x="189851" y="653658"/>
                        <a:pt x="188232" y="648669"/>
                        <a:pt x="186937" y="644096"/>
                      </a:cubicBezTo>
                      <a:cubicBezTo>
                        <a:pt x="184023" y="639108"/>
                        <a:pt x="180786" y="633704"/>
                        <a:pt x="177872" y="628715"/>
                      </a:cubicBezTo>
                      <a:lnTo>
                        <a:pt x="167835" y="614581"/>
                      </a:lnTo>
                      <a:cubicBezTo>
                        <a:pt x="163626" y="610424"/>
                        <a:pt x="159741" y="605851"/>
                        <a:pt x="155532" y="601694"/>
                      </a:cubicBezTo>
                      <a:cubicBezTo>
                        <a:pt x="150999" y="597122"/>
                        <a:pt x="146790" y="592133"/>
                        <a:pt x="142257" y="587560"/>
                      </a:cubicBezTo>
                      <a:lnTo>
                        <a:pt x="128011" y="570517"/>
                      </a:lnTo>
                      <a:lnTo>
                        <a:pt x="115060" y="550147"/>
                      </a:lnTo>
                      <a:cubicBezTo>
                        <a:pt x="111499" y="541833"/>
                        <a:pt x="108261" y="533519"/>
                        <a:pt x="104700" y="525205"/>
                      </a:cubicBezTo>
                      <a:cubicBezTo>
                        <a:pt x="101462" y="515228"/>
                        <a:pt x="97901" y="505667"/>
                        <a:pt x="94663" y="495690"/>
                      </a:cubicBezTo>
                      <a:cubicBezTo>
                        <a:pt x="92396" y="483634"/>
                        <a:pt x="89806" y="471579"/>
                        <a:pt x="87540" y="459523"/>
                      </a:cubicBezTo>
                      <a:lnTo>
                        <a:pt x="87540" y="416290"/>
                      </a:lnTo>
                      <a:lnTo>
                        <a:pt x="90454" y="363911"/>
                      </a:lnTo>
                      <a:cubicBezTo>
                        <a:pt x="92396" y="343542"/>
                        <a:pt x="94663" y="323588"/>
                        <a:pt x="96605" y="303218"/>
                      </a:cubicBezTo>
                      <a:cubicBezTo>
                        <a:pt x="99843" y="281186"/>
                        <a:pt x="103405" y="259569"/>
                        <a:pt x="106642" y="237537"/>
                      </a:cubicBezTo>
                      <a:cubicBezTo>
                        <a:pt x="111175" y="214258"/>
                        <a:pt x="115384" y="190562"/>
                        <a:pt x="119917" y="167283"/>
                      </a:cubicBezTo>
                      <a:cubicBezTo>
                        <a:pt x="125421" y="141925"/>
                        <a:pt x="130601" y="116983"/>
                        <a:pt x="136105" y="91625"/>
                      </a:cubicBezTo>
                      <a:cubicBezTo>
                        <a:pt x="142581" y="65851"/>
                        <a:pt x="149056" y="39662"/>
                        <a:pt x="155532" y="13888"/>
                      </a:cubicBezTo>
                      <a:lnTo>
                        <a:pt x="15917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 26"/>
                <p:cNvSpPr>
                  <a:spLocks/>
                </p:cNvSpPr>
                <p:nvPr/>
              </p:nvSpPr>
              <p:spPr bwMode="auto">
                <a:xfrm>
                  <a:off x="-5944" y="3843867"/>
                  <a:ext cx="3081134" cy="1028700"/>
                </a:xfrm>
                <a:custGeom>
                  <a:avLst/>
                  <a:gdLst>
                    <a:gd name="connsiteX0" fmla="*/ 152936 w 3081134"/>
                    <a:gd name="connsiteY0" fmla="*/ 0 h 1028700"/>
                    <a:gd name="connsiteX1" fmla="*/ 3081134 w 3081134"/>
                    <a:gd name="connsiteY1" fmla="*/ 0 h 1028700"/>
                    <a:gd name="connsiteX2" fmla="*/ 3058979 w 3081134"/>
                    <a:gd name="connsiteY2" fmla="*/ 62423 h 1028700"/>
                    <a:gd name="connsiteX3" fmla="*/ 3035668 w 3081134"/>
                    <a:gd name="connsiteY3" fmla="*/ 118959 h 1028700"/>
                    <a:gd name="connsiteX4" fmla="*/ 3015270 w 3081134"/>
                    <a:gd name="connsiteY4" fmla="*/ 164271 h 1028700"/>
                    <a:gd name="connsiteX5" fmla="*/ 2988073 w 3081134"/>
                    <a:gd name="connsiteY5" fmla="*/ 214571 h 1028700"/>
                    <a:gd name="connsiteX6" fmla="*/ 2956668 w 3081134"/>
                    <a:gd name="connsiteY6" fmla="*/ 269029 h 1028700"/>
                    <a:gd name="connsiteX7" fmla="*/ 2920082 w 3081134"/>
                    <a:gd name="connsiteY7" fmla="*/ 325564 h 1028700"/>
                    <a:gd name="connsiteX8" fmla="*/ 2880582 w 3081134"/>
                    <a:gd name="connsiteY8" fmla="*/ 385842 h 1028700"/>
                    <a:gd name="connsiteX9" fmla="*/ 2840758 w 3081134"/>
                    <a:gd name="connsiteY9" fmla="*/ 449445 h 1028700"/>
                    <a:gd name="connsiteX10" fmla="*/ 2798344 w 3081134"/>
                    <a:gd name="connsiteY10" fmla="*/ 511800 h 1028700"/>
                    <a:gd name="connsiteX11" fmla="*/ 2758520 w 3081134"/>
                    <a:gd name="connsiteY11" fmla="*/ 572493 h 1028700"/>
                    <a:gd name="connsiteX12" fmla="*/ 2720963 w 3081134"/>
                    <a:gd name="connsiteY12" fmla="*/ 632770 h 1028700"/>
                    <a:gd name="connsiteX13" fmla="*/ 2685672 w 3081134"/>
                    <a:gd name="connsiteY13" fmla="*/ 690553 h 1028700"/>
                    <a:gd name="connsiteX14" fmla="*/ 2653943 w 3081134"/>
                    <a:gd name="connsiteY14" fmla="*/ 741685 h 1028700"/>
                    <a:gd name="connsiteX15" fmla="*/ 2630631 w 3081134"/>
                    <a:gd name="connsiteY15" fmla="*/ 788244 h 1028700"/>
                    <a:gd name="connsiteX16" fmla="*/ 2611529 w 3081134"/>
                    <a:gd name="connsiteY16" fmla="*/ 828567 h 1028700"/>
                    <a:gd name="connsiteX17" fmla="*/ 2599226 w 3081134"/>
                    <a:gd name="connsiteY17" fmla="*/ 869722 h 1028700"/>
                    <a:gd name="connsiteX18" fmla="*/ 2592102 w 3081134"/>
                    <a:gd name="connsiteY18" fmla="*/ 920438 h 1028700"/>
                    <a:gd name="connsiteX19" fmla="*/ 2590160 w 3081134"/>
                    <a:gd name="connsiteY19" fmla="*/ 976974 h 1028700"/>
                    <a:gd name="connsiteX20" fmla="*/ 2594318 w 3081134"/>
                    <a:gd name="connsiteY20" fmla="*/ 1028700 h 1028700"/>
                    <a:gd name="connsiteX21" fmla="*/ 390791 w 3081134"/>
                    <a:gd name="connsiteY21" fmla="*/ 1028700 h 1028700"/>
                    <a:gd name="connsiteX22" fmla="*/ 390791 w 3081134"/>
                    <a:gd name="connsiteY22" fmla="*/ 1006073 h 1028700"/>
                    <a:gd name="connsiteX23" fmla="*/ 384639 w 3081134"/>
                    <a:gd name="connsiteY23" fmla="*/ 986951 h 1028700"/>
                    <a:gd name="connsiteX24" fmla="*/ 375573 w 3081134"/>
                    <a:gd name="connsiteY24" fmla="*/ 972817 h 1028700"/>
                    <a:gd name="connsiteX25" fmla="*/ 361328 w 3081134"/>
                    <a:gd name="connsiteY25" fmla="*/ 957436 h 1028700"/>
                    <a:gd name="connsiteX26" fmla="*/ 344168 w 3081134"/>
                    <a:gd name="connsiteY26" fmla="*/ 943718 h 1028700"/>
                    <a:gd name="connsiteX27" fmla="*/ 322799 w 3081134"/>
                    <a:gd name="connsiteY27" fmla="*/ 928336 h 1028700"/>
                    <a:gd name="connsiteX28" fmla="*/ 306610 w 3081134"/>
                    <a:gd name="connsiteY28" fmla="*/ 909214 h 1028700"/>
                    <a:gd name="connsiteX29" fmla="*/ 296250 w 3081134"/>
                    <a:gd name="connsiteY29" fmla="*/ 889260 h 1028700"/>
                    <a:gd name="connsiteX30" fmla="*/ 294307 w 3081134"/>
                    <a:gd name="connsiteY30" fmla="*/ 865981 h 1028700"/>
                    <a:gd name="connsiteX31" fmla="*/ 296250 w 3081134"/>
                    <a:gd name="connsiteY31" fmla="*/ 842701 h 1028700"/>
                    <a:gd name="connsiteX32" fmla="*/ 302401 w 3081134"/>
                    <a:gd name="connsiteY32" fmla="*/ 819422 h 1028700"/>
                    <a:gd name="connsiteX33" fmla="*/ 308553 w 3081134"/>
                    <a:gd name="connsiteY33" fmla="*/ 803209 h 1028700"/>
                    <a:gd name="connsiteX34" fmla="*/ 312762 w 3081134"/>
                    <a:gd name="connsiteY34" fmla="*/ 790322 h 1028700"/>
                    <a:gd name="connsiteX35" fmla="*/ 314705 w 3081134"/>
                    <a:gd name="connsiteY35" fmla="*/ 786165 h 1028700"/>
                    <a:gd name="connsiteX36" fmla="*/ 283299 w 3081134"/>
                    <a:gd name="connsiteY36" fmla="*/ 764964 h 1028700"/>
                    <a:gd name="connsiteX37" fmla="*/ 264844 w 3081134"/>
                    <a:gd name="connsiteY37" fmla="*/ 740022 h 1028700"/>
                    <a:gd name="connsiteX38" fmla="*/ 253836 w 3081134"/>
                    <a:gd name="connsiteY38" fmla="*/ 712586 h 1028700"/>
                    <a:gd name="connsiteX39" fmla="*/ 251570 w 3081134"/>
                    <a:gd name="connsiteY39" fmla="*/ 681408 h 1028700"/>
                    <a:gd name="connsiteX40" fmla="*/ 257721 w 3081134"/>
                    <a:gd name="connsiteY40" fmla="*/ 646073 h 1028700"/>
                    <a:gd name="connsiteX41" fmla="*/ 270996 w 3081134"/>
                    <a:gd name="connsiteY41" fmla="*/ 605750 h 1028700"/>
                    <a:gd name="connsiteX42" fmla="*/ 287184 w 3081134"/>
                    <a:gd name="connsiteY42" fmla="*/ 562516 h 1028700"/>
                    <a:gd name="connsiteX43" fmla="*/ 294307 w 3081134"/>
                    <a:gd name="connsiteY43" fmla="*/ 535080 h 1028700"/>
                    <a:gd name="connsiteX44" fmla="*/ 294307 w 3081134"/>
                    <a:gd name="connsiteY44" fmla="*/ 513879 h 1028700"/>
                    <a:gd name="connsiteX45" fmla="*/ 287184 w 3081134"/>
                    <a:gd name="connsiteY45" fmla="*/ 494756 h 1028700"/>
                    <a:gd name="connsiteX46" fmla="*/ 272938 w 3081134"/>
                    <a:gd name="connsiteY46" fmla="*/ 480622 h 1028700"/>
                    <a:gd name="connsiteX47" fmla="*/ 253836 w 3081134"/>
                    <a:gd name="connsiteY47" fmla="*/ 467736 h 1028700"/>
                    <a:gd name="connsiteX48" fmla="*/ 230524 w 3081134"/>
                    <a:gd name="connsiteY48" fmla="*/ 455680 h 1028700"/>
                    <a:gd name="connsiteX49" fmla="*/ 203004 w 3081134"/>
                    <a:gd name="connsiteY49" fmla="*/ 445287 h 1028700"/>
                    <a:gd name="connsiteX50" fmla="*/ 171598 w 3081134"/>
                    <a:gd name="connsiteY50" fmla="*/ 434479 h 1028700"/>
                    <a:gd name="connsiteX51" fmla="*/ 137926 w 3081134"/>
                    <a:gd name="connsiteY51" fmla="*/ 422424 h 1028700"/>
                    <a:gd name="connsiteX52" fmla="*/ 104578 w 3081134"/>
                    <a:gd name="connsiteY52" fmla="*/ 407043 h 1028700"/>
                    <a:gd name="connsiteX53" fmla="*/ 68963 w 3081134"/>
                    <a:gd name="connsiteY53" fmla="*/ 390830 h 1028700"/>
                    <a:gd name="connsiteX54" fmla="*/ 37558 w 3081134"/>
                    <a:gd name="connsiteY54" fmla="*/ 367966 h 1028700"/>
                    <a:gd name="connsiteX55" fmla="*/ 14246 w 3081134"/>
                    <a:gd name="connsiteY55" fmla="*/ 342608 h 1028700"/>
                    <a:gd name="connsiteX56" fmla="*/ 4209 w 3081134"/>
                    <a:gd name="connsiteY56" fmla="*/ 317250 h 1028700"/>
                    <a:gd name="connsiteX57" fmla="*/ 0 w 3081134"/>
                    <a:gd name="connsiteY57" fmla="*/ 292308 h 1028700"/>
                    <a:gd name="connsiteX58" fmla="*/ 0 w 3081134"/>
                    <a:gd name="connsiteY58" fmla="*/ 269029 h 1028700"/>
                    <a:gd name="connsiteX59" fmla="*/ 4209 w 3081134"/>
                    <a:gd name="connsiteY59" fmla="*/ 245749 h 1028700"/>
                    <a:gd name="connsiteX60" fmla="*/ 12304 w 3081134"/>
                    <a:gd name="connsiteY60" fmla="*/ 227458 h 1028700"/>
                    <a:gd name="connsiteX61" fmla="*/ 18131 w 3081134"/>
                    <a:gd name="connsiteY61" fmla="*/ 212493 h 1028700"/>
                    <a:gd name="connsiteX62" fmla="*/ 24283 w 3081134"/>
                    <a:gd name="connsiteY62" fmla="*/ 204594 h 1028700"/>
                    <a:gd name="connsiteX63" fmla="*/ 29463 w 3081134"/>
                    <a:gd name="connsiteY63" fmla="*/ 196280 h 1028700"/>
                    <a:gd name="connsiteX64" fmla="*/ 49861 w 3081134"/>
                    <a:gd name="connsiteY64" fmla="*/ 164271 h 1028700"/>
                    <a:gd name="connsiteX65" fmla="*/ 67021 w 3081134"/>
                    <a:gd name="connsiteY65" fmla="*/ 136835 h 1028700"/>
                    <a:gd name="connsiteX66" fmla="*/ 86123 w 3081134"/>
                    <a:gd name="connsiteY66" fmla="*/ 107735 h 1028700"/>
                    <a:gd name="connsiteX67" fmla="*/ 108463 w 3081134"/>
                    <a:gd name="connsiteY67" fmla="*/ 72400 h 1028700"/>
                    <a:gd name="connsiteX68" fmla="*/ 132098 w 3081134"/>
                    <a:gd name="connsiteY68" fmla="*/ 34987 h 1028700"/>
                    <a:gd name="connsiteX69" fmla="*/ 152936 w 3081134"/>
                    <a:gd name="connsiteY69" fmla="*/ 0 h 1028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3081134" h="1028700">
                      <a:moveTo>
                        <a:pt x="152936" y="0"/>
                      </a:moveTo>
                      <a:lnTo>
                        <a:pt x="3081134" y="0"/>
                      </a:lnTo>
                      <a:lnTo>
                        <a:pt x="3058979" y="62423"/>
                      </a:lnTo>
                      <a:cubicBezTo>
                        <a:pt x="3051208" y="81130"/>
                        <a:pt x="3043438" y="100252"/>
                        <a:pt x="3035668" y="118959"/>
                      </a:cubicBezTo>
                      <a:cubicBezTo>
                        <a:pt x="3028868" y="133925"/>
                        <a:pt x="3022069" y="149306"/>
                        <a:pt x="3015270" y="164271"/>
                      </a:cubicBezTo>
                      <a:cubicBezTo>
                        <a:pt x="3006204" y="180899"/>
                        <a:pt x="2997139" y="197943"/>
                        <a:pt x="2988073" y="214571"/>
                      </a:cubicBezTo>
                      <a:cubicBezTo>
                        <a:pt x="2977713" y="232862"/>
                        <a:pt x="2967028" y="250738"/>
                        <a:pt x="2956668" y="269029"/>
                      </a:cubicBezTo>
                      <a:cubicBezTo>
                        <a:pt x="2944364" y="287735"/>
                        <a:pt x="2932385" y="306858"/>
                        <a:pt x="2920082" y="325564"/>
                      </a:cubicBezTo>
                      <a:cubicBezTo>
                        <a:pt x="2906807" y="345518"/>
                        <a:pt x="2893856" y="365888"/>
                        <a:pt x="2880582" y="385842"/>
                      </a:cubicBezTo>
                      <a:lnTo>
                        <a:pt x="2840758" y="449445"/>
                      </a:lnTo>
                      <a:lnTo>
                        <a:pt x="2798344" y="511800"/>
                      </a:lnTo>
                      <a:lnTo>
                        <a:pt x="2758520" y="572493"/>
                      </a:lnTo>
                      <a:cubicBezTo>
                        <a:pt x="2745893" y="592447"/>
                        <a:pt x="2733590" y="612817"/>
                        <a:pt x="2720963" y="632770"/>
                      </a:cubicBezTo>
                      <a:lnTo>
                        <a:pt x="2685672" y="690553"/>
                      </a:lnTo>
                      <a:cubicBezTo>
                        <a:pt x="2674988" y="707597"/>
                        <a:pt x="2664627" y="724641"/>
                        <a:pt x="2653943" y="741685"/>
                      </a:cubicBezTo>
                      <a:cubicBezTo>
                        <a:pt x="2646172" y="757066"/>
                        <a:pt x="2638402" y="772863"/>
                        <a:pt x="2630631" y="788244"/>
                      </a:cubicBezTo>
                      <a:cubicBezTo>
                        <a:pt x="2624156" y="801546"/>
                        <a:pt x="2618004" y="815265"/>
                        <a:pt x="2611529" y="828567"/>
                      </a:cubicBezTo>
                      <a:cubicBezTo>
                        <a:pt x="2607320" y="842286"/>
                        <a:pt x="2603434" y="856004"/>
                        <a:pt x="2599226" y="869722"/>
                      </a:cubicBezTo>
                      <a:cubicBezTo>
                        <a:pt x="2596959" y="886766"/>
                        <a:pt x="2594369" y="903394"/>
                        <a:pt x="2592102" y="920438"/>
                      </a:cubicBezTo>
                      <a:cubicBezTo>
                        <a:pt x="2591455" y="939145"/>
                        <a:pt x="2590808" y="958267"/>
                        <a:pt x="2590160" y="976974"/>
                      </a:cubicBezTo>
                      <a:lnTo>
                        <a:pt x="2594318" y="1028700"/>
                      </a:lnTo>
                      <a:lnTo>
                        <a:pt x="390791" y="1028700"/>
                      </a:lnTo>
                      <a:lnTo>
                        <a:pt x="390791" y="1006073"/>
                      </a:lnTo>
                      <a:cubicBezTo>
                        <a:pt x="388848" y="999838"/>
                        <a:pt x="386582" y="993186"/>
                        <a:pt x="384639" y="986951"/>
                      </a:cubicBezTo>
                      <a:lnTo>
                        <a:pt x="375573" y="972817"/>
                      </a:lnTo>
                      <a:cubicBezTo>
                        <a:pt x="370717" y="967828"/>
                        <a:pt x="366184" y="962424"/>
                        <a:pt x="361328" y="957436"/>
                      </a:cubicBezTo>
                      <a:cubicBezTo>
                        <a:pt x="355500" y="952863"/>
                        <a:pt x="349996" y="948290"/>
                        <a:pt x="344168" y="943718"/>
                      </a:cubicBezTo>
                      <a:cubicBezTo>
                        <a:pt x="337045" y="938729"/>
                        <a:pt x="329922" y="933325"/>
                        <a:pt x="322799" y="928336"/>
                      </a:cubicBezTo>
                      <a:cubicBezTo>
                        <a:pt x="317295" y="922101"/>
                        <a:pt x="312115" y="915450"/>
                        <a:pt x="306610" y="909214"/>
                      </a:cubicBezTo>
                      <a:cubicBezTo>
                        <a:pt x="303049" y="902563"/>
                        <a:pt x="299811" y="895911"/>
                        <a:pt x="296250" y="889260"/>
                      </a:cubicBezTo>
                      <a:cubicBezTo>
                        <a:pt x="295602" y="881362"/>
                        <a:pt x="294955" y="873879"/>
                        <a:pt x="294307" y="865981"/>
                      </a:cubicBezTo>
                      <a:cubicBezTo>
                        <a:pt x="294955" y="858082"/>
                        <a:pt x="295602" y="850600"/>
                        <a:pt x="296250" y="842701"/>
                      </a:cubicBezTo>
                      <a:cubicBezTo>
                        <a:pt x="298192" y="834803"/>
                        <a:pt x="300459" y="827320"/>
                        <a:pt x="302401" y="819422"/>
                      </a:cubicBezTo>
                      <a:cubicBezTo>
                        <a:pt x="304344" y="814018"/>
                        <a:pt x="306610" y="808613"/>
                        <a:pt x="308553" y="803209"/>
                      </a:cubicBezTo>
                      <a:cubicBezTo>
                        <a:pt x="309848" y="799052"/>
                        <a:pt x="311467" y="794479"/>
                        <a:pt x="312762" y="790322"/>
                      </a:cubicBezTo>
                      <a:cubicBezTo>
                        <a:pt x="313410" y="789075"/>
                        <a:pt x="314057" y="787413"/>
                        <a:pt x="314705" y="786165"/>
                      </a:cubicBezTo>
                      <a:lnTo>
                        <a:pt x="283299" y="764964"/>
                      </a:lnTo>
                      <a:lnTo>
                        <a:pt x="264844" y="740022"/>
                      </a:lnTo>
                      <a:cubicBezTo>
                        <a:pt x="261283" y="730877"/>
                        <a:pt x="257397" y="721731"/>
                        <a:pt x="253836" y="712586"/>
                      </a:cubicBezTo>
                      <a:cubicBezTo>
                        <a:pt x="253188" y="702193"/>
                        <a:pt x="252217" y="691800"/>
                        <a:pt x="251570" y="681408"/>
                      </a:cubicBezTo>
                      <a:cubicBezTo>
                        <a:pt x="253512" y="669768"/>
                        <a:pt x="255779" y="657713"/>
                        <a:pt x="257721" y="646073"/>
                      </a:cubicBezTo>
                      <a:cubicBezTo>
                        <a:pt x="262254" y="632770"/>
                        <a:pt x="266463" y="619052"/>
                        <a:pt x="270996" y="605750"/>
                      </a:cubicBezTo>
                      <a:cubicBezTo>
                        <a:pt x="276500" y="591200"/>
                        <a:pt x="281680" y="577066"/>
                        <a:pt x="287184" y="562516"/>
                      </a:cubicBezTo>
                      <a:cubicBezTo>
                        <a:pt x="289451" y="553371"/>
                        <a:pt x="292041" y="544225"/>
                        <a:pt x="294307" y="535080"/>
                      </a:cubicBezTo>
                      <a:lnTo>
                        <a:pt x="294307" y="513879"/>
                      </a:lnTo>
                      <a:cubicBezTo>
                        <a:pt x="292041" y="507643"/>
                        <a:pt x="289451" y="500992"/>
                        <a:pt x="287184" y="494756"/>
                      </a:cubicBezTo>
                      <a:cubicBezTo>
                        <a:pt x="282328" y="490184"/>
                        <a:pt x="277795" y="485195"/>
                        <a:pt x="272938" y="480622"/>
                      </a:cubicBezTo>
                      <a:cubicBezTo>
                        <a:pt x="266463" y="476465"/>
                        <a:pt x="260311" y="471893"/>
                        <a:pt x="253836" y="467736"/>
                      </a:cubicBezTo>
                      <a:cubicBezTo>
                        <a:pt x="246065" y="463578"/>
                        <a:pt x="238295" y="459837"/>
                        <a:pt x="230524" y="455680"/>
                      </a:cubicBezTo>
                      <a:lnTo>
                        <a:pt x="203004" y="445287"/>
                      </a:lnTo>
                      <a:cubicBezTo>
                        <a:pt x="192643" y="441546"/>
                        <a:pt x="181959" y="438220"/>
                        <a:pt x="171598" y="434479"/>
                      </a:cubicBezTo>
                      <a:lnTo>
                        <a:pt x="137926" y="422424"/>
                      </a:lnTo>
                      <a:lnTo>
                        <a:pt x="104578" y="407043"/>
                      </a:lnTo>
                      <a:lnTo>
                        <a:pt x="68963" y="390830"/>
                      </a:lnTo>
                      <a:lnTo>
                        <a:pt x="37558" y="367966"/>
                      </a:lnTo>
                      <a:cubicBezTo>
                        <a:pt x="29787" y="359652"/>
                        <a:pt x="22017" y="350922"/>
                        <a:pt x="14246" y="342608"/>
                      </a:cubicBezTo>
                      <a:cubicBezTo>
                        <a:pt x="11008" y="334294"/>
                        <a:pt x="7447" y="325564"/>
                        <a:pt x="4209" y="317250"/>
                      </a:cubicBezTo>
                      <a:cubicBezTo>
                        <a:pt x="2914" y="308936"/>
                        <a:pt x="1295" y="300622"/>
                        <a:pt x="0" y="292308"/>
                      </a:cubicBezTo>
                      <a:lnTo>
                        <a:pt x="0" y="269029"/>
                      </a:lnTo>
                      <a:cubicBezTo>
                        <a:pt x="1295" y="261130"/>
                        <a:pt x="2914" y="253648"/>
                        <a:pt x="4209" y="245749"/>
                      </a:cubicBezTo>
                      <a:cubicBezTo>
                        <a:pt x="6799" y="239514"/>
                        <a:pt x="9713" y="233694"/>
                        <a:pt x="12304" y="227458"/>
                      </a:cubicBezTo>
                      <a:lnTo>
                        <a:pt x="18131" y="212493"/>
                      </a:lnTo>
                      <a:lnTo>
                        <a:pt x="24283" y="204594"/>
                      </a:lnTo>
                      <a:cubicBezTo>
                        <a:pt x="25902" y="201684"/>
                        <a:pt x="27844" y="199190"/>
                        <a:pt x="29463" y="196280"/>
                      </a:cubicBezTo>
                      <a:cubicBezTo>
                        <a:pt x="36262" y="185472"/>
                        <a:pt x="43062" y="175079"/>
                        <a:pt x="49861" y="164271"/>
                      </a:cubicBezTo>
                      <a:cubicBezTo>
                        <a:pt x="55689" y="155126"/>
                        <a:pt x="61193" y="145980"/>
                        <a:pt x="67021" y="136835"/>
                      </a:cubicBezTo>
                      <a:cubicBezTo>
                        <a:pt x="73496" y="127273"/>
                        <a:pt x="79648" y="117296"/>
                        <a:pt x="86123" y="107735"/>
                      </a:cubicBezTo>
                      <a:cubicBezTo>
                        <a:pt x="93570" y="96095"/>
                        <a:pt x="101016" y="84040"/>
                        <a:pt x="108463" y="72400"/>
                      </a:cubicBezTo>
                      <a:cubicBezTo>
                        <a:pt x="116234" y="59929"/>
                        <a:pt x="124328" y="47458"/>
                        <a:pt x="132098" y="34987"/>
                      </a:cubicBezTo>
                      <a:lnTo>
                        <a:pt x="1529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" name="Grupo 1"/>
              <p:cNvGrpSpPr/>
              <p:nvPr/>
            </p:nvGrpSpPr>
            <p:grpSpPr>
              <a:xfrm>
                <a:off x="806148" y="2091744"/>
                <a:ext cx="2346017" cy="2331577"/>
                <a:chOff x="806148" y="2091744"/>
                <a:chExt cx="2346017" cy="2331577"/>
              </a:xfrm>
            </p:grpSpPr>
            <p:sp>
              <p:nvSpPr>
                <p:cNvPr id="14" name="Freeform 196"/>
                <p:cNvSpPr>
                  <a:spLocks noEditPoints="1"/>
                </p:cNvSpPr>
                <p:nvPr/>
              </p:nvSpPr>
              <p:spPr bwMode="auto">
                <a:xfrm>
                  <a:off x="819948" y="2887081"/>
                  <a:ext cx="917575" cy="919163"/>
                </a:xfrm>
                <a:custGeom>
                  <a:avLst/>
                  <a:gdLst>
                    <a:gd name="T0" fmla="*/ 2147483646 w 660"/>
                    <a:gd name="T1" fmla="*/ 2147483646 h 662"/>
                    <a:gd name="T2" fmla="*/ 2147483646 w 660"/>
                    <a:gd name="T3" fmla="*/ 2147483646 h 662"/>
                    <a:gd name="T4" fmla="*/ 2147483646 w 660"/>
                    <a:gd name="T5" fmla="*/ 2147483646 h 662"/>
                    <a:gd name="T6" fmla="*/ 2147483646 w 660"/>
                    <a:gd name="T7" fmla="*/ 2147483646 h 662"/>
                    <a:gd name="T8" fmla="*/ 2147483646 w 660"/>
                    <a:gd name="T9" fmla="*/ 2147483646 h 662"/>
                    <a:gd name="T10" fmla="*/ 2147483646 w 660"/>
                    <a:gd name="T11" fmla="*/ 2147483646 h 662"/>
                    <a:gd name="T12" fmla="*/ 2147483646 w 660"/>
                    <a:gd name="T13" fmla="*/ 2147483646 h 662"/>
                    <a:gd name="T14" fmla="*/ 2147483646 w 660"/>
                    <a:gd name="T15" fmla="*/ 2147483646 h 662"/>
                    <a:gd name="T16" fmla="*/ 2147483646 w 660"/>
                    <a:gd name="T17" fmla="*/ 2147483646 h 662"/>
                    <a:gd name="T18" fmla="*/ 2147483646 w 660"/>
                    <a:gd name="T19" fmla="*/ 2147483646 h 662"/>
                    <a:gd name="T20" fmla="*/ 2147483646 w 660"/>
                    <a:gd name="T21" fmla="*/ 2147483646 h 662"/>
                    <a:gd name="T22" fmla="*/ 2147483646 w 660"/>
                    <a:gd name="T23" fmla="*/ 2147483646 h 662"/>
                    <a:gd name="T24" fmla="*/ 2147483646 w 660"/>
                    <a:gd name="T25" fmla="*/ 2147483646 h 662"/>
                    <a:gd name="T26" fmla="*/ 2147483646 w 660"/>
                    <a:gd name="T27" fmla="*/ 2147483646 h 662"/>
                    <a:gd name="T28" fmla="*/ 2147483646 w 660"/>
                    <a:gd name="T29" fmla="*/ 0 h 662"/>
                    <a:gd name="T30" fmla="*/ 2147483646 w 660"/>
                    <a:gd name="T31" fmla="*/ 2147483646 h 662"/>
                    <a:gd name="T32" fmla="*/ 2147483646 w 660"/>
                    <a:gd name="T33" fmla="*/ 2147483646 h 662"/>
                    <a:gd name="T34" fmla="*/ 2147483646 w 660"/>
                    <a:gd name="T35" fmla="*/ 2147483646 h 662"/>
                    <a:gd name="T36" fmla="*/ 2147483646 w 660"/>
                    <a:gd name="T37" fmla="*/ 2147483646 h 662"/>
                    <a:gd name="T38" fmla="*/ 2147483646 w 660"/>
                    <a:gd name="T39" fmla="*/ 2147483646 h 662"/>
                    <a:gd name="T40" fmla="*/ 2147483646 w 660"/>
                    <a:gd name="T41" fmla="*/ 2147483646 h 662"/>
                    <a:gd name="T42" fmla="*/ 2147483646 w 660"/>
                    <a:gd name="T43" fmla="*/ 2147483646 h 662"/>
                    <a:gd name="T44" fmla="*/ 2147483646 w 660"/>
                    <a:gd name="T45" fmla="*/ 2147483646 h 662"/>
                    <a:gd name="T46" fmla="*/ 2147483646 w 660"/>
                    <a:gd name="T47" fmla="*/ 2147483646 h 662"/>
                    <a:gd name="T48" fmla="*/ 2147483646 w 660"/>
                    <a:gd name="T49" fmla="*/ 2147483646 h 662"/>
                    <a:gd name="T50" fmla="*/ 2147483646 w 660"/>
                    <a:gd name="T51" fmla="*/ 2147483646 h 662"/>
                    <a:gd name="T52" fmla="*/ 2147483646 w 660"/>
                    <a:gd name="T53" fmla="*/ 2147483646 h 662"/>
                    <a:gd name="T54" fmla="*/ 2147483646 w 660"/>
                    <a:gd name="T55" fmla="*/ 2147483646 h 662"/>
                    <a:gd name="T56" fmla="*/ 2147483646 w 660"/>
                    <a:gd name="T57" fmla="*/ 2147483646 h 662"/>
                    <a:gd name="T58" fmla="*/ 2147483646 w 660"/>
                    <a:gd name="T59" fmla="*/ 2147483646 h 662"/>
                    <a:gd name="T60" fmla="*/ 2147483646 w 660"/>
                    <a:gd name="T61" fmla="*/ 2147483646 h 662"/>
                    <a:gd name="T62" fmla="*/ 2147483646 w 660"/>
                    <a:gd name="T63" fmla="*/ 2147483646 h 662"/>
                    <a:gd name="T64" fmla="*/ 2147483646 w 660"/>
                    <a:gd name="T65" fmla="*/ 2147483646 h 662"/>
                    <a:gd name="T66" fmla="*/ 2147483646 w 660"/>
                    <a:gd name="T67" fmla="*/ 2147483646 h 662"/>
                    <a:gd name="T68" fmla="*/ 2147483646 w 660"/>
                    <a:gd name="T69" fmla="*/ 2147483646 h 662"/>
                    <a:gd name="T70" fmla="*/ 2147483646 w 660"/>
                    <a:gd name="T71" fmla="*/ 2147483646 h 662"/>
                    <a:gd name="T72" fmla="*/ 2147483646 w 660"/>
                    <a:gd name="T73" fmla="*/ 2147483646 h 662"/>
                    <a:gd name="T74" fmla="*/ 2147483646 w 660"/>
                    <a:gd name="T75" fmla="*/ 2147483646 h 662"/>
                    <a:gd name="T76" fmla="*/ 2147483646 w 660"/>
                    <a:gd name="T77" fmla="*/ 2147483646 h 662"/>
                    <a:gd name="T78" fmla="*/ 2147483646 w 660"/>
                    <a:gd name="T79" fmla="*/ 2147483646 h 662"/>
                    <a:gd name="T80" fmla="*/ 2147483646 w 660"/>
                    <a:gd name="T81" fmla="*/ 2147483646 h 662"/>
                    <a:gd name="T82" fmla="*/ 2147483646 w 660"/>
                    <a:gd name="T83" fmla="*/ 2147483646 h 662"/>
                    <a:gd name="T84" fmla="*/ 2147483646 w 660"/>
                    <a:gd name="T85" fmla="*/ 2147483646 h 662"/>
                    <a:gd name="T86" fmla="*/ 2147483646 w 660"/>
                    <a:gd name="T87" fmla="*/ 2147483646 h 662"/>
                    <a:gd name="T88" fmla="*/ 2147483646 w 660"/>
                    <a:gd name="T89" fmla="*/ 2147483646 h 662"/>
                    <a:gd name="T90" fmla="*/ 2147483646 w 660"/>
                    <a:gd name="T91" fmla="*/ 2147483646 h 662"/>
                    <a:gd name="T92" fmla="*/ 2147483646 w 660"/>
                    <a:gd name="T93" fmla="*/ 2147483646 h 662"/>
                    <a:gd name="T94" fmla="*/ 2147483646 w 660"/>
                    <a:gd name="T95" fmla="*/ 2147483646 h 662"/>
                    <a:gd name="T96" fmla="*/ 2147483646 w 660"/>
                    <a:gd name="T97" fmla="*/ 2147483646 h 662"/>
                    <a:gd name="T98" fmla="*/ 2147483646 w 660"/>
                    <a:gd name="T99" fmla="*/ 2147483646 h 662"/>
                    <a:gd name="T100" fmla="*/ 0 w 660"/>
                    <a:gd name="T101" fmla="*/ 2147483646 h 662"/>
                    <a:gd name="T102" fmla="*/ 2147483646 w 660"/>
                    <a:gd name="T103" fmla="*/ 2147483646 h 662"/>
                    <a:gd name="T104" fmla="*/ 2147483646 w 660"/>
                    <a:gd name="T105" fmla="*/ 2147483646 h 662"/>
                    <a:gd name="T106" fmla="*/ 2147483646 w 660"/>
                    <a:gd name="T107" fmla="*/ 2147483646 h 662"/>
                    <a:gd name="T108" fmla="*/ 2147483646 w 660"/>
                    <a:gd name="T109" fmla="*/ 2147483646 h 662"/>
                    <a:gd name="T110" fmla="*/ 2147483646 w 660"/>
                    <a:gd name="T111" fmla="*/ 2147483646 h 662"/>
                    <a:gd name="T112" fmla="*/ 2147483646 w 660"/>
                    <a:gd name="T113" fmla="*/ 2147483646 h 662"/>
                    <a:gd name="T114" fmla="*/ 2147483646 w 660"/>
                    <a:gd name="T115" fmla="*/ 2147483646 h 662"/>
                    <a:gd name="T116" fmla="*/ 2147483646 w 660"/>
                    <a:gd name="T117" fmla="*/ 2147483646 h 662"/>
                    <a:gd name="T118" fmla="*/ 2147483646 w 660"/>
                    <a:gd name="T119" fmla="*/ 2147483646 h 662"/>
                    <a:gd name="T120" fmla="*/ 2147483646 w 660"/>
                    <a:gd name="T121" fmla="*/ 2147483646 h 662"/>
                    <a:gd name="T122" fmla="*/ 2147483646 w 660"/>
                    <a:gd name="T123" fmla="*/ 2147483646 h 662"/>
                    <a:gd name="T124" fmla="*/ 2147483646 w 660"/>
                    <a:gd name="T125" fmla="*/ 0 h 6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60"/>
                    <a:gd name="T190" fmla="*/ 0 h 662"/>
                    <a:gd name="T191" fmla="*/ 660 w 660"/>
                    <a:gd name="T192" fmla="*/ 662 h 66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60" h="662">
                      <a:moveTo>
                        <a:pt x="324" y="224"/>
                      </a:moveTo>
                      <a:lnTo>
                        <a:pt x="300" y="228"/>
                      </a:lnTo>
                      <a:lnTo>
                        <a:pt x="278" y="237"/>
                      </a:lnTo>
                      <a:lnTo>
                        <a:pt x="258" y="252"/>
                      </a:lnTo>
                      <a:lnTo>
                        <a:pt x="241" y="270"/>
                      </a:lnTo>
                      <a:lnTo>
                        <a:pt x="231" y="291"/>
                      </a:lnTo>
                      <a:lnTo>
                        <a:pt x="224" y="313"/>
                      </a:lnTo>
                      <a:lnTo>
                        <a:pt x="223" y="337"/>
                      </a:lnTo>
                      <a:lnTo>
                        <a:pt x="227" y="360"/>
                      </a:lnTo>
                      <a:lnTo>
                        <a:pt x="236" y="383"/>
                      </a:lnTo>
                      <a:lnTo>
                        <a:pt x="250" y="402"/>
                      </a:lnTo>
                      <a:lnTo>
                        <a:pt x="269" y="419"/>
                      </a:lnTo>
                      <a:lnTo>
                        <a:pt x="290" y="431"/>
                      </a:lnTo>
                      <a:lnTo>
                        <a:pt x="313" y="436"/>
                      </a:lnTo>
                      <a:lnTo>
                        <a:pt x="337" y="438"/>
                      </a:lnTo>
                      <a:lnTo>
                        <a:pt x="359" y="434"/>
                      </a:lnTo>
                      <a:lnTo>
                        <a:pt x="381" y="425"/>
                      </a:lnTo>
                      <a:lnTo>
                        <a:pt x="402" y="410"/>
                      </a:lnTo>
                      <a:lnTo>
                        <a:pt x="418" y="392"/>
                      </a:lnTo>
                      <a:lnTo>
                        <a:pt x="430" y="371"/>
                      </a:lnTo>
                      <a:lnTo>
                        <a:pt x="436" y="349"/>
                      </a:lnTo>
                      <a:lnTo>
                        <a:pt x="438" y="325"/>
                      </a:lnTo>
                      <a:lnTo>
                        <a:pt x="434" y="302"/>
                      </a:lnTo>
                      <a:lnTo>
                        <a:pt x="424" y="279"/>
                      </a:lnTo>
                      <a:lnTo>
                        <a:pt x="410" y="260"/>
                      </a:lnTo>
                      <a:lnTo>
                        <a:pt x="392" y="243"/>
                      </a:lnTo>
                      <a:lnTo>
                        <a:pt x="369" y="231"/>
                      </a:lnTo>
                      <a:lnTo>
                        <a:pt x="347" y="226"/>
                      </a:lnTo>
                      <a:lnTo>
                        <a:pt x="324" y="224"/>
                      </a:lnTo>
                      <a:close/>
                      <a:moveTo>
                        <a:pt x="311" y="0"/>
                      </a:moveTo>
                      <a:lnTo>
                        <a:pt x="313" y="11"/>
                      </a:lnTo>
                      <a:lnTo>
                        <a:pt x="324" y="63"/>
                      </a:lnTo>
                      <a:lnTo>
                        <a:pt x="364" y="66"/>
                      </a:lnTo>
                      <a:lnTo>
                        <a:pt x="380" y="15"/>
                      </a:lnTo>
                      <a:lnTo>
                        <a:pt x="384" y="4"/>
                      </a:lnTo>
                      <a:lnTo>
                        <a:pt x="393" y="8"/>
                      </a:lnTo>
                      <a:lnTo>
                        <a:pt x="469" y="32"/>
                      </a:lnTo>
                      <a:lnTo>
                        <a:pt x="478" y="36"/>
                      </a:lnTo>
                      <a:lnTo>
                        <a:pt x="476" y="45"/>
                      </a:lnTo>
                      <a:lnTo>
                        <a:pt x="459" y="96"/>
                      </a:lnTo>
                      <a:lnTo>
                        <a:pt x="491" y="118"/>
                      </a:lnTo>
                      <a:lnTo>
                        <a:pt x="532" y="82"/>
                      </a:lnTo>
                      <a:lnTo>
                        <a:pt x="540" y="75"/>
                      </a:lnTo>
                      <a:lnTo>
                        <a:pt x="546" y="83"/>
                      </a:lnTo>
                      <a:lnTo>
                        <a:pt x="599" y="142"/>
                      </a:lnTo>
                      <a:lnTo>
                        <a:pt x="607" y="150"/>
                      </a:lnTo>
                      <a:lnTo>
                        <a:pt x="599" y="156"/>
                      </a:lnTo>
                      <a:lnTo>
                        <a:pt x="558" y="192"/>
                      </a:lnTo>
                      <a:lnTo>
                        <a:pt x="576" y="227"/>
                      </a:lnTo>
                      <a:lnTo>
                        <a:pt x="629" y="216"/>
                      </a:lnTo>
                      <a:lnTo>
                        <a:pt x="639" y="214"/>
                      </a:lnTo>
                      <a:lnTo>
                        <a:pt x="642" y="224"/>
                      </a:lnTo>
                      <a:lnTo>
                        <a:pt x="658" y="302"/>
                      </a:lnTo>
                      <a:lnTo>
                        <a:pt x="660" y="312"/>
                      </a:lnTo>
                      <a:lnTo>
                        <a:pt x="650" y="313"/>
                      </a:lnTo>
                      <a:lnTo>
                        <a:pt x="597" y="325"/>
                      </a:lnTo>
                      <a:lnTo>
                        <a:pt x="595" y="364"/>
                      </a:lnTo>
                      <a:lnTo>
                        <a:pt x="647" y="381"/>
                      </a:lnTo>
                      <a:lnTo>
                        <a:pt x="656" y="384"/>
                      </a:lnTo>
                      <a:lnTo>
                        <a:pt x="654" y="395"/>
                      </a:lnTo>
                      <a:lnTo>
                        <a:pt x="629" y="469"/>
                      </a:lnTo>
                      <a:lnTo>
                        <a:pt x="626" y="480"/>
                      </a:lnTo>
                      <a:lnTo>
                        <a:pt x="616" y="476"/>
                      </a:lnTo>
                      <a:lnTo>
                        <a:pt x="565" y="459"/>
                      </a:lnTo>
                      <a:lnTo>
                        <a:pt x="542" y="493"/>
                      </a:lnTo>
                      <a:lnTo>
                        <a:pt x="579" y="533"/>
                      </a:lnTo>
                      <a:lnTo>
                        <a:pt x="586" y="540"/>
                      </a:lnTo>
                      <a:lnTo>
                        <a:pt x="578" y="548"/>
                      </a:lnTo>
                      <a:lnTo>
                        <a:pt x="520" y="600"/>
                      </a:lnTo>
                      <a:lnTo>
                        <a:pt x="512" y="607"/>
                      </a:lnTo>
                      <a:lnTo>
                        <a:pt x="506" y="600"/>
                      </a:lnTo>
                      <a:lnTo>
                        <a:pt x="469" y="560"/>
                      </a:lnTo>
                      <a:lnTo>
                        <a:pt x="434" y="578"/>
                      </a:lnTo>
                      <a:lnTo>
                        <a:pt x="444" y="630"/>
                      </a:lnTo>
                      <a:lnTo>
                        <a:pt x="447" y="641"/>
                      </a:lnTo>
                      <a:lnTo>
                        <a:pt x="436" y="642"/>
                      </a:lnTo>
                      <a:lnTo>
                        <a:pt x="359" y="659"/>
                      </a:lnTo>
                      <a:lnTo>
                        <a:pt x="350" y="662"/>
                      </a:lnTo>
                      <a:lnTo>
                        <a:pt x="347" y="651"/>
                      </a:lnTo>
                      <a:lnTo>
                        <a:pt x="335" y="599"/>
                      </a:lnTo>
                      <a:lnTo>
                        <a:pt x="296" y="596"/>
                      </a:lnTo>
                      <a:lnTo>
                        <a:pt x="279" y="647"/>
                      </a:lnTo>
                      <a:lnTo>
                        <a:pt x="276" y="658"/>
                      </a:lnTo>
                      <a:lnTo>
                        <a:pt x="267" y="654"/>
                      </a:lnTo>
                      <a:lnTo>
                        <a:pt x="191" y="630"/>
                      </a:lnTo>
                      <a:lnTo>
                        <a:pt x="182" y="626"/>
                      </a:lnTo>
                      <a:lnTo>
                        <a:pt x="185" y="617"/>
                      </a:lnTo>
                      <a:lnTo>
                        <a:pt x="202" y="566"/>
                      </a:lnTo>
                      <a:lnTo>
                        <a:pt x="168" y="544"/>
                      </a:lnTo>
                      <a:lnTo>
                        <a:pt x="128" y="580"/>
                      </a:lnTo>
                      <a:lnTo>
                        <a:pt x="121" y="587"/>
                      </a:lnTo>
                      <a:lnTo>
                        <a:pt x="114" y="579"/>
                      </a:lnTo>
                      <a:lnTo>
                        <a:pt x="60" y="520"/>
                      </a:lnTo>
                      <a:lnTo>
                        <a:pt x="54" y="512"/>
                      </a:lnTo>
                      <a:lnTo>
                        <a:pt x="62" y="506"/>
                      </a:lnTo>
                      <a:lnTo>
                        <a:pt x="102" y="470"/>
                      </a:lnTo>
                      <a:lnTo>
                        <a:pt x="84" y="434"/>
                      </a:lnTo>
                      <a:lnTo>
                        <a:pt x="30" y="446"/>
                      </a:lnTo>
                      <a:lnTo>
                        <a:pt x="21" y="448"/>
                      </a:lnTo>
                      <a:lnTo>
                        <a:pt x="18" y="438"/>
                      </a:lnTo>
                      <a:lnTo>
                        <a:pt x="1" y="360"/>
                      </a:lnTo>
                      <a:lnTo>
                        <a:pt x="0" y="350"/>
                      </a:lnTo>
                      <a:lnTo>
                        <a:pt x="9" y="349"/>
                      </a:lnTo>
                      <a:lnTo>
                        <a:pt x="63" y="337"/>
                      </a:lnTo>
                      <a:lnTo>
                        <a:pt x="64" y="298"/>
                      </a:lnTo>
                      <a:lnTo>
                        <a:pt x="13" y="281"/>
                      </a:lnTo>
                      <a:lnTo>
                        <a:pt x="4" y="278"/>
                      </a:lnTo>
                      <a:lnTo>
                        <a:pt x="7" y="267"/>
                      </a:lnTo>
                      <a:lnTo>
                        <a:pt x="32" y="193"/>
                      </a:lnTo>
                      <a:lnTo>
                        <a:pt x="34" y="182"/>
                      </a:lnTo>
                      <a:lnTo>
                        <a:pt x="45" y="186"/>
                      </a:lnTo>
                      <a:lnTo>
                        <a:pt x="96" y="203"/>
                      </a:lnTo>
                      <a:lnTo>
                        <a:pt x="117" y="169"/>
                      </a:lnTo>
                      <a:lnTo>
                        <a:pt x="81" y="129"/>
                      </a:lnTo>
                      <a:lnTo>
                        <a:pt x="73" y="122"/>
                      </a:lnTo>
                      <a:lnTo>
                        <a:pt x="81" y="114"/>
                      </a:lnTo>
                      <a:lnTo>
                        <a:pt x="140" y="62"/>
                      </a:lnTo>
                      <a:lnTo>
                        <a:pt x="148" y="55"/>
                      </a:lnTo>
                      <a:lnTo>
                        <a:pt x="155" y="62"/>
                      </a:lnTo>
                      <a:lnTo>
                        <a:pt x="191" y="102"/>
                      </a:lnTo>
                      <a:lnTo>
                        <a:pt x="227" y="84"/>
                      </a:lnTo>
                      <a:lnTo>
                        <a:pt x="215" y="32"/>
                      </a:lnTo>
                      <a:lnTo>
                        <a:pt x="214" y="21"/>
                      </a:lnTo>
                      <a:lnTo>
                        <a:pt x="223" y="20"/>
                      </a:lnTo>
                      <a:lnTo>
                        <a:pt x="300" y="3"/>
                      </a:lnTo>
                      <a:lnTo>
                        <a:pt x="311" y="0"/>
                      </a:lnTo>
                      <a:close/>
                    </a:path>
                  </a:pathLst>
                </a:custGeom>
                <a:solidFill>
                  <a:srgbClr val="068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 dirty="0"/>
                </a:p>
              </p:txBody>
            </p:sp>
            <p:sp>
              <p:nvSpPr>
                <p:cNvPr id="15" name="Freeform 200"/>
                <p:cNvSpPr>
                  <a:spLocks noEditPoints="1"/>
                </p:cNvSpPr>
                <p:nvPr/>
              </p:nvSpPr>
              <p:spPr bwMode="auto">
                <a:xfrm>
                  <a:off x="1820615" y="3077873"/>
                  <a:ext cx="368300" cy="369888"/>
                </a:xfrm>
                <a:custGeom>
                  <a:avLst/>
                  <a:gdLst>
                    <a:gd name="T0" fmla="*/ 119 w 265"/>
                    <a:gd name="T1" fmla="*/ 93 h 267"/>
                    <a:gd name="T2" fmla="*/ 94 w 265"/>
                    <a:gd name="T3" fmla="*/ 115 h 267"/>
                    <a:gd name="T4" fmla="*/ 91 w 265"/>
                    <a:gd name="T5" fmla="*/ 148 h 267"/>
                    <a:gd name="T6" fmla="*/ 115 w 265"/>
                    <a:gd name="T7" fmla="*/ 173 h 267"/>
                    <a:gd name="T8" fmla="*/ 148 w 265"/>
                    <a:gd name="T9" fmla="*/ 174 h 267"/>
                    <a:gd name="T10" fmla="*/ 172 w 265"/>
                    <a:gd name="T11" fmla="*/ 152 h 267"/>
                    <a:gd name="T12" fmla="*/ 174 w 265"/>
                    <a:gd name="T13" fmla="*/ 119 h 267"/>
                    <a:gd name="T14" fmla="*/ 151 w 265"/>
                    <a:gd name="T15" fmla="*/ 94 h 267"/>
                    <a:gd name="T16" fmla="*/ 125 w 265"/>
                    <a:gd name="T17" fmla="*/ 0 h 267"/>
                    <a:gd name="T18" fmla="*/ 131 w 265"/>
                    <a:gd name="T19" fmla="*/ 26 h 267"/>
                    <a:gd name="T20" fmla="*/ 146 w 265"/>
                    <a:gd name="T21" fmla="*/ 26 h 267"/>
                    <a:gd name="T22" fmla="*/ 154 w 265"/>
                    <a:gd name="T23" fmla="*/ 1 h 267"/>
                    <a:gd name="T24" fmla="*/ 188 w 265"/>
                    <a:gd name="T25" fmla="*/ 13 h 267"/>
                    <a:gd name="T26" fmla="*/ 191 w 265"/>
                    <a:gd name="T27" fmla="*/ 18 h 267"/>
                    <a:gd name="T28" fmla="*/ 191 w 265"/>
                    <a:gd name="T29" fmla="*/ 43 h 267"/>
                    <a:gd name="T30" fmla="*/ 214 w 265"/>
                    <a:gd name="T31" fmla="*/ 33 h 267"/>
                    <a:gd name="T32" fmla="*/ 220 w 265"/>
                    <a:gd name="T33" fmla="*/ 33 h 267"/>
                    <a:gd name="T34" fmla="*/ 244 w 265"/>
                    <a:gd name="T35" fmla="*/ 60 h 267"/>
                    <a:gd name="T36" fmla="*/ 225 w 265"/>
                    <a:gd name="T37" fmla="*/ 77 h 267"/>
                    <a:gd name="T38" fmla="*/ 233 w 265"/>
                    <a:gd name="T39" fmla="*/ 92 h 267"/>
                    <a:gd name="T40" fmla="*/ 258 w 265"/>
                    <a:gd name="T41" fmla="*/ 86 h 267"/>
                    <a:gd name="T42" fmla="*/ 265 w 265"/>
                    <a:gd name="T43" fmla="*/ 122 h 267"/>
                    <a:gd name="T44" fmla="*/ 262 w 265"/>
                    <a:gd name="T45" fmla="*/ 127 h 267"/>
                    <a:gd name="T46" fmla="*/ 241 w 265"/>
                    <a:gd name="T47" fmla="*/ 139 h 267"/>
                    <a:gd name="T48" fmla="*/ 260 w 265"/>
                    <a:gd name="T49" fmla="*/ 154 h 267"/>
                    <a:gd name="T50" fmla="*/ 263 w 265"/>
                    <a:gd name="T51" fmla="*/ 158 h 267"/>
                    <a:gd name="T52" fmla="*/ 252 w 265"/>
                    <a:gd name="T53" fmla="*/ 194 h 267"/>
                    <a:gd name="T54" fmla="*/ 227 w 265"/>
                    <a:gd name="T55" fmla="*/ 186 h 267"/>
                    <a:gd name="T56" fmla="*/ 218 w 265"/>
                    <a:gd name="T57" fmla="*/ 199 h 267"/>
                    <a:gd name="T58" fmla="*/ 237 w 265"/>
                    <a:gd name="T59" fmla="*/ 219 h 267"/>
                    <a:gd name="T60" fmla="*/ 209 w 265"/>
                    <a:gd name="T61" fmla="*/ 242 h 267"/>
                    <a:gd name="T62" fmla="*/ 204 w 265"/>
                    <a:gd name="T63" fmla="*/ 242 h 267"/>
                    <a:gd name="T64" fmla="*/ 182 w 265"/>
                    <a:gd name="T65" fmla="*/ 229 h 267"/>
                    <a:gd name="T66" fmla="*/ 179 w 265"/>
                    <a:gd name="T67" fmla="*/ 254 h 267"/>
                    <a:gd name="T68" fmla="*/ 176 w 265"/>
                    <a:gd name="T69" fmla="*/ 259 h 267"/>
                    <a:gd name="T70" fmla="*/ 141 w 265"/>
                    <a:gd name="T71" fmla="*/ 267 h 267"/>
                    <a:gd name="T72" fmla="*/ 136 w 265"/>
                    <a:gd name="T73" fmla="*/ 241 h 267"/>
                    <a:gd name="T74" fmla="*/ 119 w 265"/>
                    <a:gd name="T75" fmla="*/ 241 h 267"/>
                    <a:gd name="T76" fmla="*/ 111 w 265"/>
                    <a:gd name="T77" fmla="*/ 266 h 267"/>
                    <a:gd name="T78" fmla="*/ 77 w 265"/>
                    <a:gd name="T79" fmla="*/ 254 h 267"/>
                    <a:gd name="T80" fmla="*/ 74 w 265"/>
                    <a:gd name="T81" fmla="*/ 249 h 267"/>
                    <a:gd name="T82" fmla="*/ 74 w 265"/>
                    <a:gd name="T83" fmla="*/ 224 h 267"/>
                    <a:gd name="T84" fmla="*/ 51 w 265"/>
                    <a:gd name="T85" fmla="*/ 234 h 267"/>
                    <a:gd name="T86" fmla="*/ 45 w 265"/>
                    <a:gd name="T87" fmla="*/ 234 h 267"/>
                    <a:gd name="T88" fmla="*/ 22 w 265"/>
                    <a:gd name="T89" fmla="*/ 207 h 267"/>
                    <a:gd name="T90" fmla="*/ 40 w 265"/>
                    <a:gd name="T91" fmla="*/ 190 h 267"/>
                    <a:gd name="T92" fmla="*/ 34 w 265"/>
                    <a:gd name="T93" fmla="*/ 175 h 267"/>
                    <a:gd name="T94" fmla="*/ 7 w 265"/>
                    <a:gd name="T95" fmla="*/ 181 h 267"/>
                    <a:gd name="T96" fmla="*/ 1 w 265"/>
                    <a:gd name="T97" fmla="*/ 145 h 267"/>
                    <a:gd name="T98" fmla="*/ 3 w 265"/>
                    <a:gd name="T99" fmla="*/ 140 h 267"/>
                    <a:gd name="T100" fmla="*/ 24 w 265"/>
                    <a:gd name="T101" fmla="*/ 128 h 267"/>
                    <a:gd name="T102" fmla="*/ 5 w 265"/>
                    <a:gd name="T103" fmla="*/ 114 h 267"/>
                    <a:gd name="T104" fmla="*/ 2 w 265"/>
                    <a:gd name="T105" fmla="*/ 109 h 267"/>
                    <a:gd name="T106" fmla="*/ 14 w 265"/>
                    <a:gd name="T107" fmla="*/ 73 h 267"/>
                    <a:gd name="T108" fmla="*/ 38 w 265"/>
                    <a:gd name="T109" fmla="*/ 81 h 267"/>
                    <a:gd name="T110" fmla="*/ 47 w 265"/>
                    <a:gd name="T111" fmla="*/ 68 h 267"/>
                    <a:gd name="T112" fmla="*/ 30 w 265"/>
                    <a:gd name="T113" fmla="*/ 48 h 267"/>
                    <a:gd name="T114" fmla="*/ 56 w 265"/>
                    <a:gd name="T115" fmla="*/ 25 h 267"/>
                    <a:gd name="T116" fmla="*/ 62 w 265"/>
                    <a:gd name="T117" fmla="*/ 25 h 267"/>
                    <a:gd name="T118" fmla="*/ 83 w 265"/>
                    <a:gd name="T119" fmla="*/ 38 h 267"/>
                    <a:gd name="T120" fmla="*/ 86 w 265"/>
                    <a:gd name="T121" fmla="*/ 13 h 267"/>
                    <a:gd name="T122" fmla="*/ 90 w 265"/>
                    <a:gd name="T123" fmla="*/ 8 h 267"/>
                    <a:gd name="T124" fmla="*/ 125 w 265"/>
                    <a:gd name="T125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65" h="267">
                      <a:moveTo>
                        <a:pt x="134" y="90"/>
                      </a:moveTo>
                      <a:lnTo>
                        <a:pt x="119" y="93"/>
                      </a:lnTo>
                      <a:lnTo>
                        <a:pt x="104" y="101"/>
                      </a:lnTo>
                      <a:lnTo>
                        <a:pt x="94" y="115"/>
                      </a:lnTo>
                      <a:lnTo>
                        <a:pt x="90" y="131"/>
                      </a:lnTo>
                      <a:lnTo>
                        <a:pt x="91" y="148"/>
                      </a:lnTo>
                      <a:lnTo>
                        <a:pt x="100" y="162"/>
                      </a:lnTo>
                      <a:lnTo>
                        <a:pt x="115" y="173"/>
                      </a:lnTo>
                      <a:lnTo>
                        <a:pt x="131" y="177"/>
                      </a:lnTo>
                      <a:lnTo>
                        <a:pt x="148" y="174"/>
                      </a:lnTo>
                      <a:lnTo>
                        <a:pt x="162" y="166"/>
                      </a:lnTo>
                      <a:lnTo>
                        <a:pt x="172" y="152"/>
                      </a:lnTo>
                      <a:lnTo>
                        <a:pt x="176" y="136"/>
                      </a:lnTo>
                      <a:lnTo>
                        <a:pt x="174" y="119"/>
                      </a:lnTo>
                      <a:lnTo>
                        <a:pt x="165" y="105"/>
                      </a:lnTo>
                      <a:lnTo>
                        <a:pt x="151" y="94"/>
                      </a:lnTo>
                      <a:lnTo>
                        <a:pt x="134" y="90"/>
                      </a:lnTo>
                      <a:close/>
                      <a:moveTo>
                        <a:pt x="125" y="0"/>
                      </a:moveTo>
                      <a:lnTo>
                        <a:pt x="125" y="4"/>
                      </a:lnTo>
                      <a:lnTo>
                        <a:pt x="131" y="26"/>
                      </a:lnTo>
                      <a:lnTo>
                        <a:pt x="138" y="26"/>
                      </a:lnTo>
                      <a:lnTo>
                        <a:pt x="146" y="26"/>
                      </a:lnTo>
                      <a:lnTo>
                        <a:pt x="153" y="5"/>
                      </a:lnTo>
                      <a:lnTo>
                        <a:pt x="154" y="1"/>
                      </a:lnTo>
                      <a:lnTo>
                        <a:pt x="158" y="3"/>
                      </a:lnTo>
                      <a:lnTo>
                        <a:pt x="188" y="13"/>
                      </a:lnTo>
                      <a:lnTo>
                        <a:pt x="192" y="14"/>
                      </a:lnTo>
                      <a:lnTo>
                        <a:pt x="191" y="18"/>
                      </a:lnTo>
                      <a:lnTo>
                        <a:pt x="184" y="39"/>
                      </a:lnTo>
                      <a:lnTo>
                        <a:pt x="191" y="43"/>
                      </a:lnTo>
                      <a:lnTo>
                        <a:pt x="199" y="47"/>
                      </a:lnTo>
                      <a:lnTo>
                        <a:pt x="214" y="33"/>
                      </a:lnTo>
                      <a:lnTo>
                        <a:pt x="217" y="30"/>
                      </a:lnTo>
                      <a:lnTo>
                        <a:pt x="220" y="33"/>
                      </a:lnTo>
                      <a:lnTo>
                        <a:pt x="242" y="58"/>
                      </a:lnTo>
                      <a:lnTo>
                        <a:pt x="244" y="60"/>
                      </a:lnTo>
                      <a:lnTo>
                        <a:pt x="241" y="63"/>
                      </a:lnTo>
                      <a:lnTo>
                        <a:pt x="225" y="77"/>
                      </a:lnTo>
                      <a:lnTo>
                        <a:pt x="229" y="85"/>
                      </a:lnTo>
                      <a:lnTo>
                        <a:pt x="233" y="92"/>
                      </a:lnTo>
                      <a:lnTo>
                        <a:pt x="254" y="88"/>
                      </a:lnTo>
                      <a:lnTo>
                        <a:pt x="258" y="86"/>
                      </a:lnTo>
                      <a:lnTo>
                        <a:pt x="259" y="90"/>
                      </a:lnTo>
                      <a:lnTo>
                        <a:pt x="265" y="122"/>
                      </a:lnTo>
                      <a:lnTo>
                        <a:pt x="265" y="126"/>
                      </a:lnTo>
                      <a:lnTo>
                        <a:pt x="262" y="127"/>
                      </a:lnTo>
                      <a:lnTo>
                        <a:pt x="241" y="131"/>
                      </a:lnTo>
                      <a:lnTo>
                        <a:pt x="241" y="139"/>
                      </a:lnTo>
                      <a:lnTo>
                        <a:pt x="239" y="147"/>
                      </a:lnTo>
                      <a:lnTo>
                        <a:pt x="260" y="154"/>
                      </a:lnTo>
                      <a:lnTo>
                        <a:pt x="264" y="156"/>
                      </a:lnTo>
                      <a:lnTo>
                        <a:pt x="263" y="158"/>
                      </a:lnTo>
                      <a:lnTo>
                        <a:pt x="254" y="190"/>
                      </a:lnTo>
                      <a:lnTo>
                        <a:pt x="252" y="194"/>
                      </a:lnTo>
                      <a:lnTo>
                        <a:pt x="248" y="192"/>
                      </a:lnTo>
                      <a:lnTo>
                        <a:pt x="227" y="186"/>
                      </a:lnTo>
                      <a:lnTo>
                        <a:pt x="224" y="192"/>
                      </a:lnTo>
                      <a:lnTo>
                        <a:pt x="218" y="199"/>
                      </a:lnTo>
                      <a:lnTo>
                        <a:pt x="233" y="215"/>
                      </a:lnTo>
                      <a:lnTo>
                        <a:pt x="237" y="219"/>
                      </a:lnTo>
                      <a:lnTo>
                        <a:pt x="233" y="221"/>
                      </a:lnTo>
                      <a:lnTo>
                        <a:pt x="209" y="242"/>
                      </a:lnTo>
                      <a:lnTo>
                        <a:pt x="207" y="245"/>
                      </a:lnTo>
                      <a:lnTo>
                        <a:pt x="204" y="242"/>
                      </a:lnTo>
                      <a:lnTo>
                        <a:pt x="189" y="225"/>
                      </a:lnTo>
                      <a:lnTo>
                        <a:pt x="182" y="229"/>
                      </a:lnTo>
                      <a:lnTo>
                        <a:pt x="175" y="233"/>
                      </a:lnTo>
                      <a:lnTo>
                        <a:pt x="179" y="254"/>
                      </a:lnTo>
                      <a:lnTo>
                        <a:pt x="180" y="258"/>
                      </a:lnTo>
                      <a:lnTo>
                        <a:pt x="176" y="259"/>
                      </a:lnTo>
                      <a:lnTo>
                        <a:pt x="145" y="266"/>
                      </a:lnTo>
                      <a:lnTo>
                        <a:pt x="141" y="267"/>
                      </a:lnTo>
                      <a:lnTo>
                        <a:pt x="140" y="263"/>
                      </a:lnTo>
                      <a:lnTo>
                        <a:pt x="136" y="241"/>
                      </a:lnTo>
                      <a:lnTo>
                        <a:pt x="127" y="241"/>
                      </a:lnTo>
                      <a:lnTo>
                        <a:pt x="119" y="241"/>
                      </a:lnTo>
                      <a:lnTo>
                        <a:pt x="112" y="262"/>
                      </a:lnTo>
                      <a:lnTo>
                        <a:pt x="111" y="266"/>
                      </a:lnTo>
                      <a:lnTo>
                        <a:pt x="107" y="264"/>
                      </a:lnTo>
                      <a:lnTo>
                        <a:pt x="77" y="254"/>
                      </a:lnTo>
                      <a:lnTo>
                        <a:pt x="73" y="253"/>
                      </a:lnTo>
                      <a:lnTo>
                        <a:pt x="74" y="249"/>
                      </a:lnTo>
                      <a:lnTo>
                        <a:pt x="81" y="228"/>
                      </a:lnTo>
                      <a:lnTo>
                        <a:pt x="74" y="224"/>
                      </a:lnTo>
                      <a:lnTo>
                        <a:pt x="68" y="220"/>
                      </a:lnTo>
                      <a:lnTo>
                        <a:pt x="51" y="234"/>
                      </a:lnTo>
                      <a:lnTo>
                        <a:pt x="48" y="237"/>
                      </a:lnTo>
                      <a:lnTo>
                        <a:pt x="45" y="234"/>
                      </a:lnTo>
                      <a:lnTo>
                        <a:pt x="24" y="209"/>
                      </a:lnTo>
                      <a:lnTo>
                        <a:pt x="22" y="207"/>
                      </a:lnTo>
                      <a:lnTo>
                        <a:pt x="24" y="204"/>
                      </a:lnTo>
                      <a:lnTo>
                        <a:pt x="40" y="190"/>
                      </a:lnTo>
                      <a:lnTo>
                        <a:pt x="36" y="182"/>
                      </a:lnTo>
                      <a:lnTo>
                        <a:pt x="34" y="175"/>
                      </a:lnTo>
                      <a:lnTo>
                        <a:pt x="11" y="179"/>
                      </a:lnTo>
                      <a:lnTo>
                        <a:pt x="7" y="181"/>
                      </a:lnTo>
                      <a:lnTo>
                        <a:pt x="7" y="177"/>
                      </a:lnTo>
                      <a:lnTo>
                        <a:pt x="1" y="145"/>
                      </a:lnTo>
                      <a:lnTo>
                        <a:pt x="0" y="141"/>
                      </a:lnTo>
                      <a:lnTo>
                        <a:pt x="3" y="140"/>
                      </a:lnTo>
                      <a:lnTo>
                        <a:pt x="24" y="136"/>
                      </a:lnTo>
                      <a:lnTo>
                        <a:pt x="24" y="128"/>
                      </a:lnTo>
                      <a:lnTo>
                        <a:pt x="26" y="120"/>
                      </a:lnTo>
                      <a:lnTo>
                        <a:pt x="5" y="114"/>
                      </a:lnTo>
                      <a:lnTo>
                        <a:pt x="1" y="113"/>
                      </a:lnTo>
                      <a:lnTo>
                        <a:pt x="2" y="109"/>
                      </a:lnTo>
                      <a:lnTo>
                        <a:pt x="13" y="77"/>
                      </a:lnTo>
                      <a:lnTo>
                        <a:pt x="14" y="73"/>
                      </a:lnTo>
                      <a:lnTo>
                        <a:pt x="18" y="75"/>
                      </a:lnTo>
                      <a:lnTo>
                        <a:pt x="38" y="81"/>
                      </a:lnTo>
                      <a:lnTo>
                        <a:pt x="43" y="75"/>
                      </a:lnTo>
                      <a:lnTo>
                        <a:pt x="47" y="68"/>
                      </a:lnTo>
                      <a:lnTo>
                        <a:pt x="32" y="52"/>
                      </a:lnTo>
                      <a:lnTo>
                        <a:pt x="30" y="48"/>
                      </a:lnTo>
                      <a:lnTo>
                        <a:pt x="32" y="46"/>
                      </a:lnTo>
                      <a:lnTo>
                        <a:pt x="56" y="25"/>
                      </a:lnTo>
                      <a:lnTo>
                        <a:pt x="60" y="22"/>
                      </a:lnTo>
                      <a:lnTo>
                        <a:pt x="62" y="25"/>
                      </a:lnTo>
                      <a:lnTo>
                        <a:pt x="77" y="42"/>
                      </a:lnTo>
                      <a:lnTo>
                        <a:pt x="83" y="38"/>
                      </a:lnTo>
                      <a:lnTo>
                        <a:pt x="91" y="34"/>
                      </a:lnTo>
                      <a:lnTo>
                        <a:pt x="86" y="13"/>
                      </a:lnTo>
                      <a:lnTo>
                        <a:pt x="86" y="9"/>
                      </a:lnTo>
                      <a:lnTo>
                        <a:pt x="90" y="8"/>
                      </a:lnTo>
                      <a:lnTo>
                        <a:pt x="121" y="1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08AAAD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dirty="0"/>
                </a:p>
              </p:txBody>
            </p:sp>
            <p:sp>
              <p:nvSpPr>
                <p:cNvPr id="16" name="Freeform 203"/>
                <p:cNvSpPr>
                  <a:spLocks noEditPoints="1"/>
                </p:cNvSpPr>
                <p:nvPr/>
              </p:nvSpPr>
              <p:spPr bwMode="auto">
                <a:xfrm>
                  <a:off x="2300501" y="2959142"/>
                  <a:ext cx="851664" cy="851659"/>
                </a:xfrm>
                <a:custGeom>
                  <a:avLst/>
                  <a:gdLst>
                    <a:gd name="T0" fmla="*/ 2147483646 w 613"/>
                    <a:gd name="T1" fmla="*/ 2147483646 h 613"/>
                    <a:gd name="T2" fmla="*/ 2147483646 w 613"/>
                    <a:gd name="T3" fmla="*/ 2147483646 h 613"/>
                    <a:gd name="T4" fmla="*/ 2147483646 w 613"/>
                    <a:gd name="T5" fmla="*/ 2147483646 h 613"/>
                    <a:gd name="T6" fmla="*/ 2147483646 w 613"/>
                    <a:gd name="T7" fmla="*/ 2147483646 h 613"/>
                    <a:gd name="T8" fmla="*/ 2147483646 w 613"/>
                    <a:gd name="T9" fmla="*/ 2147483646 h 613"/>
                    <a:gd name="T10" fmla="*/ 2147483646 w 613"/>
                    <a:gd name="T11" fmla="*/ 2147483646 h 613"/>
                    <a:gd name="T12" fmla="*/ 2147483646 w 613"/>
                    <a:gd name="T13" fmla="*/ 2147483646 h 613"/>
                    <a:gd name="T14" fmla="*/ 2147483646 w 613"/>
                    <a:gd name="T15" fmla="*/ 2147483646 h 613"/>
                    <a:gd name="T16" fmla="*/ 2147483646 w 613"/>
                    <a:gd name="T17" fmla="*/ 2147483646 h 613"/>
                    <a:gd name="T18" fmla="*/ 2147483646 w 613"/>
                    <a:gd name="T19" fmla="*/ 2147483646 h 613"/>
                    <a:gd name="T20" fmla="*/ 2147483646 w 613"/>
                    <a:gd name="T21" fmla="*/ 2147483646 h 613"/>
                    <a:gd name="T22" fmla="*/ 2147483646 w 613"/>
                    <a:gd name="T23" fmla="*/ 2147483646 h 613"/>
                    <a:gd name="T24" fmla="*/ 2147483646 w 613"/>
                    <a:gd name="T25" fmla="*/ 2147483646 h 613"/>
                    <a:gd name="T26" fmla="*/ 2147483646 w 613"/>
                    <a:gd name="T27" fmla="*/ 2147483646 h 613"/>
                    <a:gd name="T28" fmla="*/ 2147483646 w 613"/>
                    <a:gd name="T29" fmla="*/ 0 h 613"/>
                    <a:gd name="T30" fmla="*/ 2147483646 w 613"/>
                    <a:gd name="T31" fmla="*/ 2147483646 h 613"/>
                    <a:gd name="T32" fmla="*/ 2147483646 w 613"/>
                    <a:gd name="T33" fmla="*/ 2147483646 h 613"/>
                    <a:gd name="T34" fmla="*/ 2147483646 w 613"/>
                    <a:gd name="T35" fmla="*/ 2147483646 h 613"/>
                    <a:gd name="T36" fmla="*/ 2147483646 w 613"/>
                    <a:gd name="T37" fmla="*/ 2147483646 h 613"/>
                    <a:gd name="T38" fmla="*/ 2147483646 w 613"/>
                    <a:gd name="T39" fmla="*/ 2147483646 h 613"/>
                    <a:gd name="T40" fmla="*/ 2147483646 w 613"/>
                    <a:gd name="T41" fmla="*/ 2147483646 h 613"/>
                    <a:gd name="T42" fmla="*/ 2147483646 w 613"/>
                    <a:gd name="T43" fmla="*/ 2147483646 h 613"/>
                    <a:gd name="T44" fmla="*/ 2147483646 w 613"/>
                    <a:gd name="T45" fmla="*/ 2147483646 h 613"/>
                    <a:gd name="T46" fmla="*/ 2147483646 w 613"/>
                    <a:gd name="T47" fmla="*/ 2147483646 h 613"/>
                    <a:gd name="T48" fmla="*/ 2147483646 w 613"/>
                    <a:gd name="T49" fmla="*/ 2147483646 h 613"/>
                    <a:gd name="T50" fmla="*/ 2147483646 w 613"/>
                    <a:gd name="T51" fmla="*/ 2147483646 h 613"/>
                    <a:gd name="T52" fmla="*/ 2147483646 w 613"/>
                    <a:gd name="T53" fmla="*/ 2147483646 h 613"/>
                    <a:gd name="T54" fmla="*/ 2147483646 w 613"/>
                    <a:gd name="T55" fmla="*/ 2147483646 h 613"/>
                    <a:gd name="T56" fmla="*/ 2147483646 w 613"/>
                    <a:gd name="T57" fmla="*/ 2147483646 h 613"/>
                    <a:gd name="T58" fmla="*/ 2147483646 w 613"/>
                    <a:gd name="T59" fmla="*/ 2147483646 h 613"/>
                    <a:gd name="T60" fmla="*/ 2147483646 w 613"/>
                    <a:gd name="T61" fmla="*/ 2147483646 h 613"/>
                    <a:gd name="T62" fmla="*/ 0 w 613"/>
                    <a:gd name="T63" fmla="*/ 2147483646 h 613"/>
                    <a:gd name="T64" fmla="*/ 2147483646 w 613"/>
                    <a:gd name="T65" fmla="*/ 2147483646 h 613"/>
                    <a:gd name="T66" fmla="*/ 2147483646 w 613"/>
                    <a:gd name="T67" fmla="*/ 2147483646 h 613"/>
                    <a:gd name="T68" fmla="*/ 2147483646 w 613"/>
                    <a:gd name="T69" fmla="*/ 2147483646 h 613"/>
                    <a:gd name="T70" fmla="*/ 2147483646 w 613"/>
                    <a:gd name="T71" fmla="*/ 2147483646 h 613"/>
                    <a:gd name="T72" fmla="*/ 2147483646 w 613"/>
                    <a:gd name="T73" fmla="*/ 2147483646 h 613"/>
                    <a:gd name="T74" fmla="*/ 2147483646 w 613"/>
                    <a:gd name="T75" fmla="*/ 0 h 61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613"/>
                    <a:gd name="T115" fmla="*/ 0 h 613"/>
                    <a:gd name="T116" fmla="*/ 613 w 613"/>
                    <a:gd name="T117" fmla="*/ 613 h 61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613" h="613">
                      <a:moveTo>
                        <a:pt x="306" y="176"/>
                      </a:moveTo>
                      <a:lnTo>
                        <a:pt x="276" y="180"/>
                      </a:lnTo>
                      <a:lnTo>
                        <a:pt x="248" y="189"/>
                      </a:lnTo>
                      <a:lnTo>
                        <a:pt x="224" y="205"/>
                      </a:lnTo>
                      <a:lnTo>
                        <a:pt x="203" y="225"/>
                      </a:lnTo>
                      <a:lnTo>
                        <a:pt x="189" y="249"/>
                      </a:lnTo>
                      <a:lnTo>
                        <a:pt x="178" y="277"/>
                      </a:lnTo>
                      <a:lnTo>
                        <a:pt x="174" y="307"/>
                      </a:lnTo>
                      <a:lnTo>
                        <a:pt x="178" y="337"/>
                      </a:lnTo>
                      <a:lnTo>
                        <a:pt x="187" y="364"/>
                      </a:lnTo>
                      <a:lnTo>
                        <a:pt x="203" y="389"/>
                      </a:lnTo>
                      <a:lnTo>
                        <a:pt x="224" y="409"/>
                      </a:lnTo>
                      <a:lnTo>
                        <a:pt x="248" y="425"/>
                      </a:lnTo>
                      <a:lnTo>
                        <a:pt x="276" y="435"/>
                      </a:lnTo>
                      <a:lnTo>
                        <a:pt x="306" y="439"/>
                      </a:lnTo>
                      <a:lnTo>
                        <a:pt x="337" y="435"/>
                      </a:lnTo>
                      <a:lnTo>
                        <a:pt x="364" y="425"/>
                      </a:lnTo>
                      <a:lnTo>
                        <a:pt x="388" y="409"/>
                      </a:lnTo>
                      <a:lnTo>
                        <a:pt x="409" y="389"/>
                      </a:lnTo>
                      <a:lnTo>
                        <a:pt x="424" y="364"/>
                      </a:lnTo>
                      <a:lnTo>
                        <a:pt x="434" y="337"/>
                      </a:lnTo>
                      <a:lnTo>
                        <a:pt x="437" y="307"/>
                      </a:lnTo>
                      <a:lnTo>
                        <a:pt x="434" y="277"/>
                      </a:lnTo>
                      <a:lnTo>
                        <a:pt x="424" y="249"/>
                      </a:lnTo>
                      <a:lnTo>
                        <a:pt x="409" y="225"/>
                      </a:lnTo>
                      <a:lnTo>
                        <a:pt x="388" y="205"/>
                      </a:lnTo>
                      <a:lnTo>
                        <a:pt x="364" y="189"/>
                      </a:lnTo>
                      <a:lnTo>
                        <a:pt x="337" y="180"/>
                      </a:lnTo>
                      <a:lnTo>
                        <a:pt x="306" y="176"/>
                      </a:lnTo>
                      <a:close/>
                      <a:moveTo>
                        <a:pt x="262" y="0"/>
                      </a:moveTo>
                      <a:lnTo>
                        <a:pt x="350" y="0"/>
                      </a:lnTo>
                      <a:lnTo>
                        <a:pt x="350" y="92"/>
                      </a:lnTo>
                      <a:lnTo>
                        <a:pt x="379" y="100"/>
                      </a:lnTo>
                      <a:lnTo>
                        <a:pt x="405" y="112"/>
                      </a:lnTo>
                      <a:lnTo>
                        <a:pt x="430" y="126"/>
                      </a:lnTo>
                      <a:lnTo>
                        <a:pt x="494" y="62"/>
                      </a:lnTo>
                      <a:lnTo>
                        <a:pt x="555" y="123"/>
                      </a:lnTo>
                      <a:lnTo>
                        <a:pt x="490" y="189"/>
                      </a:lnTo>
                      <a:lnTo>
                        <a:pt x="508" y="224"/>
                      </a:lnTo>
                      <a:lnTo>
                        <a:pt x="520" y="263"/>
                      </a:lnTo>
                      <a:lnTo>
                        <a:pt x="613" y="263"/>
                      </a:lnTo>
                      <a:lnTo>
                        <a:pt x="613" y="351"/>
                      </a:lnTo>
                      <a:lnTo>
                        <a:pt x="520" y="351"/>
                      </a:lnTo>
                      <a:lnTo>
                        <a:pt x="513" y="377"/>
                      </a:lnTo>
                      <a:lnTo>
                        <a:pt x="503" y="404"/>
                      </a:lnTo>
                      <a:lnTo>
                        <a:pt x="489" y="427"/>
                      </a:lnTo>
                      <a:lnTo>
                        <a:pt x="555" y="495"/>
                      </a:lnTo>
                      <a:lnTo>
                        <a:pt x="494" y="557"/>
                      </a:lnTo>
                      <a:lnTo>
                        <a:pt x="427" y="490"/>
                      </a:lnTo>
                      <a:lnTo>
                        <a:pt x="402" y="503"/>
                      </a:lnTo>
                      <a:lnTo>
                        <a:pt x="377" y="514"/>
                      </a:lnTo>
                      <a:lnTo>
                        <a:pt x="350" y="521"/>
                      </a:lnTo>
                      <a:lnTo>
                        <a:pt x="350" y="613"/>
                      </a:lnTo>
                      <a:lnTo>
                        <a:pt x="262" y="613"/>
                      </a:lnTo>
                      <a:lnTo>
                        <a:pt x="262" y="521"/>
                      </a:lnTo>
                      <a:lnTo>
                        <a:pt x="224" y="510"/>
                      </a:lnTo>
                      <a:lnTo>
                        <a:pt x="189" y="491"/>
                      </a:lnTo>
                      <a:lnTo>
                        <a:pt x="122" y="557"/>
                      </a:lnTo>
                      <a:lnTo>
                        <a:pt x="60" y="495"/>
                      </a:lnTo>
                      <a:lnTo>
                        <a:pt x="124" y="430"/>
                      </a:lnTo>
                      <a:lnTo>
                        <a:pt x="110" y="406"/>
                      </a:lnTo>
                      <a:lnTo>
                        <a:pt x="100" y="379"/>
                      </a:lnTo>
                      <a:lnTo>
                        <a:pt x="92" y="351"/>
                      </a:lnTo>
                      <a:lnTo>
                        <a:pt x="0" y="351"/>
                      </a:lnTo>
                      <a:lnTo>
                        <a:pt x="0" y="263"/>
                      </a:lnTo>
                      <a:lnTo>
                        <a:pt x="92" y="263"/>
                      </a:lnTo>
                      <a:lnTo>
                        <a:pt x="98" y="236"/>
                      </a:lnTo>
                      <a:lnTo>
                        <a:pt x="110" y="210"/>
                      </a:lnTo>
                      <a:lnTo>
                        <a:pt x="123" y="186"/>
                      </a:lnTo>
                      <a:lnTo>
                        <a:pt x="60" y="123"/>
                      </a:lnTo>
                      <a:lnTo>
                        <a:pt x="122" y="62"/>
                      </a:lnTo>
                      <a:lnTo>
                        <a:pt x="185" y="125"/>
                      </a:lnTo>
                      <a:lnTo>
                        <a:pt x="210" y="110"/>
                      </a:lnTo>
                      <a:lnTo>
                        <a:pt x="234" y="100"/>
                      </a:lnTo>
                      <a:lnTo>
                        <a:pt x="262" y="92"/>
                      </a:lnTo>
                      <a:lnTo>
                        <a:pt x="262" y="0"/>
                      </a:lnTo>
                      <a:close/>
                    </a:path>
                  </a:pathLst>
                </a:custGeom>
                <a:solidFill>
                  <a:srgbClr val="068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 dirty="0"/>
                </a:p>
              </p:txBody>
            </p:sp>
            <p:sp>
              <p:nvSpPr>
                <p:cNvPr id="17" name="Freeform 213"/>
                <p:cNvSpPr>
                  <a:spLocks noEditPoints="1"/>
                </p:cNvSpPr>
                <p:nvPr/>
              </p:nvSpPr>
              <p:spPr bwMode="auto">
                <a:xfrm>
                  <a:off x="1283469" y="2361666"/>
                  <a:ext cx="476250" cy="477837"/>
                </a:xfrm>
                <a:custGeom>
                  <a:avLst/>
                  <a:gdLst>
                    <a:gd name="T0" fmla="*/ 146 w 343"/>
                    <a:gd name="T1" fmla="*/ 99 h 344"/>
                    <a:gd name="T2" fmla="*/ 108 w 343"/>
                    <a:gd name="T3" fmla="*/ 128 h 344"/>
                    <a:gd name="T4" fmla="*/ 94 w 343"/>
                    <a:gd name="T5" fmla="*/ 172 h 344"/>
                    <a:gd name="T6" fmla="*/ 108 w 343"/>
                    <a:gd name="T7" fmla="*/ 218 h 344"/>
                    <a:gd name="T8" fmla="*/ 146 w 343"/>
                    <a:gd name="T9" fmla="*/ 245 h 344"/>
                    <a:gd name="T10" fmla="*/ 195 w 343"/>
                    <a:gd name="T11" fmla="*/ 245 h 344"/>
                    <a:gd name="T12" fmla="*/ 233 w 343"/>
                    <a:gd name="T13" fmla="*/ 218 h 344"/>
                    <a:gd name="T14" fmla="*/ 247 w 343"/>
                    <a:gd name="T15" fmla="*/ 172 h 344"/>
                    <a:gd name="T16" fmla="*/ 233 w 343"/>
                    <a:gd name="T17" fmla="*/ 128 h 344"/>
                    <a:gd name="T18" fmla="*/ 195 w 343"/>
                    <a:gd name="T19" fmla="*/ 99 h 344"/>
                    <a:gd name="T20" fmla="*/ 133 w 343"/>
                    <a:gd name="T21" fmla="*/ 0 h 344"/>
                    <a:gd name="T22" fmla="*/ 208 w 343"/>
                    <a:gd name="T23" fmla="*/ 49 h 344"/>
                    <a:gd name="T24" fmla="*/ 262 w 343"/>
                    <a:gd name="T25" fmla="*/ 28 h 344"/>
                    <a:gd name="T26" fmla="*/ 270 w 343"/>
                    <a:gd name="T27" fmla="*/ 28 h 344"/>
                    <a:gd name="T28" fmla="*/ 319 w 343"/>
                    <a:gd name="T29" fmla="*/ 76 h 344"/>
                    <a:gd name="T30" fmla="*/ 284 w 343"/>
                    <a:gd name="T31" fmla="*/ 110 h 344"/>
                    <a:gd name="T32" fmla="*/ 343 w 343"/>
                    <a:gd name="T33" fmla="*/ 137 h 344"/>
                    <a:gd name="T34" fmla="*/ 294 w 343"/>
                    <a:gd name="T35" fmla="*/ 210 h 344"/>
                    <a:gd name="T36" fmla="*/ 315 w 343"/>
                    <a:gd name="T37" fmla="*/ 264 h 344"/>
                    <a:gd name="T38" fmla="*/ 315 w 343"/>
                    <a:gd name="T39" fmla="*/ 272 h 344"/>
                    <a:gd name="T40" fmla="*/ 266 w 343"/>
                    <a:gd name="T41" fmla="*/ 320 h 344"/>
                    <a:gd name="T42" fmla="*/ 232 w 343"/>
                    <a:gd name="T43" fmla="*/ 286 h 344"/>
                    <a:gd name="T44" fmla="*/ 209 w 343"/>
                    <a:gd name="T45" fmla="*/ 344 h 344"/>
                    <a:gd name="T46" fmla="*/ 136 w 343"/>
                    <a:gd name="T47" fmla="*/ 296 h 344"/>
                    <a:gd name="T48" fmla="*/ 81 w 343"/>
                    <a:gd name="T49" fmla="*/ 316 h 344"/>
                    <a:gd name="T50" fmla="*/ 73 w 343"/>
                    <a:gd name="T51" fmla="*/ 316 h 344"/>
                    <a:gd name="T52" fmla="*/ 25 w 343"/>
                    <a:gd name="T53" fmla="*/ 268 h 344"/>
                    <a:gd name="T54" fmla="*/ 59 w 343"/>
                    <a:gd name="T55" fmla="*/ 235 h 344"/>
                    <a:gd name="T56" fmla="*/ 0 w 343"/>
                    <a:gd name="T57" fmla="*/ 209 h 344"/>
                    <a:gd name="T58" fmla="*/ 48 w 343"/>
                    <a:gd name="T59" fmla="*/ 134 h 344"/>
                    <a:gd name="T60" fmla="*/ 29 w 343"/>
                    <a:gd name="T61" fmla="*/ 80 h 344"/>
                    <a:gd name="T62" fmla="*/ 29 w 343"/>
                    <a:gd name="T63" fmla="*/ 73 h 344"/>
                    <a:gd name="T64" fmla="*/ 81 w 343"/>
                    <a:gd name="T65" fmla="*/ 28 h 344"/>
                    <a:gd name="T66" fmla="*/ 133 w 343"/>
                    <a:gd name="T67" fmla="*/ 49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43" h="344">
                      <a:moveTo>
                        <a:pt x="170" y="95"/>
                      </a:moveTo>
                      <a:lnTo>
                        <a:pt x="146" y="99"/>
                      </a:lnTo>
                      <a:lnTo>
                        <a:pt x="125" y="110"/>
                      </a:lnTo>
                      <a:lnTo>
                        <a:pt x="108" y="128"/>
                      </a:lnTo>
                      <a:lnTo>
                        <a:pt x="98" y="148"/>
                      </a:lnTo>
                      <a:lnTo>
                        <a:pt x="94" y="172"/>
                      </a:lnTo>
                      <a:lnTo>
                        <a:pt x="98" y="197"/>
                      </a:lnTo>
                      <a:lnTo>
                        <a:pt x="108" y="218"/>
                      </a:lnTo>
                      <a:lnTo>
                        <a:pt x="125" y="235"/>
                      </a:lnTo>
                      <a:lnTo>
                        <a:pt x="146" y="245"/>
                      </a:lnTo>
                      <a:lnTo>
                        <a:pt x="170" y="249"/>
                      </a:lnTo>
                      <a:lnTo>
                        <a:pt x="195" y="245"/>
                      </a:lnTo>
                      <a:lnTo>
                        <a:pt x="216" y="235"/>
                      </a:lnTo>
                      <a:lnTo>
                        <a:pt x="233" y="218"/>
                      </a:lnTo>
                      <a:lnTo>
                        <a:pt x="243" y="197"/>
                      </a:lnTo>
                      <a:lnTo>
                        <a:pt x="247" y="172"/>
                      </a:lnTo>
                      <a:lnTo>
                        <a:pt x="243" y="148"/>
                      </a:lnTo>
                      <a:lnTo>
                        <a:pt x="233" y="128"/>
                      </a:lnTo>
                      <a:lnTo>
                        <a:pt x="216" y="110"/>
                      </a:lnTo>
                      <a:lnTo>
                        <a:pt x="195" y="99"/>
                      </a:lnTo>
                      <a:lnTo>
                        <a:pt x="170" y="95"/>
                      </a:lnTo>
                      <a:close/>
                      <a:moveTo>
                        <a:pt x="133" y="0"/>
                      </a:moveTo>
                      <a:lnTo>
                        <a:pt x="208" y="0"/>
                      </a:lnTo>
                      <a:lnTo>
                        <a:pt x="208" y="49"/>
                      </a:lnTo>
                      <a:lnTo>
                        <a:pt x="232" y="58"/>
                      </a:lnTo>
                      <a:lnTo>
                        <a:pt x="262" y="28"/>
                      </a:lnTo>
                      <a:lnTo>
                        <a:pt x="266" y="24"/>
                      </a:lnTo>
                      <a:lnTo>
                        <a:pt x="270" y="28"/>
                      </a:lnTo>
                      <a:lnTo>
                        <a:pt x="315" y="73"/>
                      </a:lnTo>
                      <a:lnTo>
                        <a:pt x="319" y="76"/>
                      </a:lnTo>
                      <a:lnTo>
                        <a:pt x="315" y="80"/>
                      </a:lnTo>
                      <a:lnTo>
                        <a:pt x="284" y="110"/>
                      </a:lnTo>
                      <a:lnTo>
                        <a:pt x="294" y="137"/>
                      </a:lnTo>
                      <a:lnTo>
                        <a:pt x="343" y="137"/>
                      </a:lnTo>
                      <a:lnTo>
                        <a:pt x="343" y="210"/>
                      </a:lnTo>
                      <a:lnTo>
                        <a:pt x="294" y="210"/>
                      </a:lnTo>
                      <a:lnTo>
                        <a:pt x="284" y="234"/>
                      </a:lnTo>
                      <a:lnTo>
                        <a:pt x="315" y="264"/>
                      </a:lnTo>
                      <a:lnTo>
                        <a:pt x="319" y="268"/>
                      </a:lnTo>
                      <a:lnTo>
                        <a:pt x="315" y="272"/>
                      </a:lnTo>
                      <a:lnTo>
                        <a:pt x="270" y="316"/>
                      </a:lnTo>
                      <a:lnTo>
                        <a:pt x="266" y="320"/>
                      </a:lnTo>
                      <a:lnTo>
                        <a:pt x="262" y="316"/>
                      </a:lnTo>
                      <a:lnTo>
                        <a:pt x="232" y="286"/>
                      </a:lnTo>
                      <a:lnTo>
                        <a:pt x="209" y="295"/>
                      </a:lnTo>
                      <a:lnTo>
                        <a:pt x="209" y="344"/>
                      </a:lnTo>
                      <a:lnTo>
                        <a:pt x="136" y="344"/>
                      </a:lnTo>
                      <a:lnTo>
                        <a:pt x="136" y="296"/>
                      </a:lnTo>
                      <a:lnTo>
                        <a:pt x="111" y="287"/>
                      </a:lnTo>
                      <a:lnTo>
                        <a:pt x="81" y="316"/>
                      </a:lnTo>
                      <a:lnTo>
                        <a:pt x="77" y="320"/>
                      </a:lnTo>
                      <a:lnTo>
                        <a:pt x="73" y="316"/>
                      </a:lnTo>
                      <a:lnTo>
                        <a:pt x="29" y="272"/>
                      </a:lnTo>
                      <a:lnTo>
                        <a:pt x="25" y="268"/>
                      </a:lnTo>
                      <a:lnTo>
                        <a:pt x="29" y="264"/>
                      </a:lnTo>
                      <a:lnTo>
                        <a:pt x="59" y="235"/>
                      </a:lnTo>
                      <a:lnTo>
                        <a:pt x="47" y="209"/>
                      </a:lnTo>
                      <a:lnTo>
                        <a:pt x="0" y="209"/>
                      </a:lnTo>
                      <a:lnTo>
                        <a:pt x="0" y="134"/>
                      </a:lnTo>
                      <a:lnTo>
                        <a:pt x="48" y="134"/>
                      </a:lnTo>
                      <a:lnTo>
                        <a:pt x="59" y="110"/>
                      </a:lnTo>
                      <a:lnTo>
                        <a:pt x="29" y="80"/>
                      </a:lnTo>
                      <a:lnTo>
                        <a:pt x="25" y="76"/>
                      </a:lnTo>
                      <a:lnTo>
                        <a:pt x="29" y="73"/>
                      </a:lnTo>
                      <a:lnTo>
                        <a:pt x="77" y="24"/>
                      </a:lnTo>
                      <a:lnTo>
                        <a:pt x="81" y="28"/>
                      </a:lnTo>
                      <a:lnTo>
                        <a:pt x="111" y="58"/>
                      </a:lnTo>
                      <a:lnTo>
                        <a:pt x="133" y="49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08AAAD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dirty="0"/>
                </a:p>
              </p:txBody>
            </p:sp>
            <p:sp>
              <p:nvSpPr>
                <p:cNvPr id="18" name="Freeform 219"/>
                <p:cNvSpPr>
                  <a:spLocks noEditPoints="1"/>
                </p:cNvSpPr>
                <p:nvPr/>
              </p:nvSpPr>
              <p:spPr bwMode="auto">
                <a:xfrm>
                  <a:off x="1820615" y="2091744"/>
                  <a:ext cx="972535" cy="971140"/>
                </a:xfrm>
                <a:custGeom>
                  <a:avLst/>
                  <a:gdLst>
                    <a:gd name="T0" fmla="*/ 2147483646 w 700"/>
                    <a:gd name="T1" fmla="*/ 2147483646 h 699"/>
                    <a:gd name="T2" fmla="*/ 2147483646 w 700"/>
                    <a:gd name="T3" fmla="*/ 2147483646 h 699"/>
                    <a:gd name="T4" fmla="*/ 2147483646 w 700"/>
                    <a:gd name="T5" fmla="*/ 2147483646 h 699"/>
                    <a:gd name="T6" fmla="*/ 2147483646 w 700"/>
                    <a:gd name="T7" fmla="*/ 2147483646 h 699"/>
                    <a:gd name="T8" fmla="*/ 2147483646 w 700"/>
                    <a:gd name="T9" fmla="*/ 2147483646 h 699"/>
                    <a:gd name="T10" fmla="*/ 2147483646 w 700"/>
                    <a:gd name="T11" fmla="*/ 2147483646 h 699"/>
                    <a:gd name="T12" fmla="*/ 2147483646 w 700"/>
                    <a:gd name="T13" fmla="*/ 2147483646 h 699"/>
                    <a:gd name="T14" fmla="*/ 2147483646 w 700"/>
                    <a:gd name="T15" fmla="*/ 2147483646 h 699"/>
                    <a:gd name="T16" fmla="*/ 2147483646 w 700"/>
                    <a:gd name="T17" fmla="*/ 2147483646 h 699"/>
                    <a:gd name="T18" fmla="*/ 2147483646 w 700"/>
                    <a:gd name="T19" fmla="*/ 2147483646 h 699"/>
                    <a:gd name="T20" fmla="*/ 2147483646 w 700"/>
                    <a:gd name="T21" fmla="*/ 2147483646 h 699"/>
                    <a:gd name="T22" fmla="*/ 2147483646 w 700"/>
                    <a:gd name="T23" fmla="*/ 2147483646 h 699"/>
                    <a:gd name="T24" fmla="*/ 2147483646 w 700"/>
                    <a:gd name="T25" fmla="*/ 2147483646 h 699"/>
                    <a:gd name="T26" fmla="*/ 2147483646 w 700"/>
                    <a:gd name="T27" fmla="*/ 2147483646 h 699"/>
                    <a:gd name="T28" fmla="*/ 2147483646 w 700"/>
                    <a:gd name="T29" fmla="*/ 2147483646 h 699"/>
                    <a:gd name="T30" fmla="*/ 2147483646 w 700"/>
                    <a:gd name="T31" fmla="*/ 2147483646 h 699"/>
                    <a:gd name="T32" fmla="*/ 2147483646 w 700"/>
                    <a:gd name="T33" fmla="*/ 0 h 699"/>
                    <a:gd name="T34" fmla="*/ 2147483646 w 700"/>
                    <a:gd name="T35" fmla="*/ 2147483646 h 699"/>
                    <a:gd name="T36" fmla="*/ 2147483646 w 700"/>
                    <a:gd name="T37" fmla="*/ 2147483646 h 699"/>
                    <a:gd name="T38" fmla="*/ 2147483646 w 700"/>
                    <a:gd name="T39" fmla="*/ 2147483646 h 699"/>
                    <a:gd name="T40" fmla="*/ 2147483646 w 700"/>
                    <a:gd name="T41" fmla="*/ 2147483646 h 699"/>
                    <a:gd name="T42" fmla="*/ 2147483646 w 700"/>
                    <a:gd name="T43" fmla="*/ 2147483646 h 699"/>
                    <a:gd name="T44" fmla="*/ 2147483646 w 700"/>
                    <a:gd name="T45" fmla="*/ 2147483646 h 699"/>
                    <a:gd name="T46" fmla="*/ 2147483646 w 700"/>
                    <a:gd name="T47" fmla="*/ 2147483646 h 699"/>
                    <a:gd name="T48" fmla="*/ 2147483646 w 700"/>
                    <a:gd name="T49" fmla="*/ 2147483646 h 699"/>
                    <a:gd name="T50" fmla="*/ 2147483646 w 700"/>
                    <a:gd name="T51" fmla="*/ 2147483646 h 699"/>
                    <a:gd name="T52" fmla="*/ 2147483646 w 700"/>
                    <a:gd name="T53" fmla="*/ 2147483646 h 699"/>
                    <a:gd name="T54" fmla="*/ 2147483646 w 700"/>
                    <a:gd name="T55" fmla="*/ 2147483646 h 699"/>
                    <a:gd name="T56" fmla="*/ 2147483646 w 700"/>
                    <a:gd name="T57" fmla="*/ 2147483646 h 699"/>
                    <a:gd name="T58" fmla="*/ 2147483646 w 700"/>
                    <a:gd name="T59" fmla="*/ 2147483646 h 699"/>
                    <a:gd name="T60" fmla="*/ 2147483646 w 700"/>
                    <a:gd name="T61" fmla="*/ 2147483646 h 699"/>
                    <a:gd name="T62" fmla="*/ 2147483646 w 700"/>
                    <a:gd name="T63" fmla="*/ 2147483646 h 699"/>
                    <a:gd name="T64" fmla="*/ 2147483646 w 700"/>
                    <a:gd name="T65" fmla="*/ 2147483646 h 699"/>
                    <a:gd name="T66" fmla="*/ 2147483646 w 700"/>
                    <a:gd name="T67" fmla="*/ 2147483646 h 699"/>
                    <a:gd name="T68" fmla="*/ 2147483646 w 700"/>
                    <a:gd name="T69" fmla="*/ 2147483646 h 699"/>
                    <a:gd name="T70" fmla="*/ 2147483646 w 700"/>
                    <a:gd name="T71" fmla="*/ 2147483646 h 699"/>
                    <a:gd name="T72" fmla="*/ 2147483646 w 700"/>
                    <a:gd name="T73" fmla="*/ 2147483646 h 699"/>
                    <a:gd name="T74" fmla="*/ 2147483646 w 700"/>
                    <a:gd name="T75" fmla="*/ 2147483646 h 699"/>
                    <a:gd name="T76" fmla="*/ 2147483646 w 700"/>
                    <a:gd name="T77" fmla="*/ 2147483646 h 699"/>
                    <a:gd name="T78" fmla="*/ 2147483646 w 700"/>
                    <a:gd name="T79" fmla="*/ 2147483646 h 699"/>
                    <a:gd name="T80" fmla="*/ 2147483646 w 700"/>
                    <a:gd name="T81" fmla="*/ 2147483646 h 699"/>
                    <a:gd name="T82" fmla="*/ 2147483646 w 700"/>
                    <a:gd name="T83" fmla="*/ 2147483646 h 699"/>
                    <a:gd name="T84" fmla="*/ 2147483646 w 700"/>
                    <a:gd name="T85" fmla="*/ 2147483646 h 699"/>
                    <a:gd name="T86" fmla="*/ 2147483646 w 700"/>
                    <a:gd name="T87" fmla="*/ 2147483646 h 699"/>
                    <a:gd name="T88" fmla="*/ 2147483646 w 700"/>
                    <a:gd name="T89" fmla="*/ 2147483646 h 699"/>
                    <a:gd name="T90" fmla="*/ 2147483646 w 700"/>
                    <a:gd name="T91" fmla="*/ 2147483646 h 699"/>
                    <a:gd name="T92" fmla="*/ 2147483646 w 700"/>
                    <a:gd name="T93" fmla="*/ 0 h 6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00"/>
                    <a:gd name="T142" fmla="*/ 0 h 699"/>
                    <a:gd name="T143" fmla="*/ 700 w 700"/>
                    <a:gd name="T144" fmla="*/ 699 h 6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00" h="699">
                      <a:moveTo>
                        <a:pt x="339" y="154"/>
                      </a:moveTo>
                      <a:lnTo>
                        <a:pt x="300" y="161"/>
                      </a:lnTo>
                      <a:lnTo>
                        <a:pt x="263" y="174"/>
                      </a:lnTo>
                      <a:lnTo>
                        <a:pt x="232" y="194"/>
                      </a:lnTo>
                      <a:lnTo>
                        <a:pt x="204" y="220"/>
                      </a:lnTo>
                      <a:lnTo>
                        <a:pt x="182" y="250"/>
                      </a:lnTo>
                      <a:lnTo>
                        <a:pt x="165" y="284"/>
                      </a:lnTo>
                      <a:lnTo>
                        <a:pt x="156" y="321"/>
                      </a:lnTo>
                      <a:lnTo>
                        <a:pt x="155" y="360"/>
                      </a:lnTo>
                      <a:lnTo>
                        <a:pt x="161" y="399"/>
                      </a:lnTo>
                      <a:lnTo>
                        <a:pt x="174" y="436"/>
                      </a:lnTo>
                      <a:lnTo>
                        <a:pt x="194" y="467"/>
                      </a:lnTo>
                      <a:lnTo>
                        <a:pt x="220" y="495"/>
                      </a:lnTo>
                      <a:lnTo>
                        <a:pt x="250" y="517"/>
                      </a:lnTo>
                      <a:lnTo>
                        <a:pt x="284" y="534"/>
                      </a:lnTo>
                      <a:lnTo>
                        <a:pt x="321" y="543"/>
                      </a:lnTo>
                      <a:lnTo>
                        <a:pt x="360" y="545"/>
                      </a:lnTo>
                      <a:lnTo>
                        <a:pt x="400" y="538"/>
                      </a:lnTo>
                      <a:lnTo>
                        <a:pt x="436" y="525"/>
                      </a:lnTo>
                      <a:lnTo>
                        <a:pt x="468" y="505"/>
                      </a:lnTo>
                      <a:lnTo>
                        <a:pt x="495" y="479"/>
                      </a:lnTo>
                      <a:lnTo>
                        <a:pt x="517" y="449"/>
                      </a:lnTo>
                      <a:lnTo>
                        <a:pt x="534" y="415"/>
                      </a:lnTo>
                      <a:lnTo>
                        <a:pt x="544" y="378"/>
                      </a:lnTo>
                      <a:lnTo>
                        <a:pt x="545" y="339"/>
                      </a:lnTo>
                      <a:lnTo>
                        <a:pt x="538" y="300"/>
                      </a:lnTo>
                      <a:lnTo>
                        <a:pt x="525" y="263"/>
                      </a:lnTo>
                      <a:lnTo>
                        <a:pt x="506" y="232"/>
                      </a:lnTo>
                      <a:lnTo>
                        <a:pt x="479" y="204"/>
                      </a:lnTo>
                      <a:lnTo>
                        <a:pt x="449" y="182"/>
                      </a:lnTo>
                      <a:lnTo>
                        <a:pt x="415" y="165"/>
                      </a:lnTo>
                      <a:lnTo>
                        <a:pt x="379" y="156"/>
                      </a:lnTo>
                      <a:lnTo>
                        <a:pt x="339" y="154"/>
                      </a:lnTo>
                      <a:close/>
                      <a:moveTo>
                        <a:pt x="373" y="0"/>
                      </a:moveTo>
                      <a:lnTo>
                        <a:pt x="377" y="69"/>
                      </a:lnTo>
                      <a:lnTo>
                        <a:pt x="407" y="73"/>
                      </a:lnTo>
                      <a:lnTo>
                        <a:pt x="436" y="81"/>
                      </a:lnTo>
                      <a:lnTo>
                        <a:pt x="468" y="20"/>
                      </a:lnTo>
                      <a:lnTo>
                        <a:pt x="545" y="59"/>
                      </a:lnTo>
                      <a:lnTo>
                        <a:pt x="514" y="120"/>
                      </a:lnTo>
                      <a:lnTo>
                        <a:pt x="537" y="139"/>
                      </a:lnTo>
                      <a:lnTo>
                        <a:pt x="559" y="161"/>
                      </a:lnTo>
                      <a:lnTo>
                        <a:pt x="617" y="123"/>
                      </a:lnTo>
                      <a:lnTo>
                        <a:pt x="664" y="195"/>
                      </a:lnTo>
                      <a:lnTo>
                        <a:pt x="607" y="233"/>
                      </a:lnTo>
                      <a:lnTo>
                        <a:pt x="617" y="261"/>
                      </a:lnTo>
                      <a:lnTo>
                        <a:pt x="626" y="291"/>
                      </a:lnTo>
                      <a:lnTo>
                        <a:pt x="694" y="287"/>
                      </a:lnTo>
                      <a:lnTo>
                        <a:pt x="700" y="373"/>
                      </a:lnTo>
                      <a:lnTo>
                        <a:pt x="630" y="377"/>
                      </a:lnTo>
                      <a:lnTo>
                        <a:pt x="626" y="407"/>
                      </a:lnTo>
                      <a:lnTo>
                        <a:pt x="618" y="436"/>
                      </a:lnTo>
                      <a:lnTo>
                        <a:pt x="680" y="467"/>
                      </a:lnTo>
                      <a:lnTo>
                        <a:pt x="641" y="545"/>
                      </a:lnTo>
                      <a:lnTo>
                        <a:pt x="579" y="513"/>
                      </a:lnTo>
                      <a:lnTo>
                        <a:pt x="561" y="537"/>
                      </a:lnTo>
                      <a:lnTo>
                        <a:pt x="538" y="559"/>
                      </a:lnTo>
                      <a:lnTo>
                        <a:pt x="576" y="617"/>
                      </a:lnTo>
                      <a:lnTo>
                        <a:pt x="504" y="664"/>
                      </a:lnTo>
                      <a:lnTo>
                        <a:pt x="466" y="606"/>
                      </a:lnTo>
                      <a:lnTo>
                        <a:pt x="439" y="617"/>
                      </a:lnTo>
                      <a:lnTo>
                        <a:pt x="409" y="626"/>
                      </a:lnTo>
                      <a:lnTo>
                        <a:pt x="413" y="694"/>
                      </a:lnTo>
                      <a:lnTo>
                        <a:pt x="326" y="699"/>
                      </a:lnTo>
                      <a:lnTo>
                        <a:pt x="322" y="630"/>
                      </a:lnTo>
                      <a:lnTo>
                        <a:pt x="292" y="626"/>
                      </a:lnTo>
                      <a:lnTo>
                        <a:pt x="263" y="618"/>
                      </a:lnTo>
                      <a:lnTo>
                        <a:pt x="232" y="680"/>
                      </a:lnTo>
                      <a:lnTo>
                        <a:pt x="155" y="640"/>
                      </a:lnTo>
                      <a:lnTo>
                        <a:pt x="186" y="579"/>
                      </a:lnTo>
                      <a:lnTo>
                        <a:pt x="162" y="560"/>
                      </a:lnTo>
                      <a:lnTo>
                        <a:pt x="140" y="538"/>
                      </a:lnTo>
                      <a:lnTo>
                        <a:pt x="83" y="576"/>
                      </a:lnTo>
                      <a:lnTo>
                        <a:pt x="35" y="504"/>
                      </a:lnTo>
                      <a:lnTo>
                        <a:pt x="93" y="466"/>
                      </a:lnTo>
                      <a:lnTo>
                        <a:pt x="83" y="439"/>
                      </a:lnTo>
                      <a:lnTo>
                        <a:pt x="73" y="408"/>
                      </a:lnTo>
                      <a:lnTo>
                        <a:pt x="5" y="412"/>
                      </a:lnTo>
                      <a:lnTo>
                        <a:pt x="0" y="326"/>
                      </a:lnTo>
                      <a:lnTo>
                        <a:pt x="69" y="322"/>
                      </a:lnTo>
                      <a:lnTo>
                        <a:pt x="73" y="292"/>
                      </a:lnTo>
                      <a:lnTo>
                        <a:pt x="81" y="263"/>
                      </a:lnTo>
                      <a:lnTo>
                        <a:pt x="20" y="232"/>
                      </a:lnTo>
                      <a:lnTo>
                        <a:pt x="59" y="154"/>
                      </a:lnTo>
                      <a:lnTo>
                        <a:pt x="121" y="186"/>
                      </a:lnTo>
                      <a:lnTo>
                        <a:pt x="139" y="162"/>
                      </a:lnTo>
                      <a:lnTo>
                        <a:pt x="161" y="140"/>
                      </a:lnTo>
                      <a:lnTo>
                        <a:pt x="123" y="82"/>
                      </a:lnTo>
                      <a:lnTo>
                        <a:pt x="195" y="35"/>
                      </a:lnTo>
                      <a:lnTo>
                        <a:pt x="233" y="93"/>
                      </a:lnTo>
                      <a:lnTo>
                        <a:pt x="261" y="82"/>
                      </a:lnTo>
                      <a:lnTo>
                        <a:pt x="291" y="73"/>
                      </a:lnTo>
                      <a:lnTo>
                        <a:pt x="287" y="5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1299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 dirty="0"/>
                </a:p>
              </p:txBody>
            </p:sp>
            <p:sp>
              <p:nvSpPr>
                <p:cNvPr id="19" name="Freeform 223"/>
                <p:cNvSpPr>
                  <a:spLocks noEditPoints="1"/>
                </p:cNvSpPr>
                <p:nvPr/>
              </p:nvSpPr>
              <p:spPr bwMode="auto">
                <a:xfrm>
                  <a:off x="806148" y="2456402"/>
                  <a:ext cx="416801" cy="415410"/>
                </a:xfrm>
                <a:custGeom>
                  <a:avLst/>
                  <a:gdLst>
                    <a:gd name="T0" fmla="*/ 2147483646 w 300"/>
                    <a:gd name="T1" fmla="*/ 2147483646 h 299"/>
                    <a:gd name="T2" fmla="*/ 2147483646 w 300"/>
                    <a:gd name="T3" fmla="*/ 2147483646 h 299"/>
                    <a:gd name="T4" fmla="*/ 2147483646 w 300"/>
                    <a:gd name="T5" fmla="*/ 2147483646 h 299"/>
                    <a:gd name="T6" fmla="*/ 2147483646 w 300"/>
                    <a:gd name="T7" fmla="*/ 2147483646 h 299"/>
                    <a:gd name="T8" fmla="*/ 2147483646 w 300"/>
                    <a:gd name="T9" fmla="*/ 2147483646 h 299"/>
                    <a:gd name="T10" fmla="*/ 2147483646 w 300"/>
                    <a:gd name="T11" fmla="*/ 2147483646 h 299"/>
                    <a:gd name="T12" fmla="*/ 2147483646 w 300"/>
                    <a:gd name="T13" fmla="*/ 2147483646 h 299"/>
                    <a:gd name="T14" fmla="*/ 2147483646 w 300"/>
                    <a:gd name="T15" fmla="*/ 2147483646 h 299"/>
                    <a:gd name="T16" fmla="*/ 2147483646 w 300"/>
                    <a:gd name="T17" fmla="*/ 2147483646 h 299"/>
                    <a:gd name="T18" fmla="*/ 2147483646 w 300"/>
                    <a:gd name="T19" fmla="*/ 2147483646 h 299"/>
                    <a:gd name="T20" fmla="*/ 2147483646 w 300"/>
                    <a:gd name="T21" fmla="*/ 2147483646 h 299"/>
                    <a:gd name="T22" fmla="*/ 2147483646 w 300"/>
                    <a:gd name="T23" fmla="*/ 2147483646 h 299"/>
                    <a:gd name="T24" fmla="*/ 2147483646 w 300"/>
                    <a:gd name="T25" fmla="*/ 0 h 299"/>
                    <a:gd name="T26" fmla="*/ 2147483646 w 300"/>
                    <a:gd name="T27" fmla="*/ 2147483646 h 299"/>
                    <a:gd name="T28" fmla="*/ 2147483646 w 300"/>
                    <a:gd name="T29" fmla="*/ 2147483646 h 299"/>
                    <a:gd name="T30" fmla="*/ 2147483646 w 300"/>
                    <a:gd name="T31" fmla="*/ 2147483646 h 299"/>
                    <a:gd name="T32" fmla="*/ 2147483646 w 300"/>
                    <a:gd name="T33" fmla="*/ 2147483646 h 299"/>
                    <a:gd name="T34" fmla="*/ 2147483646 w 300"/>
                    <a:gd name="T35" fmla="*/ 2147483646 h 299"/>
                    <a:gd name="T36" fmla="*/ 2147483646 w 300"/>
                    <a:gd name="T37" fmla="*/ 2147483646 h 299"/>
                    <a:gd name="T38" fmla="*/ 2147483646 w 300"/>
                    <a:gd name="T39" fmla="*/ 2147483646 h 299"/>
                    <a:gd name="T40" fmla="*/ 2147483646 w 300"/>
                    <a:gd name="T41" fmla="*/ 2147483646 h 299"/>
                    <a:gd name="T42" fmla="*/ 2147483646 w 300"/>
                    <a:gd name="T43" fmla="*/ 2147483646 h 299"/>
                    <a:gd name="T44" fmla="*/ 2147483646 w 300"/>
                    <a:gd name="T45" fmla="*/ 2147483646 h 299"/>
                    <a:gd name="T46" fmla="*/ 2147483646 w 300"/>
                    <a:gd name="T47" fmla="*/ 2147483646 h 299"/>
                    <a:gd name="T48" fmla="*/ 2147483646 w 300"/>
                    <a:gd name="T49" fmla="*/ 2147483646 h 299"/>
                    <a:gd name="T50" fmla="*/ 2147483646 w 300"/>
                    <a:gd name="T51" fmla="*/ 2147483646 h 299"/>
                    <a:gd name="T52" fmla="*/ 2147483646 w 300"/>
                    <a:gd name="T53" fmla="*/ 2147483646 h 299"/>
                    <a:gd name="T54" fmla="*/ 2147483646 w 300"/>
                    <a:gd name="T55" fmla="*/ 2147483646 h 299"/>
                    <a:gd name="T56" fmla="*/ 2147483646 w 300"/>
                    <a:gd name="T57" fmla="*/ 2147483646 h 299"/>
                    <a:gd name="T58" fmla="*/ 2147483646 w 300"/>
                    <a:gd name="T59" fmla="*/ 2147483646 h 299"/>
                    <a:gd name="T60" fmla="*/ 2147483646 w 300"/>
                    <a:gd name="T61" fmla="*/ 2147483646 h 299"/>
                    <a:gd name="T62" fmla="*/ 2147483646 w 300"/>
                    <a:gd name="T63" fmla="*/ 2147483646 h 299"/>
                    <a:gd name="T64" fmla="*/ 2147483646 w 300"/>
                    <a:gd name="T65" fmla="*/ 2147483646 h 299"/>
                    <a:gd name="T66" fmla="*/ 2147483646 w 300"/>
                    <a:gd name="T67" fmla="*/ 2147483646 h 299"/>
                    <a:gd name="T68" fmla="*/ 2147483646 w 300"/>
                    <a:gd name="T69" fmla="*/ 2147483646 h 299"/>
                    <a:gd name="T70" fmla="*/ 2147483646 w 300"/>
                    <a:gd name="T71" fmla="*/ 2147483646 h 299"/>
                    <a:gd name="T72" fmla="*/ 2147483646 w 300"/>
                    <a:gd name="T73" fmla="*/ 2147483646 h 299"/>
                    <a:gd name="T74" fmla="*/ 2147483646 w 300"/>
                    <a:gd name="T75" fmla="*/ 2147483646 h 299"/>
                    <a:gd name="T76" fmla="*/ 2147483646 w 300"/>
                    <a:gd name="T77" fmla="*/ 0 h 29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00"/>
                    <a:gd name="T118" fmla="*/ 0 h 299"/>
                    <a:gd name="T119" fmla="*/ 300 w 300"/>
                    <a:gd name="T120" fmla="*/ 299 h 29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00" h="299">
                      <a:moveTo>
                        <a:pt x="146" y="66"/>
                      </a:moveTo>
                      <a:lnTo>
                        <a:pt x="124" y="70"/>
                      </a:lnTo>
                      <a:lnTo>
                        <a:pt x="104" y="79"/>
                      </a:lnTo>
                      <a:lnTo>
                        <a:pt x="88" y="94"/>
                      </a:lnTo>
                      <a:lnTo>
                        <a:pt x="76" y="111"/>
                      </a:lnTo>
                      <a:lnTo>
                        <a:pt x="69" y="132"/>
                      </a:lnTo>
                      <a:lnTo>
                        <a:pt x="67" y="154"/>
                      </a:lnTo>
                      <a:lnTo>
                        <a:pt x="71" y="176"/>
                      </a:lnTo>
                      <a:lnTo>
                        <a:pt x="80" y="196"/>
                      </a:lnTo>
                      <a:lnTo>
                        <a:pt x="95" y="212"/>
                      </a:lnTo>
                      <a:lnTo>
                        <a:pt x="113" y="225"/>
                      </a:lnTo>
                      <a:lnTo>
                        <a:pt x="133" y="231"/>
                      </a:lnTo>
                      <a:lnTo>
                        <a:pt x="155" y="234"/>
                      </a:lnTo>
                      <a:lnTo>
                        <a:pt x="177" y="229"/>
                      </a:lnTo>
                      <a:lnTo>
                        <a:pt x="197" y="220"/>
                      </a:lnTo>
                      <a:lnTo>
                        <a:pt x="214" y="205"/>
                      </a:lnTo>
                      <a:lnTo>
                        <a:pt x="226" y="188"/>
                      </a:lnTo>
                      <a:lnTo>
                        <a:pt x="234" y="167"/>
                      </a:lnTo>
                      <a:lnTo>
                        <a:pt x="235" y="145"/>
                      </a:lnTo>
                      <a:lnTo>
                        <a:pt x="231" y="123"/>
                      </a:lnTo>
                      <a:lnTo>
                        <a:pt x="221" y="103"/>
                      </a:lnTo>
                      <a:lnTo>
                        <a:pt x="207" y="87"/>
                      </a:lnTo>
                      <a:lnTo>
                        <a:pt x="189" y="74"/>
                      </a:lnTo>
                      <a:lnTo>
                        <a:pt x="168" y="68"/>
                      </a:lnTo>
                      <a:lnTo>
                        <a:pt x="146" y="66"/>
                      </a:lnTo>
                      <a:close/>
                      <a:moveTo>
                        <a:pt x="162" y="0"/>
                      </a:moveTo>
                      <a:lnTo>
                        <a:pt x="163" y="28"/>
                      </a:lnTo>
                      <a:lnTo>
                        <a:pt x="188" y="34"/>
                      </a:lnTo>
                      <a:lnTo>
                        <a:pt x="201" y="7"/>
                      </a:lnTo>
                      <a:lnTo>
                        <a:pt x="235" y="24"/>
                      </a:lnTo>
                      <a:lnTo>
                        <a:pt x="222" y="51"/>
                      </a:lnTo>
                      <a:lnTo>
                        <a:pt x="231" y="60"/>
                      </a:lnTo>
                      <a:lnTo>
                        <a:pt x="242" y="69"/>
                      </a:lnTo>
                      <a:lnTo>
                        <a:pt x="265" y="52"/>
                      </a:lnTo>
                      <a:lnTo>
                        <a:pt x="286" y="83"/>
                      </a:lnTo>
                      <a:lnTo>
                        <a:pt x="261" y="99"/>
                      </a:lnTo>
                      <a:lnTo>
                        <a:pt x="269" y="124"/>
                      </a:lnTo>
                      <a:lnTo>
                        <a:pt x="299" y="123"/>
                      </a:lnTo>
                      <a:lnTo>
                        <a:pt x="300" y="159"/>
                      </a:lnTo>
                      <a:lnTo>
                        <a:pt x="272" y="162"/>
                      </a:lnTo>
                      <a:lnTo>
                        <a:pt x="266" y="187"/>
                      </a:lnTo>
                      <a:lnTo>
                        <a:pt x="293" y="200"/>
                      </a:lnTo>
                      <a:lnTo>
                        <a:pt x="276" y="234"/>
                      </a:lnTo>
                      <a:lnTo>
                        <a:pt x="249" y="221"/>
                      </a:lnTo>
                      <a:lnTo>
                        <a:pt x="242" y="230"/>
                      </a:lnTo>
                      <a:lnTo>
                        <a:pt x="232" y="239"/>
                      </a:lnTo>
                      <a:lnTo>
                        <a:pt x="248" y="264"/>
                      </a:lnTo>
                      <a:lnTo>
                        <a:pt x="217" y="285"/>
                      </a:lnTo>
                      <a:lnTo>
                        <a:pt x="201" y="260"/>
                      </a:lnTo>
                      <a:lnTo>
                        <a:pt x="176" y="268"/>
                      </a:lnTo>
                      <a:lnTo>
                        <a:pt x="177" y="298"/>
                      </a:lnTo>
                      <a:lnTo>
                        <a:pt x="141" y="299"/>
                      </a:lnTo>
                      <a:lnTo>
                        <a:pt x="139" y="271"/>
                      </a:lnTo>
                      <a:lnTo>
                        <a:pt x="113" y="265"/>
                      </a:lnTo>
                      <a:lnTo>
                        <a:pt x="100" y="292"/>
                      </a:lnTo>
                      <a:lnTo>
                        <a:pt x="67" y="275"/>
                      </a:lnTo>
                      <a:lnTo>
                        <a:pt x="80" y="248"/>
                      </a:lnTo>
                      <a:lnTo>
                        <a:pt x="70" y="241"/>
                      </a:lnTo>
                      <a:lnTo>
                        <a:pt x="61" y="231"/>
                      </a:lnTo>
                      <a:lnTo>
                        <a:pt x="36" y="247"/>
                      </a:lnTo>
                      <a:lnTo>
                        <a:pt x="16" y="216"/>
                      </a:lnTo>
                      <a:lnTo>
                        <a:pt x="40" y="200"/>
                      </a:lnTo>
                      <a:lnTo>
                        <a:pt x="32" y="175"/>
                      </a:lnTo>
                      <a:lnTo>
                        <a:pt x="3" y="176"/>
                      </a:lnTo>
                      <a:lnTo>
                        <a:pt x="0" y="140"/>
                      </a:lnTo>
                      <a:lnTo>
                        <a:pt x="31" y="138"/>
                      </a:lnTo>
                      <a:lnTo>
                        <a:pt x="36" y="112"/>
                      </a:lnTo>
                      <a:lnTo>
                        <a:pt x="10" y="99"/>
                      </a:lnTo>
                      <a:lnTo>
                        <a:pt x="25" y="66"/>
                      </a:lnTo>
                      <a:lnTo>
                        <a:pt x="53" y="79"/>
                      </a:lnTo>
                      <a:lnTo>
                        <a:pt x="61" y="69"/>
                      </a:lnTo>
                      <a:lnTo>
                        <a:pt x="70" y="60"/>
                      </a:lnTo>
                      <a:lnTo>
                        <a:pt x="53" y="35"/>
                      </a:lnTo>
                      <a:lnTo>
                        <a:pt x="84" y="14"/>
                      </a:lnTo>
                      <a:lnTo>
                        <a:pt x="101" y="39"/>
                      </a:lnTo>
                      <a:lnTo>
                        <a:pt x="125" y="31"/>
                      </a:lnTo>
                      <a:lnTo>
                        <a:pt x="124" y="2"/>
                      </a:lnTo>
                      <a:lnTo>
                        <a:pt x="162" y="0"/>
                      </a:lnTo>
                      <a:close/>
                    </a:path>
                  </a:pathLst>
                </a:custGeom>
                <a:solidFill>
                  <a:srgbClr val="1299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 dirty="0"/>
                </a:p>
              </p:txBody>
            </p:sp>
            <p:sp>
              <p:nvSpPr>
                <p:cNvPr id="33" name="Freeform 219"/>
                <p:cNvSpPr>
                  <a:spLocks noEditPoints="1"/>
                </p:cNvSpPr>
                <p:nvPr/>
              </p:nvSpPr>
              <p:spPr bwMode="auto">
                <a:xfrm>
                  <a:off x="1574820" y="3523321"/>
                  <a:ext cx="900000" cy="900000"/>
                </a:xfrm>
                <a:custGeom>
                  <a:avLst/>
                  <a:gdLst>
                    <a:gd name="T0" fmla="*/ 2147483646 w 700"/>
                    <a:gd name="T1" fmla="*/ 2147483646 h 699"/>
                    <a:gd name="T2" fmla="*/ 2147483646 w 700"/>
                    <a:gd name="T3" fmla="*/ 2147483646 h 699"/>
                    <a:gd name="T4" fmla="*/ 2147483646 w 700"/>
                    <a:gd name="T5" fmla="*/ 2147483646 h 699"/>
                    <a:gd name="T6" fmla="*/ 2147483646 w 700"/>
                    <a:gd name="T7" fmla="*/ 2147483646 h 699"/>
                    <a:gd name="T8" fmla="*/ 2147483646 w 700"/>
                    <a:gd name="T9" fmla="*/ 2147483646 h 699"/>
                    <a:gd name="T10" fmla="*/ 2147483646 w 700"/>
                    <a:gd name="T11" fmla="*/ 2147483646 h 699"/>
                    <a:gd name="T12" fmla="*/ 2147483646 w 700"/>
                    <a:gd name="T13" fmla="*/ 2147483646 h 699"/>
                    <a:gd name="T14" fmla="*/ 2147483646 w 700"/>
                    <a:gd name="T15" fmla="*/ 2147483646 h 699"/>
                    <a:gd name="T16" fmla="*/ 2147483646 w 700"/>
                    <a:gd name="T17" fmla="*/ 2147483646 h 699"/>
                    <a:gd name="T18" fmla="*/ 2147483646 w 700"/>
                    <a:gd name="T19" fmla="*/ 2147483646 h 699"/>
                    <a:gd name="T20" fmla="*/ 2147483646 w 700"/>
                    <a:gd name="T21" fmla="*/ 2147483646 h 699"/>
                    <a:gd name="T22" fmla="*/ 2147483646 w 700"/>
                    <a:gd name="T23" fmla="*/ 2147483646 h 699"/>
                    <a:gd name="T24" fmla="*/ 2147483646 w 700"/>
                    <a:gd name="T25" fmla="*/ 2147483646 h 699"/>
                    <a:gd name="T26" fmla="*/ 2147483646 w 700"/>
                    <a:gd name="T27" fmla="*/ 2147483646 h 699"/>
                    <a:gd name="T28" fmla="*/ 2147483646 w 700"/>
                    <a:gd name="T29" fmla="*/ 2147483646 h 699"/>
                    <a:gd name="T30" fmla="*/ 2147483646 w 700"/>
                    <a:gd name="T31" fmla="*/ 2147483646 h 699"/>
                    <a:gd name="T32" fmla="*/ 2147483646 w 700"/>
                    <a:gd name="T33" fmla="*/ 0 h 699"/>
                    <a:gd name="T34" fmla="*/ 2147483646 w 700"/>
                    <a:gd name="T35" fmla="*/ 2147483646 h 699"/>
                    <a:gd name="T36" fmla="*/ 2147483646 w 700"/>
                    <a:gd name="T37" fmla="*/ 2147483646 h 699"/>
                    <a:gd name="T38" fmla="*/ 2147483646 w 700"/>
                    <a:gd name="T39" fmla="*/ 2147483646 h 699"/>
                    <a:gd name="T40" fmla="*/ 2147483646 w 700"/>
                    <a:gd name="T41" fmla="*/ 2147483646 h 699"/>
                    <a:gd name="T42" fmla="*/ 2147483646 w 700"/>
                    <a:gd name="T43" fmla="*/ 2147483646 h 699"/>
                    <a:gd name="T44" fmla="*/ 2147483646 w 700"/>
                    <a:gd name="T45" fmla="*/ 2147483646 h 699"/>
                    <a:gd name="T46" fmla="*/ 2147483646 w 700"/>
                    <a:gd name="T47" fmla="*/ 2147483646 h 699"/>
                    <a:gd name="T48" fmla="*/ 2147483646 w 700"/>
                    <a:gd name="T49" fmla="*/ 2147483646 h 699"/>
                    <a:gd name="T50" fmla="*/ 2147483646 w 700"/>
                    <a:gd name="T51" fmla="*/ 2147483646 h 699"/>
                    <a:gd name="T52" fmla="*/ 2147483646 w 700"/>
                    <a:gd name="T53" fmla="*/ 2147483646 h 699"/>
                    <a:gd name="T54" fmla="*/ 2147483646 w 700"/>
                    <a:gd name="T55" fmla="*/ 2147483646 h 699"/>
                    <a:gd name="T56" fmla="*/ 2147483646 w 700"/>
                    <a:gd name="T57" fmla="*/ 2147483646 h 699"/>
                    <a:gd name="T58" fmla="*/ 2147483646 w 700"/>
                    <a:gd name="T59" fmla="*/ 2147483646 h 699"/>
                    <a:gd name="T60" fmla="*/ 2147483646 w 700"/>
                    <a:gd name="T61" fmla="*/ 2147483646 h 699"/>
                    <a:gd name="T62" fmla="*/ 2147483646 w 700"/>
                    <a:gd name="T63" fmla="*/ 2147483646 h 699"/>
                    <a:gd name="T64" fmla="*/ 2147483646 w 700"/>
                    <a:gd name="T65" fmla="*/ 2147483646 h 699"/>
                    <a:gd name="T66" fmla="*/ 2147483646 w 700"/>
                    <a:gd name="T67" fmla="*/ 2147483646 h 699"/>
                    <a:gd name="T68" fmla="*/ 2147483646 w 700"/>
                    <a:gd name="T69" fmla="*/ 2147483646 h 699"/>
                    <a:gd name="T70" fmla="*/ 2147483646 w 700"/>
                    <a:gd name="T71" fmla="*/ 2147483646 h 699"/>
                    <a:gd name="T72" fmla="*/ 2147483646 w 700"/>
                    <a:gd name="T73" fmla="*/ 2147483646 h 699"/>
                    <a:gd name="T74" fmla="*/ 2147483646 w 700"/>
                    <a:gd name="T75" fmla="*/ 2147483646 h 699"/>
                    <a:gd name="T76" fmla="*/ 2147483646 w 700"/>
                    <a:gd name="T77" fmla="*/ 2147483646 h 699"/>
                    <a:gd name="T78" fmla="*/ 2147483646 w 700"/>
                    <a:gd name="T79" fmla="*/ 2147483646 h 699"/>
                    <a:gd name="T80" fmla="*/ 2147483646 w 700"/>
                    <a:gd name="T81" fmla="*/ 2147483646 h 699"/>
                    <a:gd name="T82" fmla="*/ 2147483646 w 700"/>
                    <a:gd name="T83" fmla="*/ 2147483646 h 699"/>
                    <a:gd name="T84" fmla="*/ 2147483646 w 700"/>
                    <a:gd name="T85" fmla="*/ 2147483646 h 699"/>
                    <a:gd name="T86" fmla="*/ 2147483646 w 700"/>
                    <a:gd name="T87" fmla="*/ 2147483646 h 699"/>
                    <a:gd name="T88" fmla="*/ 2147483646 w 700"/>
                    <a:gd name="T89" fmla="*/ 2147483646 h 699"/>
                    <a:gd name="T90" fmla="*/ 2147483646 w 700"/>
                    <a:gd name="T91" fmla="*/ 2147483646 h 699"/>
                    <a:gd name="T92" fmla="*/ 2147483646 w 700"/>
                    <a:gd name="T93" fmla="*/ 0 h 6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00"/>
                    <a:gd name="T142" fmla="*/ 0 h 699"/>
                    <a:gd name="T143" fmla="*/ 700 w 700"/>
                    <a:gd name="T144" fmla="*/ 699 h 6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00" h="699">
                      <a:moveTo>
                        <a:pt x="339" y="154"/>
                      </a:moveTo>
                      <a:lnTo>
                        <a:pt x="300" y="161"/>
                      </a:lnTo>
                      <a:lnTo>
                        <a:pt x="263" y="174"/>
                      </a:lnTo>
                      <a:lnTo>
                        <a:pt x="232" y="194"/>
                      </a:lnTo>
                      <a:lnTo>
                        <a:pt x="204" y="220"/>
                      </a:lnTo>
                      <a:lnTo>
                        <a:pt x="182" y="250"/>
                      </a:lnTo>
                      <a:lnTo>
                        <a:pt x="165" y="284"/>
                      </a:lnTo>
                      <a:lnTo>
                        <a:pt x="156" y="321"/>
                      </a:lnTo>
                      <a:lnTo>
                        <a:pt x="155" y="360"/>
                      </a:lnTo>
                      <a:lnTo>
                        <a:pt x="161" y="399"/>
                      </a:lnTo>
                      <a:lnTo>
                        <a:pt x="174" y="436"/>
                      </a:lnTo>
                      <a:lnTo>
                        <a:pt x="194" y="467"/>
                      </a:lnTo>
                      <a:lnTo>
                        <a:pt x="220" y="495"/>
                      </a:lnTo>
                      <a:lnTo>
                        <a:pt x="250" y="517"/>
                      </a:lnTo>
                      <a:lnTo>
                        <a:pt x="284" y="534"/>
                      </a:lnTo>
                      <a:lnTo>
                        <a:pt x="321" y="543"/>
                      </a:lnTo>
                      <a:lnTo>
                        <a:pt x="360" y="545"/>
                      </a:lnTo>
                      <a:lnTo>
                        <a:pt x="400" y="538"/>
                      </a:lnTo>
                      <a:lnTo>
                        <a:pt x="436" y="525"/>
                      </a:lnTo>
                      <a:lnTo>
                        <a:pt x="468" y="505"/>
                      </a:lnTo>
                      <a:lnTo>
                        <a:pt x="495" y="479"/>
                      </a:lnTo>
                      <a:lnTo>
                        <a:pt x="517" y="449"/>
                      </a:lnTo>
                      <a:lnTo>
                        <a:pt x="534" y="415"/>
                      </a:lnTo>
                      <a:lnTo>
                        <a:pt x="544" y="378"/>
                      </a:lnTo>
                      <a:lnTo>
                        <a:pt x="545" y="339"/>
                      </a:lnTo>
                      <a:lnTo>
                        <a:pt x="538" y="300"/>
                      </a:lnTo>
                      <a:lnTo>
                        <a:pt x="525" y="263"/>
                      </a:lnTo>
                      <a:lnTo>
                        <a:pt x="506" y="232"/>
                      </a:lnTo>
                      <a:lnTo>
                        <a:pt x="479" y="204"/>
                      </a:lnTo>
                      <a:lnTo>
                        <a:pt x="449" y="182"/>
                      </a:lnTo>
                      <a:lnTo>
                        <a:pt x="415" y="165"/>
                      </a:lnTo>
                      <a:lnTo>
                        <a:pt x="379" y="156"/>
                      </a:lnTo>
                      <a:lnTo>
                        <a:pt x="339" y="154"/>
                      </a:lnTo>
                      <a:close/>
                      <a:moveTo>
                        <a:pt x="373" y="0"/>
                      </a:moveTo>
                      <a:lnTo>
                        <a:pt x="377" y="69"/>
                      </a:lnTo>
                      <a:lnTo>
                        <a:pt x="407" y="73"/>
                      </a:lnTo>
                      <a:lnTo>
                        <a:pt x="436" y="81"/>
                      </a:lnTo>
                      <a:lnTo>
                        <a:pt x="468" y="20"/>
                      </a:lnTo>
                      <a:lnTo>
                        <a:pt x="545" y="59"/>
                      </a:lnTo>
                      <a:lnTo>
                        <a:pt x="514" y="120"/>
                      </a:lnTo>
                      <a:lnTo>
                        <a:pt x="537" y="139"/>
                      </a:lnTo>
                      <a:lnTo>
                        <a:pt x="559" y="161"/>
                      </a:lnTo>
                      <a:lnTo>
                        <a:pt x="617" y="123"/>
                      </a:lnTo>
                      <a:lnTo>
                        <a:pt x="664" y="195"/>
                      </a:lnTo>
                      <a:lnTo>
                        <a:pt x="607" y="233"/>
                      </a:lnTo>
                      <a:lnTo>
                        <a:pt x="617" y="261"/>
                      </a:lnTo>
                      <a:lnTo>
                        <a:pt x="626" y="291"/>
                      </a:lnTo>
                      <a:lnTo>
                        <a:pt x="694" y="287"/>
                      </a:lnTo>
                      <a:lnTo>
                        <a:pt x="700" y="373"/>
                      </a:lnTo>
                      <a:lnTo>
                        <a:pt x="630" y="377"/>
                      </a:lnTo>
                      <a:lnTo>
                        <a:pt x="626" y="407"/>
                      </a:lnTo>
                      <a:lnTo>
                        <a:pt x="618" y="436"/>
                      </a:lnTo>
                      <a:lnTo>
                        <a:pt x="680" y="467"/>
                      </a:lnTo>
                      <a:lnTo>
                        <a:pt x="641" y="545"/>
                      </a:lnTo>
                      <a:lnTo>
                        <a:pt x="579" y="513"/>
                      </a:lnTo>
                      <a:lnTo>
                        <a:pt x="561" y="537"/>
                      </a:lnTo>
                      <a:lnTo>
                        <a:pt x="538" y="559"/>
                      </a:lnTo>
                      <a:lnTo>
                        <a:pt x="576" y="617"/>
                      </a:lnTo>
                      <a:lnTo>
                        <a:pt x="504" y="664"/>
                      </a:lnTo>
                      <a:lnTo>
                        <a:pt x="466" y="606"/>
                      </a:lnTo>
                      <a:lnTo>
                        <a:pt x="439" y="617"/>
                      </a:lnTo>
                      <a:lnTo>
                        <a:pt x="409" y="626"/>
                      </a:lnTo>
                      <a:lnTo>
                        <a:pt x="413" y="694"/>
                      </a:lnTo>
                      <a:lnTo>
                        <a:pt x="326" y="699"/>
                      </a:lnTo>
                      <a:lnTo>
                        <a:pt x="322" y="630"/>
                      </a:lnTo>
                      <a:lnTo>
                        <a:pt x="292" y="626"/>
                      </a:lnTo>
                      <a:lnTo>
                        <a:pt x="263" y="618"/>
                      </a:lnTo>
                      <a:lnTo>
                        <a:pt x="232" y="680"/>
                      </a:lnTo>
                      <a:lnTo>
                        <a:pt x="155" y="640"/>
                      </a:lnTo>
                      <a:lnTo>
                        <a:pt x="186" y="579"/>
                      </a:lnTo>
                      <a:lnTo>
                        <a:pt x="162" y="560"/>
                      </a:lnTo>
                      <a:lnTo>
                        <a:pt x="140" y="538"/>
                      </a:lnTo>
                      <a:lnTo>
                        <a:pt x="83" y="576"/>
                      </a:lnTo>
                      <a:lnTo>
                        <a:pt x="35" y="504"/>
                      </a:lnTo>
                      <a:lnTo>
                        <a:pt x="93" y="466"/>
                      </a:lnTo>
                      <a:lnTo>
                        <a:pt x="83" y="439"/>
                      </a:lnTo>
                      <a:lnTo>
                        <a:pt x="73" y="408"/>
                      </a:lnTo>
                      <a:lnTo>
                        <a:pt x="5" y="412"/>
                      </a:lnTo>
                      <a:lnTo>
                        <a:pt x="0" y="326"/>
                      </a:lnTo>
                      <a:lnTo>
                        <a:pt x="69" y="322"/>
                      </a:lnTo>
                      <a:lnTo>
                        <a:pt x="73" y="292"/>
                      </a:lnTo>
                      <a:lnTo>
                        <a:pt x="81" y="263"/>
                      </a:lnTo>
                      <a:lnTo>
                        <a:pt x="20" y="232"/>
                      </a:lnTo>
                      <a:lnTo>
                        <a:pt x="59" y="154"/>
                      </a:lnTo>
                      <a:lnTo>
                        <a:pt x="121" y="186"/>
                      </a:lnTo>
                      <a:lnTo>
                        <a:pt x="139" y="162"/>
                      </a:lnTo>
                      <a:lnTo>
                        <a:pt x="161" y="140"/>
                      </a:lnTo>
                      <a:lnTo>
                        <a:pt x="123" y="82"/>
                      </a:lnTo>
                      <a:lnTo>
                        <a:pt x="195" y="35"/>
                      </a:lnTo>
                      <a:lnTo>
                        <a:pt x="233" y="93"/>
                      </a:lnTo>
                      <a:lnTo>
                        <a:pt x="261" y="82"/>
                      </a:lnTo>
                      <a:lnTo>
                        <a:pt x="291" y="73"/>
                      </a:lnTo>
                      <a:lnTo>
                        <a:pt x="287" y="5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31B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 dirty="0"/>
                </a:p>
              </p:txBody>
            </p:sp>
          </p:grpSp>
        </p:grpSp>
      </p:grpSp>
      <p:sp>
        <p:nvSpPr>
          <p:cNvPr id="40" name="20 CuadroTexto">
            <a:extLst>
              <a:ext uri="{FF2B5EF4-FFF2-40B4-BE49-F238E27FC236}">
                <a16:creationId xmlns:a16="http://schemas.microsoft.com/office/drawing/2014/main" id="{0BE3757E-5E5C-46C4-AE49-72ECD5420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3806" y="1946394"/>
            <a:ext cx="40220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b="1" dirty="0">
                <a:solidFill>
                  <a:schemeClr val="bg1"/>
                </a:solidFill>
                <a:latin typeface="Tw Cen MT" panose="020B0602020104020603" pitchFamily="34" charset="0"/>
              </a:rPr>
              <a:t>Autorizaciones, seguimiento</a:t>
            </a:r>
          </a:p>
          <a:p>
            <a:pPr eaLnBrk="1" hangingPunct="1"/>
            <a:r>
              <a:rPr lang="es-CO" altLang="es-ES" b="1" dirty="0">
                <a:solidFill>
                  <a:schemeClr val="bg1"/>
                </a:solidFill>
                <a:latin typeface="Tw Cen MT" panose="020B0602020104020603" pitchFamily="34" charset="0"/>
              </a:rPr>
              <a:t>y monitoreo</a:t>
            </a:r>
          </a:p>
        </p:txBody>
      </p:sp>
      <p:sp>
        <p:nvSpPr>
          <p:cNvPr id="41" name="20 CuadroTexto">
            <a:extLst>
              <a:ext uri="{FF2B5EF4-FFF2-40B4-BE49-F238E27FC236}">
                <a16:creationId xmlns:a16="http://schemas.microsoft.com/office/drawing/2014/main" id="{BEB17D11-FD77-4CDC-AD91-82303BBF1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392" y="2948845"/>
            <a:ext cx="51081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b="1" dirty="0">
                <a:solidFill>
                  <a:schemeClr val="bg1"/>
                </a:solidFill>
                <a:latin typeface="Tw Cen MT" panose="020B0602020104020603" pitchFamily="34" charset="0"/>
              </a:rPr>
              <a:t>Estudios  e investigaciones del </a:t>
            </a:r>
          </a:p>
          <a:p>
            <a:pPr eaLnBrk="1" hangingPunct="1"/>
            <a:r>
              <a:rPr lang="es-CO" altLang="es-ES" b="1" dirty="0">
                <a:solidFill>
                  <a:schemeClr val="bg1"/>
                </a:solidFill>
                <a:latin typeface="Tw Cen MT" panose="020B0602020104020603" pitchFamily="34" charset="0"/>
              </a:rPr>
              <a:t>Mercado aboral</a:t>
            </a:r>
          </a:p>
        </p:txBody>
      </p:sp>
      <p:sp>
        <p:nvSpPr>
          <p:cNvPr id="42" name="20 CuadroTexto">
            <a:extLst>
              <a:ext uri="{FF2B5EF4-FFF2-40B4-BE49-F238E27FC236}">
                <a16:creationId xmlns:a16="http://schemas.microsoft.com/office/drawing/2014/main" id="{28D117F5-1E57-4AD5-8000-085948E35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180" y="4128905"/>
            <a:ext cx="5225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b="1" dirty="0">
                <a:solidFill>
                  <a:schemeClr val="bg1"/>
                </a:solidFill>
                <a:latin typeface="Tw Cen MT" panose="020B0602020104020603" pitchFamily="34" charset="0"/>
              </a:rPr>
              <a:t>Hidrocarburos</a:t>
            </a:r>
          </a:p>
        </p:txBody>
      </p:sp>
      <p:sp>
        <p:nvSpPr>
          <p:cNvPr id="43" name="20 CuadroTexto">
            <a:extLst>
              <a:ext uri="{FF2B5EF4-FFF2-40B4-BE49-F238E27FC236}">
                <a16:creationId xmlns:a16="http://schemas.microsoft.com/office/drawing/2014/main" id="{DC412C70-0C8D-4E95-B647-AEFD8B5DA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5382" y="5131036"/>
            <a:ext cx="5225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b="1" dirty="0">
                <a:solidFill>
                  <a:schemeClr val="bg1"/>
                </a:solidFill>
                <a:latin typeface="Tw Cen MT" panose="020B0602020104020603" pitchFamily="34" charset="0"/>
              </a:rPr>
              <a:t>NTC 6175</a:t>
            </a:r>
            <a:endParaRPr lang="es-ES" altLang="es-ES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03AD18E-66FE-4E49-B68E-9F7B1B71D29D}"/>
              </a:ext>
            </a:extLst>
          </p:cNvPr>
          <p:cNvSpPr txBox="1"/>
          <p:nvPr/>
        </p:nvSpPr>
        <p:spPr>
          <a:xfrm>
            <a:off x="275964" y="1163362"/>
            <a:ext cx="10463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ADMINISTRACIÓN Y SEGUIMIENTO EN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87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>
            <a:extLst>
              <a:ext uri="{FF2B5EF4-FFF2-40B4-BE49-F238E27FC236}">
                <a16:creationId xmlns:a16="http://schemas.microsoft.com/office/drawing/2014/main" id="{503AD18E-66FE-4E49-B68E-9F7B1B71D29D}"/>
              </a:ext>
            </a:extLst>
          </p:cNvPr>
          <p:cNvSpPr txBox="1"/>
          <p:nvPr/>
        </p:nvSpPr>
        <p:spPr>
          <a:xfrm>
            <a:off x="275964" y="1163362"/>
            <a:ext cx="10463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ADMINISTRACIÓN Y SEGUIMIENTO EN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77" name="TextBox 37">
            <a:extLst>
              <a:ext uri="{FF2B5EF4-FFF2-40B4-BE49-F238E27FC236}">
                <a16:creationId xmlns:a16="http://schemas.microsoft.com/office/drawing/2014/main" id="{2B729012-A9E9-4A14-BB64-00C8B6D50C5F}"/>
              </a:ext>
            </a:extLst>
          </p:cNvPr>
          <p:cNvSpPr txBox="1"/>
          <p:nvPr/>
        </p:nvSpPr>
        <p:spPr>
          <a:xfrm>
            <a:off x="9368080" y="2375059"/>
            <a:ext cx="1611339" cy="221599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w Cen MT" panose="020B0602020104020603" pitchFamily="34" charset="0"/>
                <a:ea typeface="League Spartan" charset="0"/>
                <a:cs typeface="Poppins SemiBold" pitchFamily="2" charset="77"/>
              </a:rPr>
              <a:t>130</a:t>
            </a:r>
          </a:p>
          <a:p>
            <a:pPr algn="ctr"/>
            <a:r>
              <a:rPr lang="es-CO" sz="2400" dirty="0">
                <a:solidFill>
                  <a:srgbClr val="FF0000"/>
                </a:solidFill>
                <a:latin typeface="Tw Cen MT" panose="020B0602020104020603" pitchFamily="34" charset="0"/>
                <a:ea typeface="League Spartan" charset="0"/>
                <a:cs typeface="Poppins SemiBold" pitchFamily="2" charset="77"/>
              </a:rPr>
              <a:t>Visitas</a:t>
            </a:r>
            <a:r>
              <a:rPr lang="en-US" sz="2400" dirty="0">
                <a:solidFill>
                  <a:srgbClr val="FF0000"/>
                </a:solidFill>
                <a:latin typeface="Tw Cen MT" panose="020B0602020104020603" pitchFamily="34" charset="0"/>
                <a:ea typeface="League Spartan" charset="0"/>
                <a:cs typeface="Poppins SemiBold" pitchFamily="2" charset="77"/>
              </a:rPr>
              <a:t> </a:t>
            </a:r>
          </a:p>
          <a:p>
            <a:pPr algn="ctr"/>
            <a:r>
              <a:rPr lang="es-CO" sz="2400" dirty="0">
                <a:solidFill>
                  <a:srgbClr val="FF0000"/>
                </a:solidFill>
                <a:latin typeface="Tw Cen MT" panose="020B0602020104020603" pitchFamily="34" charset="0"/>
                <a:ea typeface="League Spartan" charset="0"/>
                <a:cs typeface="Poppins SemiBold" pitchFamily="2" charset="77"/>
              </a:rPr>
              <a:t>de</a:t>
            </a:r>
          </a:p>
          <a:p>
            <a:pPr algn="ctr"/>
            <a:r>
              <a:rPr lang="es-CO" sz="2400" dirty="0">
                <a:solidFill>
                  <a:srgbClr val="FF0000"/>
                </a:solidFill>
                <a:latin typeface="Tw Cen MT" panose="020B0602020104020603" pitchFamily="34" charset="0"/>
                <a:ea typeface="League Spartan" charset="0"/>
                <a:cs typeface="Poppins SemiBold" pitchFamily="2" charset="77"/>
              </a:rPr>
              <a:t>seguimiento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8543498" y="1992573"/>
            <a:ext cx="0" cy="339829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Subtitle 2">
            <a:extLst>
              <a:ext uri="{FF2B5EF4-FFF2-40B4-BE49-F238E27FC236}">
                <a16:creationId xmlns:a16="http://schemas.microsoft.com/office/drawing/2014/main" id="{0BB5E966-8404-6640-9A33-15F7993C8BAA}"/>
              </a:ext>
            </a:extLst>
          </p:cNvPr>
          <p:cNvSpPr txBox="1">
            <a:spLocks/>
          </p:cNvSpPr>
          <p:nvPr/>
        </p:nvSpPr>
        <p:spPr>
          <a:xfrm>
            <a:off x="443127" y="1734884"/>
            <a:ext cx="5214526" cy="64017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50"/>
              </a:lnSpc>
            </a:pPr>
            <a:r>
              <a:rPr lang="es-CO" b="1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ea typeface="League Spartan" charset="0"/>
                <a:cs typeface="Poppins SemiBold" pitchFamily="2" charset="77"/>
              </a:rPr>
              <a:t>Cambio de enfoque</a:t>
            </a:r>
          </a:p>
          <a:p>
            <a:pPr algn="r">
              <a:lnSpc>
                <a:spcPts val="2050"/>
              </a:lnSpc>
            </a:pPr>
            <a:r>
              <a:rPr lang="es-CO" sz="1800">
                <a:solidFill>
                  <a:schemeClr val="tx1"/>
                </a:solidFill>
                <a:latin typeface="Tw Cen MT" panose="020B06020201040206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Del Asistencial (check list)  a la atención integral. </a:t>
            </a: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id="{0BB5E966-8404-6640-9A33-15F7993C8BAA}"/>
              </a:ext>
            </a:extLst>
          </p:cNvPr>
          <p:cNvSpPr txBox="1">
            <a:spLocks/>
          </p:cNvSpPr>
          <p:nvPr/>
        </p:nvSpPr>
        <p:spPr>
          <a:xfrm>
            <a:off x="443127" y="2782239"/>
            <a:ext cx="5214526" cy="90948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50"/>
              </a:lnSpc>
            </a:pPr>
            <a:r>
              <a:rPr lang="es-CO" b="1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ea typeface="League Spartan" charset="0"/>
                <a:cs typeface="Poppins SemiBold" pitchFamily="2" charset="77"/>
              </a:rPr>
              <a:t>Fortalecimiento del equipo regional</a:t>
            </a:r>
          </a:p>
          <a:p>
            <a:pPr algn="r">
              <a:lnSpc>
                <a:spcPts val="2050"/>
              </a:lnSpc>
            </a:pPr>
            <a:r>
              <a:rPr lang="es-CO" sz="1800">
                <a:solidFill>
                  <a:schemeClr val="tx1"/>
                </a:solidFill>
                <a:latin typeface="Tw Cen MT" panose="020B06020201040206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Perfiles con experiencia en procesos de seguimiento y gestión de calidad.</a:t>
            </a:r>
          </a:p>
        </p:txBody>
      </p:sp>
      <p:sp>
        <p:nvSpPr>
          <p:cNvPr id="86" name="Subtitle 2">
            <a:extLst>
              <a:ext uri="{FF2B5EF4-FFF2-40B4-BE49-F238E27FC236}">
                <a16:creationId xmlns:a16="http://schemas.microsoft.com/office/drawing/2014/main" id="{0BB5E966-8404-6640-9A33-15F7993C8BAA}"/>
              </a:ext>
            </a:extLst>
          </p:cNvPr>
          <p:cNvSpPr txBox="1">
            <a:spLocks/>
          </p:cNvSpPr>
          <p:nvPr/>
        </p:nvSpPr>
        <p:spPr>
          <a:xfrm>
            <a:off x="443127" y="3958222"/>
            <a:ext cx="5214526" cy="90948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50"/>
              </a:lnSpc>
            </a:pPr>
            <a:r>
              <a:rPr lang="es-CO" b="1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ea typeface="League Spartan" charset="0"/>
                <a:cs typeface="Poppins SemiBold" pitchFamily="2" charset="77"/>
              </a:rPr>
              <a:t>Procesos posteriores a la visita</a:t>
            </a:r>
          </a:p>
          <a:p>
            <a:pPr algn="r">
              <a:lnSpc>
                <a:spcPts val="2050"/>
              </a:lnSpc>
            </a:pPr>
            <a:r>
              <a:rPr lang="es-CO" sz="1800">
                <a:solidFill>
                  <a:schemeClr val="tx1"/>
                </a:solidFill>
                <a:latin typeface="Tw Cen MT" panose="020B06020201040206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Construcción de planes de mejoramiento y seguimiento a los avances.</a:t>
            </a:r>
          </a:p>
        </p:txBody>
      </p:sp>
      <p:sp>
        <p:nvSpPr>
          <p:cNvPr id="87" name="Subtitle 2">
            <a:extLst>
              <a:ext uri="{FF2B5EF4-FFF2-40B4-BE49-F238E27FC236}">
                <a16:creationId xmlns:a16="http://schemas.microsoft.com/office/drawing/2014/main" id="{0BB5E966-8404-6640-9A33-15F7993C8BAA}"/>
              </a:ext>
            </a:extLst>
          </p:cNvPr>
          <p:cNvSpPr txBox="1">
            <a:spLocks/>
          </p:cNvSpPr>
          <p:nvPr/>
        </p:nvSpPr>
        <p:spPr>
          <a:xfrm>
            <a:off x="443127" y="5218738"/>
            <a:ext cx="5214526" cy="96488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50"/>
              </a:lnSpc>
            </a:pPr>
            <a:r>
              <a:rPr lang="es-CO" b="1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ea typeface="League Spartan" charset="0"/>
                <a:cs typeface="Poppins SemiBold" pitchFamily="2" charset="77"/>
              </a:rPr>
              <a:t>Fortalecimiento de los procesos</a:t>
            </a:r>
          </a:p>
          <a:p>
            <a:pPr algn="r">
              <a:lnSpc>
                <a:spcPts val="2050"/>
              </a:lnSpc>
            </a:pPr>
            <a:r>
              <a:rPr lang="es-CO" sz="1800">
                <a:solidFill>
                  <a:schemeClr val="tx1"/>
                </a:solidFill>
                <a:latin typeface="Tw Cen MT" panose="020B06020201040206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Capacitación desde registro de hoja de vida hasta </a:t>
            </a:r>
          </a:p>
          <a:p>
            <a:pPr algn="r">
              <a:lnSpc>
                <a:spcPts val="2050"/>
              </a:lnSpc>
            </a:pPr>
            <a:r>
              <a:rPr lang="es-CO" sz="1800">
                <a:solidFill>
                  <a:schemeClr val="tx1"/>
                </a:solidFill>
                <a:latin typeface="Tw Cen MT" panose="020B06020201040206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Gestión empresarial.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616" y="1603104"/>
            <a:ext cx="909236" cy="9037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243" y="2737942"/>
            <a:ext cx="979982" cy="99807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235" y="3971544"/>
            <a:ext cx="847869" cy="84184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355" y="5137913"/>
            <a:ext cx="1180673" cy="104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84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503AD18E-66FE-4E49-B68E-9F7B1B71D29D}"/>
              </a:ext>
            </a:extLst>
          </p:cNvPr>
          <p:cNvSpPr txBox="1"/>
          <p:nvPr/>
        </p:nvSpPr>
        <p:spPr>
          <a:xfrm>
            <a:off x="275964" y="1163362"/>
            <a:ext cx="10463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ADMINISTRACIÓN Y SEGUIMIENTO EN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721FD06-2FA3-4D4C-8B6F-EFCCEBEC0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5" b="21220"/>
          <a:stretch/>
        </p:blipFill>
        <p:spPr>
          <a:xfrm>
            <a:off x="4462819" y="1830277"/>
            <a:ext cx="7015882" cy="4074457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BBAFF0A-0B64-4DA0-99F5-065377B2443A}"/>
              </a:ext>
            </a:extLst>
          </p:cNvPr>
          <p:cNvSpPr txBox="1">
            <a:spLocks/>
          </p:cNvSpPr>
          <p:nvPr/>
        </p:nvSpPr>
        <p:spPr>
          <a:xfrm>
            <a:off x="1541597" y="2982647"/>
            <a:ext cx="2421523" cy="176971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CO" sz="2800" b="1">
                <a:solidFill>
                  <a:srgbClr val="FF0000"/>
                </a:solidFill>
                <a:latin typeface="Tw Cen MT" panose="020B06020201040206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Articulación con la Subdirección  de Promoción</a:t>
            </a:r>
          </a:p>
        </p:txBody>
      </p:sp>
    </p:spTree>
    <p:extLst>
      <p:ext uri="{BB962C8B-B14F-4D97-AF65-F5344CB8AC3E}">
        <p14:creationId xmlns:p14="http://schemas.microsoft.com/office/powerpoint/2010/main" val="3065731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29368" y="1261049"/>
            <a:ext cx="1733265" cy="54127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989637B9-85C8-4AE2-9135-DCCB7F8DEAF0}"/>
              </a:ext>
            </a:extLst>
          </p:cNvPr>
          <p:cNvSpPr/>
          <p:nvPr/>
        </p:nvSpPr>
        <p:spPr>
          <a:xfrm>
            <a:off x="5121242" y="2692477"/>
            <a:ext cx="19495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Unidad del SPE como </a:t>
            </a:r>
            <a:r>
              <a:rPr lang="es-CO" b="1" dirty="0">
                <a:solidFill>
                  <a:srgbClr val="FF0000"/>
                </a:solidFill>
                <a:latin typeface="Tw Cen MT" panose="020B0602020104020603" pitchFamily="34" charset="0"/>
              </a:rPr>
              <a:t>fuente</a:t>
            </a:r>
            <a:r>
              <a:rPr lang="es-CO" dirty="0">
                <a:latin typeface="Tw Cen MT" panose="020B0602020104020603" pitchFamily="34" charset="0"/>
              </a:rPr>
              <a:t> de información en materia de </a:t>
            </a:r>
            <a:r>
              <a:rPr lang="es-CO" b="1" dirty="0">
                <a:solidFill>
                  <a:srgbClr val="FF0000"/>
                </a:solidFill>
                <a:latin typeface="Tw Cen MT" panose="020B0602020104020603" pitchFamily="34" charset="0"/>
              </a:rPr>
              <a:t>empleabilidad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2" name="30 CuadroTexto">
            <a:extLst>
              <a:ext uri="{FF2B5EF4-FFF2-40B4-BE49-F238E27FC236}">
                <a16:creationId xmlns:a16="http://schemas.microsoft.com/office/drawing/2014/main" id="{40098C61-B9F0-4054-A1FF-1AA5ADA98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1" y="2074179"/>
            <a:ext cx="4934197" cy="86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652" tIns="17826" rIns="35652" bIns="17826">
            <a:spAutoFit/>
          </a:bodyPr>
          <a:lstStyle/>
          <a:p>
            <a:pPr algn="r" defTabSz="848921">
              <a:defRPr/>
            </a:pPr>
            <a:r>
              <a:rPr lang="es-CO" dirty="0">
                <a:latin typeface="Tw Cen MT" panose="020B0602020104020603" pitchFamily="34" charset="0"/>
              </a:rPr>
              <a:t>-Anexo de demanda laboral actualizado y unificado</a:t>
            </a:r>
          </a:p>
          <a:p>
            <a:pPr algn="r" defTabSz="848921">
              <a:defRPr/>
            </a:pPr>
            <a:r>
              <a:rPr lang="es-CO" dirty="0">
                <a:latin typeface="Tw Cen MT" panose="020B0602020104020603" pitchFamily="34" charset="0"/>
              </a:rPr>
              <a:t>- Boletín oportunidades de trabajo (Nacional, Bogotá y zona sur oriental)</a:t>
            </a:r>
            <a:endParaRPr lang="es-ES" dirty="0">
              <a:solidFill>
                <a:schemeClr val="tx1">
                  <a:lumMod val="85000"/>
                  <a:lumOff val="15000"/>
                </a:schemeClr>
              </a:solidFill>
              <a:latin typeface="Roboto Thin"/>
            </a:endParaRPr>
          </a:p>
        </p:txBody>
      </p:sp>
      <p:sp>
        <p:nvSpPr>
          <p:cNvPr id="63" name="30 CuadroTexto">
            <a:extLst>
              <a:ext uri="{FF2B5EF4-FFF2-40B4-BE49-F238E27FC236}">
                <a16:creationId xmlns:a16="http://schemas.microsoft.com/office/drawing/2014/main" id="{40098C61-B9F0-4054-A1FF-1AA5ADA98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8741" y="3856818"/>
            <a:ext cx="5166209" cy="58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652" tIns="17826" rIns="35652" bIns="17826">
            <a:spAutoFit/>
          </a:bodyPr>
          <a:lstStyle/>
          <a:p>
            <a:pPr lvl="1" algn="r"/>
            <a:r>
              <a:rPr lang="es-CO" dirty="0">
                <a:latin typeface="Tw Cen MT" panose="020B0602020104020603" pitchFamily="34" charset="0"/>
              </a:rPr>
              <a:t> -Documento de suficiencia y cobertura (avance)</a:t>
            </a:r>
          </a:p>
          <a:p>
            <a:pPr lvl="1" algn="r"/>
            <a:r>
              <a:rPr lang="es-CO" dirty="0">
                <a:latin typeface="Tw Cen MT" panose="020B0602020104020603" pitchFamily="34" charset="0"/>
              </a:rPr>
              <a:t>-Boletín vacantes temporada (ACNUR)</a:t>
            </a:r>
            <a:endParaRPr lang="es-ES" dirty="0">
              <a:solidFill>
                <a:schemeClr val="tx1">
                  <a:lumMod val="85000"/>
                  <a:lumOff val="15000"/>
                </a:schemeClr>
              </a:solidFill>
              <a:latin typeface="Roboto Thin"/>
            </a:endParaRPr>
          </a:p>
        </p:txBody>
      </p:sp>
      <p:sp>
        <p:nvSpPr>
          <p:cNvPr id="64" name="30 CuadroTexto">
            <a:extLst>
              <a:ext uri="{FF2B5EF4-FFF2-40B4-BE49-F238E27FC236}">
                <a16:creationId xmlns:a16="http://schemas.microsoft.com/office/drawing/2014/main" id="{40098C61-B9F0-4054-A1FF-1AA5ADA98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1" y="5149734"/>
            <a:ext cx="5530675" cy="86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652" tIns="17826" rIns="35652" bIns="17826">
            <a:spAutoFit/>
          </a:bodyPr>
          <a:lstStyle/>
          <a:p>
            <a:pPr lvl="1"/>
            <a:r>
              <a:rPr lang="es-CO" dirty="0">
                <a:latin typeface="Tw Cen MT" panose="020B0602020104020603" pitchFamily="34" charset="0"/>
              </a:rPr>
              <a:t>-Artículo competencias más demandadas en 2018.</a:t>
            </a:r>
          </a:p>
          <a:p>
            <a:pPr lvl="1"/>
            <a:r>
              <a:rPr lang="es-CO" dirty="0">
                <a:latin typeface="Tw Cen MT" panose="020B0602020104020603" pitchFamily="34" charset="0"/>
              </a:rPr>
              <a:t>- Análisis sectorial del empleo en Bogotá para los años 2017 y 2018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</a:rPr>
              <a:t>.</a:t>
            </a:r>
            <a:endParaRPr lang="es-CO" dirty="0">
              <a:latin typeface="Tw Cen MT" panose="020B0602020104020603" pitchFamily="34" charset="0"/>
            </a:endParaRPr>
          </a:p>
        </p:txBody>
      </p:sp>
      <p:sp>
        <p:nvSpPr>
          <p:cNvPr id="65" name="30 CuadroTexto">
            <a:extLst>
              <a:ext uri="{FF2B5EF4-FFF2-40B4-BE49-F238E27FC236}">
                <a16:creationId xmlns:a16="http://schemas.microsoft.com/office/drawing/2014/main" id="{40098C61-B9F0-4054-A1FF-1AA5ADA98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062" y="1712548"/>
            <a:ext cx="5392615" cy="151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652" tIns="17826" rIns="35652" bIns="17826">
            <a:spAutoFit/>
          </a:bodyPr>
          <a:lstStyle/>
          <a:p>
            <a:pPr lvl="1"/>
            <a:r>
              <a:rPr lang="es-CO" sz="1600" dirty="0">
                <a:latin typeface="Tw Cen MT" panose="020B0602020104020603" pitchFamily="34" charset="0"/>
              </a:rPr>
              <a:t>-17 Boletines de vacantes vigentes </a:t>
            </a:r>
          </a:p>
          <a:p>
            <a:pPr lvl="1"/>
            <a:r>
              <a:rPr lang="es-CO" sz="1600" dirty="0">
                <a:latin typeface="Tw Cen MT" panose="020B0602020104020603" pitchFamily="34" charset="0"/>
              </a:rPr>
              <a:t>-Boletines Poblacionales (Mujeres, Víctimas, Jóvenes y </a:t>
            </a:r>
            <a:r>
              <a:rPr lang="es-CO" sz="1600" dirty="0" err="1">
                <a:latin typeface="Tw Cen MT" panose="020B0602020104020603" pitchFamily="34" charset="0"/>
              </a:rPr>
              <a:t>PcD</a:t>
            </a:r>
            <a:r>
              <a:rPr lang="es-CO" sz="1600" dirty="0">
                <a:latin typeface="Tw Cen MT" panose="020B0602020104020603" pitchFamily="34" charset="0"/>
              </a:rPr>
              <a:t>)</a:t>
            </a:r>
          </a:p>
          <a:p>
            <a:pPr lvl="1"/>
            <a:r>
              <a:rPr lang="es-CO" sz="1600" dirty="0">
                <a:latin typeface="Tw Cen MT" panose="020B0602020104020603" pitchFamily="34" charset="0"/>
              </a:rPr>
              <a:t>-Boletín Economía Naranja </a:t>
            </a:r>
          </a:p>
          <a:p>
            <a:pPr lvl="1"/>
            <a:r>
              <a:rPr lang="es-CO" sz="1600" dirty="0">
                <a:latin typeface="Tw Cen MT" panose="020B0602020104020603" pitchFamily="34" charset="0"/>
              </a:rPr>
              <a:t>- Boletín mercado laboral regional de los departamentos Antioquia, Caldas, Huila, Quindío, Risaralda y Tolima (en diagramación)</a:t>
            </a:r>
          </a:p>
        </p:txBody>
      </p:sp>
      <p:sp>
        <p:nvSpPr>
          <p:cNvPr id="66" name="30 CuadroTexto">
            <a:extLst>
              <a:ext uri="{FF2B5EF4-FFF2-40B4-BE49-F238E27FC236}">
                <a16:creationId xmlns:a16="http://schemas.microsoft.com/office/drawing/2014/main" id="{40098C61-B9F0-4054-A1FF-1AA5ADA98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062" y="3856818"/>
            <a:ext cx="5392615" cy="58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652" tIns="17826" rIns="35652" bIns="17826">
            <a:spAutoFit/>
          </a:bodyPr>
          <a:lstStyle/>
          <a:p>
            <a:pPr lvl="1"/>
            <a:r>
              <a:rPr lang="es-CO" dirty="0">
                <a:latin typeface="Tw Cen MT" panose="020B0602020104020603" pitchFamily="34" charset="0"/>
              </a:rPr>
              <a:t>Convenio Universidad Javeriana y Convenio DANE (en Proceso)</a:t>
            </a:r>
          </a:p>
        </p:txBody>
      </p:sp>
      <p:sp>
        <p:nvSpPr>
          <p:cNvPr id="67" name="30 CuadroTexto">
            <a:extLst>
              <a:ext uri="{FF2B5EF4-FFF2-40B4-BE49-F238E27FC236}">
                <a16:creationId xmlns:a16="http://schemas.microsoft.com/office/drawing/2014/main" id="{40098C61-B9F0-4054-A1FF-1AA5ADA98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062" y="5149734"/>
            <a:ext cx="5392615" cy="58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652" tIns="17826" rIns="35652" bIns="17826">
            <a:spAutoFit/>
          </a:bodyPr>
          <a:lstStyle/>
          <a:p>
            <a:pPr lvl="1"/>
            <a:r>
              <a:rPr lang="es-CO" dirty="0">
                <a:latin typeface="Tw Cen MT" panose="020B0602020104020603" pitchFamily="34" charset="0"/>
              </a:rPr>
              <a:t>-Modelo de metas CCF</a:t>
            </a:r>
          </a:p>
          <a:p>
            <a:pPr lvl="1"/>
            <a:r>
              <a:rPr lang="es-CO" dirty="0">
                <a:latin typeface="Tw Cen MT" panose="020B0602020104020603" pitchFamily="34" charset="0"/>
              </a:rPr>
              <a:t>-Participación en mesa de unificación de ocupaciones</a:t>
            </a: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0" y="1712548"/>
            <a:ext cx="522936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/>
          <p:cNvCxnSpPr/>
          <p:nvPr/>
        </p:nvCxnSpPr>
        <p:spPr>
          <a:xfrm flipH="1">
            <a:off x="-4025" y="3431141"/>
            <a:ext cx="522936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/>
          <p:cNvCxnSpPr/>
          <p:nvPr/>
        </p:nvCxnSpPr>
        <p:spPr>
          <a:xfrm flipH="1">
            <a:off x="23271" y="4840160"/>
            <a:ext cx="522936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/>
          <p:cNvCxnSpPr/>
          <p:nvPr/>
        </p:nvCxnSpPr>
        <p:spPr>
          <a:xfrm flipH="1">
            <a:off x="6794309" y="1653162"/>
            <a:ext cx="522936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 flipH="1">
            <a:off x="6962632" y="3570918"/>
            <a:ext cx="522936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/>
          <p:cNvCxnSpPr/>
          <p:nvPr/>
        </p:nvCxnSpPr>
        <p:spPr>
          <a:xfrm flipH="1">
            <a:off x="6954933" y="4840160"/>
            <a:ext cx="522936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505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id="{5B91FBC4-2D2D-423E-BC21-F72A601BE926}"/>
              </a:ext>
            </a:extLst>
          </p:cNvPr>
          <p:cNvGrpSpPr/>
          <p:nvPr/>
        </p:nvGrpSpPr>
        <p:grpSpPr>
          <a:xfrm>
            <a:off x="-802408" y="1500951"/>
            <a:ext cx="7541961" cy="5210335"/>
            <a:chOff x="-1514725" y="925469"/>
            <a:chExt cx="7541961" cy="5210335"/>
          </a:xfrm>
        </p:grpSpPr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3397E461-DB5A-4D56-8D8A-E76F05DC437B}"/>
                </a:ext>
              </a:extLst>
            </p:cNvPr>
            <p:cNvCxnSpPr>
              <a:cxnSpLocks/>
            </p:cNvCxnSpPr>
            <p:nvPr/>
          </p:nvCxnSpPr>
          <p:spPr>
            <a:xfrm>
              <a:off x="2183642" y="990598"/>
              <a:ext cx="0" cy="514520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71342DE7-9E93-406F-A7B9-9C35188BB704}"/>
                </a:ext>
              </a:extLst>
            </p:cNvPr>
            <p:cNvGrpSpPr/>
            <p:nvPr/>
          </p:nvGrpSpPr>
          <p:grpSpPr>
            <a:xfrm>
              <a:off x="-79512" y="925469"/>
              <a:ext cx="5958652" cy="4703390"/>
              <a:chOff x="357809" y="1044739"/>
              <a:chExt cx="5958652" cy="4703390"/>
            </a:xfrm>
          </p:grpSpPr>
          <p:grpSp>
            <p:nvGrpSpPr>
              <p:cNvPr id="40" name="Grupo 39">
                <a:extLst>
                  <a:ext uri="{FF2B5EF4-FFF2-40B4-BE49-F238E27FC236}">
                    <a16:creationId xmlns:a16="http://schemas.microsoft.com/office/drawing/2014/main" id="{F6D97227-A027-49C3-9B37-27133B3A0412}"/>
                  </a:ext>
                </a:extLst>
              </p:cNvPr>
              <p:cNvGrpSpPr/>
              <p:nvPr/>
            </p:nvGrpSpPr>
            <p:grpSpPr>
              <a:xfrm>
                <a:off x="357809" y="1238615"/>
                <a:ext cx="4380769" cy="4380769"/>
                <a:chOff x="307187" y="1132599"/>
                <a:chExt cx="4380769" cy="4380769"/>
              </a:xfrm>
            </p:grpSpPr>
            <p:pic>
              <p:nvPicPr>
                <p:cNvPr id="45" name="Picture 2" descr="Resultado de imagen para cambio de enfoque">
                  <a:extLst>
                    <a:ext uri="{FF2B5EF4-FFF2-40B4-BE49-F238E27FC236}">
                      <a16:creationId xmlns:a16="http://schemas.microsoft.com/office/drawing/2014/main" id="{ED6D83EA-E88B-480C-ABEB-429966CAF93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7358" b="89982" l="9929" r="89982">
                              <a14:foregroundMark x1="15248" y1="70301" x2="14894" y2="45922"/>
                              <a14:foregroundMark x1="14894" y1="45922" x2="18794" y2="40071"/>
                              <a14:foregroundMark x1="18794" y1="40071" x2="19858" y2="32890"/>
                              <a14:foregroundMark x1="19858" y1="32890" x2="22695" y2="26418"/>
                              <a14:foregroundMark x1="22695" y1="26418" x2="36791" y2="21277"/>
                              <a14:foregroundMark x1="36791" y1="21277" x2="47872" y2="11879"/>
                              <a14:foregroundMark x1="47872" y1="11879" x2="56738" y2="10372"/>
                              <a14:foregroundMark x1="56738" y1="10372" x2="71011" y2="19238"/>
                              <a14:foregroundMark x1="71011" y1="19238" x2="76862" y2="24734"/>
                              <a14:foregroundMark x1="76862" y1="24734" x2="83422" y2="28103"/>
                              <a14:foregroundMark x1="83422" y1="28103" x2="85638" y2="35550"/>
                              <a14:foregroundMark x1="85638" y1="35550" x2="84663" y2="66312"/>
                              <a14:foregroundMark x1="84663" y1="66312" x2="82004" y2="73670"/>
                              <a14:foregroundMark x1="82004" y1="73670" x2="66667" y2="77216"/>
                              <a14:foregroundMark x1="66667" y1="77216" x2="59574" y2="80674"/>
                              <a14:foregroundMark x1="59574" y1="80674" x2="54965" y2="86170"/>
                              <a14:foregroundMark x1="54965" y1="86170" x2="47252" y2="87234"/>
                              <a14:foregroundMark x1="47252" y1="87234" x2="40071" y2="81206"/>
                              <a14:foregroundMark x1="40071" y1="81206" x2="17996" y2="70656"/>
                              <a14:foregroundMark x1="17996" y1="70656" x2="49734" y2="44326"/>
                              <a14:foregroundMark x1="49734" y1="44326" x2="53989" y2="32181"/>
                              <a14:foregroundMark x1="53989" y1="32181" x2="48404" y2="22252"/>
                              <a14:foregroundMark x1="48404" y1="22252" x2="37145" y2="22429"/>
                              <a14:foregroundMark x1="37145" y1="22429" x2="16933" y2="31383"/>
                              <a14:foregroundMark x1="13299" y1="41355" x2="13121" y2="41844"/>
                              <a14:foregroundMark x1="16933" y1="31383" x2="13390" y2="41107"/>
                              <a14:foregroundMark x1="13121" y1="41844" x2="18972" y2="51507"/>
                              <a14:foregroundMark x1="18972" y1="51507" x2="29344" y2="57358"/>
                              <a14:foregroundMark x1="29344" y1="57358" x2="51418" y2="56206"/>
                              <a14:foregroundMark x1="51418" y1="56206" x2="67996" y2="49645"/>
                              <a14:foregroundMark x1="67996" y1="49645" x2="71631" y2="41135"/>
                              <a14:foregroundMark x1="71631" y1="41135" x2="54167" y2="50443"/>
                              <a14:foregroundMark x1="54167" y1="50443" x2="53723" y2="58067"/>
                              <a14:foregroundMark x1="53723" y1="58067" x2="71188" y2="49734"/>
                              <a14:foregroundMark x1="71188" y1="49734" x2="61702" y2="42465"/>
                              <a14:foregroundMark x1="61702" y1="42465" x2="16933" y2="47429"/>
                              <a14:foregroundMark x1="16933" y1="47429" x2="11791" y2="67465"/>
                              <a14:foregroundMark x1="11791" y1="67465" x2="37323" y2="67730"/>
                              <a14:foregroundMark x1="37323" y1="67730" x2="55319" y2="51241"/>
                              <a14:foregroundMark x1="55319" y1="51241" x2="66933" y2="50709"/>
                              <a14:foregroundMark x1="66933" y1="50709" x2="54965" y2="60018"/>
                              <a14:foregroundMark x1="54965" y1="60018" x2="66135" y2="57092"/>
                              <a14:foregroundMark x1="66135" y1="57092" x2="60372" y2="64450"/>
                              <a14:foregroundMark x1="60372" y1="64450" x2="60372" y2="76862"/>
                              <a14:foregroundMark x1="60372" y1="76862" x2="71809" y2="72252"/>
                              <a14:foregroundMark x1="71809" y1="72252" x2="68174" y2="78901"/>
                              <a14:foregroundMark x1="68174" y1="78901" x2="61082" y2="82890"/>
                              <a14:foregroundMark x1="61082" y1="82890" x2="83511" y2="75975"/>
                              <a14:foregroundMark x1="83511" y1="75975" x2="87323" y2="67642"/>
                              <a14:foregroundMark x1="87323" y1="67642" x2="87677" y2="45479"/>
                              <a14:foregroundMark x1="87677" y1="45479" x2="81560" y2="31206"/>
                              <a14:foregroundMark x1="81560" y1="31206" x2="62411" y2="28369"/>
                              <a14:foregroundMark x1="62411" y1="28369" x2="54255" y2="22606"/>
                              <a14:foregroundMark x1="54255" y1="22606" x2="26950" y2="38652"/>
                              <a14:foregroundMark x1="26950" y1="38652" x2="33333" y2="44149"/>
                              <a14:foregroundMark x1="33333" y1="44149" x2="61082" y2="49645"/>
                              <a14:foregroundMark x1="61082" y1="49645" x2="71365" y2="48493"/>
                              <a14:foregroundMark x1="71365" y1="48493" x2="78014" y2="45035"/>
                              <a14:foregroundMark x1="78014" y1="45035" x2="81117" y2="56649"/>
                              <a14:foregroundMark x1="81117" y1="56649" x2="75532" y2="62057"/>
                              <a14:foregroundMark x1="75532" y1="62057" x2="71277" y2="62057"/>
                              <a14:foregroundMark x1="51773" y1="7358" x2="56915" y2="14450"/>
                              <a14:foregroundMark x1="33422" y1="70922" x2="59043" y2="77482"/>
                              <a14:foregroundMark x1="48848" y1="51418" x2="53103" y2="51596"/>
                              <a14:foregroundMark x1="66223" y1="37323" x2="66401" y2="42465"/>
                              <a14:backgroundMark x1="13652" y1="42465" x2="13652" y2="4193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187" y="1132599"/>
                  <a:ext cx="4380769" cy="43807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6" name="Rectángulo 45">
                  <a:extLst>
                    <a:ext uri="{FF2B5EF4-FFF2-40B4-BE49-F238E27FC236}">
                      <a16:creationId xmlns:a16="http://schemas.microsoft.com/office/drawing/2014/main" id="{6A4D74A9-77D9-4747-982D-ABC93E1D2197}"/>
                    </a:ext>
                  </a:extLst>
                </p:cNvPr>
                <p:cNvSpPr/>
                <p:nvPr/>
              </p:nvSpPr>
              <p:spPr>
                <a:xfrm>
                  <a:off x="1457738" y="3763617"/>
                  <a:ext cx="2173357" cy="5963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latin typeface="Tw Cen MT" panose="020B0602020104020603" pitchFamily="34" charset="0"/>
                  </a:endParaRPr>
                </a:p>
              </p:txBody>
            </p:sp>
          </p:grpSp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06C09583-7711-45D0-8569-174CCCE6ADF8}"/>
                  </a:ext>
                </a:extLst>
              </p:cNvPr>
              <p:cNvSpPr txBox="1"/>
              <p:nvPr/>
            </p:nvSpPr>
            <p:spPr>
              <a:xfrm rot="5400000">
                <a:off x="2212208" y="3228944"/>
                <a:ext cx="46382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000" b="1" dirty="0">
                    <a:solidFill>
                      <a:srgbClr val="FF0000"/>
                    </a:solidFill>
                    <a:latin typeface="Tw Cen MT" panose="020B0602020104020603" pitchFamily="34" charset="0"/>
                  </a:rPr>
                  <a:t>Transformación </a:t>
                </a:r>
                <a:endParaRPr lang="es-ES" sz="2000" b="1" dirty="0">
                  <a:solidFill>
                    <a:srgbClr val="FF0000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0B6D6872-F14C-42B9-8169-C47E8339C66C}"/>
                  </a:ext>
                </a:extLst>
              </p:cNvPr>
              <p:cNvSpPr txBox="1"/>
              <p:nvPr/>
            </p:nvSpPr>
            <p:spPr>
              <a:xfrm rot="1833745">
                <a:off x="1678200" y="1877457"/>
                <a:ext cx="46382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000" b="1" dirty="0">
                    <a:solidFill>
                      <a:srgbClr val="FF0000"/>
                    </a:solidFill>
                    <a:latin typeface="Tw Cen MT" panose="020B0602020104020603" pitchFamily="34" charset="0"/>
                  </a:rPr>
                  <a:t>Prevención</a:t>
                </a:r>
                <a:endParaRPr lang="es-ES" sz="2000" b="1" dirty="0">
                  <a:solidFill>
                    <a:srgbClr val="FF0000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8B4840BB-6059-4E43-812E-7C2F45335F49}"/>
                  </a:ext>
                </a:extLst>
              </p:cNvPr>
              <p:cNvSpPr txBox="1"/>
              <p:nvPr/>
            </p:nvSpPr>
            <p:spPr>
              <a:xfrm rot="16200000">
                <a:off x="-1496091" y="3163815"/>
                <a:ext cx="46382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000" b="1" dirty="0">
                    <a:solidFill>
                      <a:srgbClr val="FF0000"/>
                    </a:solidFill>
                    <a:latin typeface="Tw Cen MT" panose="020B0602020104020603" pitchFamily="34" charset="0"/>
                  </a:rPr>
                  <a:t>Atención</a:t>
                </a:r>
                <a:endParaRPr lang="es-ES" sz="2000" b="1" dirty="0">
                  <a:solidFill>
                    <a:srgbClr val="FF0000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75BD1662-2CB5-4698-B1CD-94C3FD258347}"/>
                  </a:ext>
                </a:extLst>
              </p:cNvPr>
              <p:cNvSpPr txBox="1"/>
              <p:nvPr/>
            </p:nvSpPr>
            <p:spPr>
              <a:xfrm rot="19843064">
                <a:off x="1216183" y="4845512"/>
                <a:ext cx="46382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000" b="1" dirty="0">
                    <a:solidFill>
                      <a:srgbClr val="FF0000"/>
                    </a:solidFill>
                    <a:latin typeface="Tw Cen MT" panose="020B0602020104020603" pitchFamily="34" charset="0"/>
                  </a:rPr>
                  <a:t>Atención</a:t>
                </a:r>
                <a:endParaRPr lang="es-ES" sz="2000" b="1" dirty="0">
                  <a:solidFill>
                    <a:srgbClr val="FF0000"/>
                  </a:solidFill>
                  <a:latin typeface="Tw Cen MT" panose="020B0602020104020603" pitchFamily="34" charset="0"/>
                </a:endParaRPr>
              </a:p>
            </p:txBody>
          </p:sp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3A8C2A4E-D123-4213-81AC-AC12C096C353}"/>
                </a:ext>
              </a:extLst>
            </p:cNvPr>
            <p:cNvSpPr txBox="1"/>
            <p:nvPr/>
          </p:nvSpPr>
          <p:spPr>
            <a:xfrm>
              <a:off x="1388975" y="5288155"/>
              <a:ext cx="46382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2019</a:t>
              </a:r>
              <a:endParaRPr lang="es-ES" sz="2800" b="1" dirty="0">
                <a:solidFill>
                  <a:srgbClr val="FF000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0C85E0E6-3158-47C8-A8E3-76AE19A2D7AC}"/>
                </a:ext>
              </a:extLst>
            </p:cNvPr>
            <p:cNvSpPr txBox="1"/>
            <p:nvPr/>
          </p:nvSpPr>
          <p:spPr>
            <a:xfrm>
              <a:off x="-1514725" y="1019448"/>
              <a:ext cx="46382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2018</a:t>
              </a:r>
              <a:endParaRPr lang="es-ES" sz="2800" b="1" dirty="0">
                <a:solidFill>
                  <a:srgbClr val="FF000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C1096DC-61A1-42ED-8225-F983779B4217}"/>
              </a:ext>
            </a:extLst>
          </p:cNvPr>
          <p:cNvSpPr txBox="1"/>
          <p:nvPr/>
        </p:nvSpPr>
        <p:spPr>
          <a:xfrm rot="19905724">
            <a:off x="-481414" y="2126942"/>
            <a:ext cx="4638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Prevención</a:t>
            </a:r>
            <a:endParaRPr lang="es-E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B03C8AA3-0761-47FA-B7D6-E4AA2366E14E}"/>
              </a:ext>
            </a:extLst>
          </p:cNvPr>
          <p:cNvGrpSpPr/>
          <p:nvPr/>
        </p:nvGrpSpPr>
        <p:grpSpPr>
          <a:xfrm>
            <a:off x="5234856" y="1885510"/>
            <a:ext cx="5698065" cy="4131316"/>
            <a:chOff x="5287400" y="1778841"/>
            <a:chExt cx="5999299" cy="4131316"/>
          </a:xfrm>
        </p:grpSpPr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69F5D001-3985-44E3-ADD3-34A1D1A1AAAE}"/>
                </a:ext>
              </a:extLst>
            </p:cNvPr>
            <p:cNvCxnSpPr/>
            <p:nvPr/>
          </p:nvCxnSpPr>
          <p:spPr>
            <a:xfrm>
              <a:off x="5287400" y="3429000"/>
              <a:ext cx="59992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E6FC8483-4821-412A-A6CE-416FF51B70C0}"/>
                </a:ext>
              </a:extLst>
            </p:cNvPr>
            <p:cNvSpPr txBox="1"/>
            <p:nvPr/>
          </p:nvSpPr>
          <p:spPr>
            <a:xfrm>
              <a:off x="5967918" y="1778841"/>
              <a:ext cx="46382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600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60% </a:t>
              </a:r>
              <a:r>
                <a:rPr lang="es-CO" sz="2000" dirty="0">
                  <a:latin typeface="Tw Cen MT" panose="020B0602020104020603" pitchFamily="34" charset="0"/>
                </a:rPr>
                <a:t>Atención (Alertas tempranas-vías de hecho)</a:t>
              </a:r>
              <a:endParaRPr lang="es-ES" sz="2000" dirty="0">
                <a:latin typeface="Tw Cen MT" panose="020B0602020104020603" pitchFamily="34" charset="0"/>
              </a:endParaRP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8C5089A6-C751-44AE-B4D0-B36CE8C14AF3}"/>
                </a:ext>
              </a:extLst>
            </p:cNvPr>
            <p:cNvSpPr txBox="1"/>
            <p:nvPr/>
          </p:nvSpPr>
          <p:spPr>
            <a:xfrm>
              <a:off x="6014046" y="2759692"/>
              <a:ext cx="46382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600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40% </a:t>
              </a:r>
              <a:r>
                <a:rPr lang="es-CO" sz="2000" dirty="0">
                  <a:latin typeface="Tw Cen MT" panose="020B0602020104020603" pitchFamily="34" charset="0"/>
                </a:rPr>
                <a:t>Prevención</a:t>
              </a:r>
              <a:endParaRPr lang="es-ES" sz="2000" dirty="0">
                <a:latin typeface="Tw Cen MT" panose="020B0602020104020603" pitchFamily="34" charset="0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50D4F05A-920F-4159-B3BF-2CD16DE12578}"/>
                </a:ext>
              </a:extLst>
            </p:cNvPr>
            <p:cNvSpPr txBox="1"/>
            <p:nvPr/>
          </p:nvSpPr>
          <p:spPr>
            <a:xfrm>
              <a:off x="6127334" y="3618754"/>
              <a:ext cx="46382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600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40% </a:t>
              </a:r>
              <a:r>
                <a:rPr lang="es-CO" sz="2000" dirty="0">
                  <a:latin typeface="Tw Cen MT" panose="020B0602020104020603" pitchFamily="34" charset="0"/>
                </a:rPr>
                <a:t>transformación (respuestas estructurales a problemas estructurales)</a:t>
              </a:r>
              <a:endParaRPr lang="es-ES" sz="2000" dirty="0">
                <a:latin typeface="Tw Cen MT" panose="020B0602020104020603" pitchFamily="34" charset="0"/>
              </a:endParaRP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CFE74E1D-DCE9-42ED-85E2-0E0AA236130F}"/>
                </a:ext>
              </a:extLst>
            </p:cNvPr>
            <p:cNvSpPr txBox="1"/>
            <p:nvPr/>
          </p:nvSpPr>
          <p:spPr>
            <a:xfrm>
              <a:off x="6096000" y="4508509"/>
              <a:ext cx="46382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600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39% </a:t>
              </a:r>
              <a:r>
                <a:rPr lang="es-CO" sz="2000" dirty="0">
                  <a:latin typeface="Tw Cen MT" panose="020B0602020104020603" pitchFamily="34" charset="0"/>
                </a:rPr>
                <a:t>Prevención</a:t>
              </a:r>
              <a:endParaRPr lang="es-ES" sz="2000" dirty="0">
                <a:latin typeface="Tw Cen MT" panose="020B0602020104020603" pitchFamily="34" charset="0"/>
              </a:endParaRP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6306BD00-2C81-400C-9073-885589FE7B08}"/>
                </a:ext>
              </a:extLst>
            </p:cNvPr>
            <p:cNvSpPr txBox="1"/>
            <p:nvPr/>
          </p:nvSpPr>
          <p:spPr>
            <a:xfrm>
              <a:off x="6096000" y="5079160"/>
              <a:ext cx="46382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600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21% </a:t>
              </a:r>
              <a:r>
                <a:rPr lang="es-CO" sz="2000" dirty="0">
                  <a:latin typeface="Tw Cen MT" panose="020B0602020104020603" pitchFamily="34" charset="0"/>
                </a:rPr>
                <a:t>Atención (Alertas tempranas-vías de hecho)</a:t>
              </a:r>
              <a:endParaRPr lang="es-ES" sz="2000" dirty="0">
                <a:latin typeface="Tw Cen MT" panose="020B0602020104020603" pitchFamily="34" charset="0"/>
              </a:endParaRPr>
            </a:p>
          </p:txBody>
        </p:sp>
      </p:grpSp>
      <p:sp>
        <p:nvSpPr>
          <p:cNvPr id="55" name="3 Rectángulo">
            <a:extLst>
              <a:ext uri="{FF2B5EF4-FFF2-40B4-BE49-F238E27FC236}">
                <a16:creationId xmlns:a16="http://schemas.microsoft.com/office/drawing/2014/main" id="{BC5EEE80-16D3-4541-A157-7F4C019A5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7750" y="1152848"/>
            <a:ext cx="55271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altLang="es-CO" sz="2200" b="1" dirty="0">
                <a:solidFill>
                  <a:srgbClr val="FF0000"/>
                </a:solidFill>
                <a:latin typeface="Tw Cen MT" panose="020B0602020104020603" pitchFamily="34" charset="0"/>
                <a:cs typeface="Arial" panose="020B0604020202020204" pitchFamily="34" charset="0"/>
                <a:sym typeface="Arial" panose="020B0604020202020204" pitchFamily="34" charset="0"/>
              </a:rPr>
              <a:t>NUEVO MODELO DE ACOMPAÑAMIENTO TERRITORIAL </a:t>
            </a:r>
          </a:p>
        </p:txBody>
      </p:sp>
    </p:spTree>
    <p:extLst>
      <p:ext uri="{BB962C8B-B14F-4D97-AF65-F5344CB8AC3E}">
        <p14:creationId xmlns:p14="http://schemas.microsoft.com/office/powerpoint/2010/main" val="876376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02064B0-8DC0-4430-84B9-62D74C1FBE99}"/>
              </a:ext>
            </a:extLst>
          </p:cNvPr>
          <p:cNvGrpSpPr/>
          <p:nvPr/>
        </p:nvGrpSpPr>
        <p:grpSpPr>
          <a:xfrm>
            <a:off x="1090864" y="1116873"/>
            <a:ext cx="10644426" cy="5135542"/>
            <a:chOff x="1992160" y="1612738"/>
            <a:chExt cx="9175918" cy="4543507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840A3EC0-9570-4A98-8D95-D43DC2EB7CF9}"/>
                </a:ext>
              </a:extLst>
            </p:cNvPr>
            <p:cNvSpPr txBox="1"/>
            <p:nvPr/>
          </p:nvSpPr>
          <p:spPr>
            <a:xfrm>
              <a:off x="2211116" y="4065768"/>
              <a:ext cx="1461048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chemeClr val="accent6">
                      <a:lumMod val="75000"/>
                    </a:schemeClr>
                  </a:solidFill>
                  <a:latin typeface="Tw Cen MT" panose="020B0602020104020603" pitchFamily="34" charset="0"/>
                </a:rPr>
                <a:t>2018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376 actividades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realizadas</a:t>
              </a: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4AA0EE8D-F93A-4631-AAAA-BA645A913A7C}"/>
                </a:ext>
              </a:extLst>
            </p:cNvPr>
            <p:cNvGrpSpPr/>
            <p:nvPr/>
          </p:nvGrpSpPr>
          <p:grpSpPr>
            <a:xfrm>
              <a:off x="1992160" y="3385157"/>
              <a:ext cx="8565517" cy="672065"/>
              <a:chOff x="1853315" y="4263679"/>
              <a:chExt cx="8565517" cy="672065"/>
            </a:xfrm>
          </p:grpSpPr>
          <p:sp>
            <p:nvSpPr>
              <p:cNvPr id="40" name="Flecha: cheurón 39">
                <a:extLst>
                  <a:ext uri="{FF2B5EF4-FFF2-40B4-BE49-F238E27FC236}">
                    <a16:creationId xmlns:a16="http://schemas.microsoft.com/office/drawing/2014/main" id="{22A216A2-7958-4D81-BA07-3C39155BB51E}"/>
                  </a:ext>
                </a:extLst>
              </p:cNvPr>
              <p:cNvSpPr/>
              <p:nvPr/>
            </p:nvSpPr>
            <p:spPr>
              <a:xfrm>
                <a:off x="1853315" y="4267004"/>
                <a:ext cx="1651379" cy="655092"/>
              </a:xfrm>
              <a:prstGeom prst="chevr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41" name="Flecha: cheurón 40">
                <a:extLst>
                  <a:ext uri="{FF2B5EF4-FFF2-40B4-BE49-F238E27FC236}">
                    <a16:creationId xmlns:a16="http://schemas.microsoft.com/office/drawing/2014/main" id="{A777322D-1493-4B0E-BC00-C7043168C46A}"/>
                  </a:ext>
                </a:extLst>
              </p:cNvPr>
              <p:cNvSpPr/>
              <p:nvPr/>
            </p:nvSpPr>
            <p:spPr>
              <a:xfrm>
                <a:off x="3234013" y="4272581"/>
                <a:ext cx="1651379" cy="655092"/>
              </a:xfrm>
              <a:prstGeom prst="chevron">
                <a:avLst/>
              </a:prstGeom>
              <a:solidFill>
                <a:srgbClr val="D477F1"/>
              </a:solidFill>
              <a:ln>
                <a:solidFill>
                  <a:srgbClr val="D477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42" name="Flecha: cheurón 41">
                <a:extLst>
                  <a:ext uri="{FF2B5EF4-FFF2-40B4-BE49-F238E27FC236}">
                    <a16:creationId xmlns:a16="http://schemas.microsoft.com/office/drawing/2014/main" id="{5CE658BA-23A5-444F-9F23-5F3A56DAEC87}"/>
                  </a:ext>
                </a:extLst>
              </p:cNvPr>
              <p:cNvSpPr/>
              <p:nvPr/>
            </p:nvSpPr>
            <p:spPr>
              <a:xfrm>
                <a:off x="4614711" y="4280652"/>
                <a:ext cx="1651379" cy="655092"/>
              </a:xfrm>
              <a:prstGeom prst="chevr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43" name="Flecha: cheurón 42">
                <a:extLst>
                  <a:ext uri="{FF2B5EF4-FFF2-40B4-BE49-F238E27FC236}">
                    <a16:creationId xmlns:a16="http://schemas.microsoft.com/office/drawing/2014/main" id="{6762A484-9687-44FD-94C5-0DC078AB2C61}"/>
                  </a:ext>
                </a:extLst>
              </p:cNvPr>
              <p:cNvSpPr/>
              <p:nvPr/>
            </p:nvSpPr>
            <p:spPr>
              <a:xfrm>
                <a:off x="6009057" y="4270329"/>
                <a:ext cx="1651379" cy="655092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44" name="Flecha: cheurón 43">
                <a:extLst>
                  <a:ext uri="{FF2B5EF4-FFF2-40B4-BE49-F238E27FC236}">
                    <a16:creationId xmlns:a16="http://schemas.microsoft.com/office/drawing/2014/main" id="{4FE0B651-AE86-48D9-BE1D-496D7FB4A51F}"/>
                  </a:ext>
                </a:extLst>
              </p:cNvPr>
              <p:cNvSpPr/>
              <p:nvPr/>
            </p:nvSpPr>
            <p:spPr>
              <a:xfrm>
                <a:off x="7386755" y="4280652"/>
                <a:ext cx="1651379" cy="655092"/>
              </a:xfrm>
              <a:prstGeom prst="chevro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45" name="Flecha: cheurón 44">
                <a:extLst>
                  <a:ext uri="{FF2B5EF4-FFF2-40B4-BE49-F238E27FC236}">
                    <a16:creationId xmlns:a16="http://schemas.microsoft.com/office/drawing/2014/main" id="{07D6BACF-D4DF-4587-BB41-39CB11207542}"/>
                  </a:ext>
                </a:extLst>
              </p:cNvPr>
              <p:cNvSpPr/>
              <p:nvPr/>
            </p:nvSpPr>
            <p:spPr>
              <a:xfrm>
                <a:off x="8767453" y="4263679"/>
                <a:ext cx="1651379" cy="655092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p:txBody>
          </p:sp>
        </p:grp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31C213A5-18E2-4103-8884-78C4E9168057}"/>
                </a:ext>
              </a:extLst>
            </p:cNvPr>
            <p:cNvSpPr txBox="1"/>
            <p:nvPr/>
          </p:nvSpPr>
          <p:spPr>
            <a:xfrm>
              <a:off x="2043132" y="3357861"/>
              <a:ext cx="1535788" cy="65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Acompañamientos 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en 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territorio</a:t>
              </a:r>
              <a:endParaRPr lang="es-ES" sz="1400" b="1" dirty="0">
                <a:latin typeface="Tw Cen MT" panose="020B0602020104020603" pitchFamily="34" charset="0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A5940109-1929-4D15-AA76-827453ADDE1A}"/>
                </a:ext>
              </a:extLst>
            </p:cNvPr>
            <p:cNvSpPr txBox="1"/>
            <p:nvPr/>
          </p:nvSpPr>
          <p:spPr>
            <a:xfrm>
              <a:off x="3425330" y="3385157"/>
              <a:ext cx="1535788" cy="65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Fortalecimiento 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a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prestadores</a:t>
              </a:r>
              <a:endParaRPr lang="es-ES" sz="1400" b="1" dirty="0">
                <a:latin typeface="Tw Cen MT" panose="020B0602020104020603" pitchFamily="34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EBC3BF7-5807-481E-BB26-3624C76EA93F}"/>
                </a:ext>
              </a:extLst>
            </p:cNvPr>
            <p:cNvSpPr txBox="1"/>
            <p:nvPr/>
          </p:nvSpPr>
          <p:spPr>
            <a:xfrm>
              <a:off x="4846662" y="3457743"/>
              <a:ext cx="1535788" cy="46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Jornadas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IVC</a:t>
              </a:r>
              <a:endParaRPr lang="es-ES" sz="1400" b="1" dirty="0">
                <a:latin typeface="Tw Cen MT" panose="020B0602020104020603" pitchFamily="34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2213FEC-782A-435C-9F5A-D666E5F67DAB}"/>
                </a:ext>
              </a:extLst>
            </p:cNvPr>
            <p:cNvSpPr txBox="1"/>
            <p:nvPr/>
          </p:nvSpPr>
          <p:spPr>
            <a:xfrm>
              <a:off x="6226119" y="3357861"/>
              <a:ext cx="1535788" cy="65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Seguimiento a 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Prestadores de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hidrocarburos</a:t>
              </a:r>
              <a:endParaRPr lang="es-ES" sz="1400" b="1" dirty="0">
                <a:latin typeface="Tw Cen MT" panose="020B0602020104020603" pitchFamily="34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22DBD327-170D-4743-B342-3A0AEAD571A9}"/>
                </a:ext>
              </a:extLst>
            </p:cNvPr>
            <p:cNvSpPr txBox="1"/>
            <p:nvPr/>
          </p:nvSpPr>
          <p:spPr>
            <a:xfrm>
              <a:off x="7583395" y="3474287"/>
              <a:ext cx="1535788" cy="46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Revisión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normativa</a:t>
              </a:r>
              <a:endParaRPr lang="es-ES" sz="1400" b="1" dirty="0">
                <a:latin typeface="Tw Cen MT" panose="020B0602020104020603" pitchFamily="34" charset="0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14189D7-0A29-4A80-AF50-32C0B9F384DE}"/>
                </a:ext>
              </a:extLst>
            </p:cNvPr>
            <p:cNvSpPr txBox="1"/>
            <p:nvPr/>
          </p:nvSpPr>
          <p:spPr>
            <a:xfrm>
              <a:off x="9001163" y="3350021"/>
              <a:ext cx="1535788" cy="65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Gestión de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Estrategias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móviles</a:t>
              </a:r>
              <a:endParaRPr lang="es-ES" sz="1400" b="1" dirty="0">
                <a:latin typeface="Tw Cen MT" panose="020B0602020104020603" pitchFamily="34" charset="0"/>
              </a:endParaRPr>
            </a:p>
          </p:txBody>
        </p: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4D9002E9-2BD8-4468-8FEB-D43BAC2C9817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2811026" y="2279177"/>
              <a:ext cx="1" cy="10786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05C6E6AF-24E0-4A81-B64B-4263B6F83644}"/>
                </a:ext>
              </a:extLst>
            </p:cNvPr>
            <p:cNvCxnSpPr/>
            <p:nvPr/>
          </p:nvCxnSpPr>
          <p:spPr>
            <a:xfrm flipV="1">
              <a:off x="4198547" y="4040249"/>
              <a:ext cx="0" cy="10786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00FAB79B-57E9-465D-85FD-682A100FFB4A}"/>
                </a:ext>
              </a:extLst>
            </p:cNvPr>
            <p:cNvCxnSpPr/>
            <p:nvPr/>
          </p:nvCxnSpPr>
          <p:spPr>
            <a:xfrm flipV="1">
              <a:off x="5542854" y="2323445"/>
              <a:ext cx="0" cy="10786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4EBBEC7B-540A-40E7-B3B9-BF4FB6D54FB7}"/>
                </a:ext>
              </a:extLst>
            </p:cNvPr>
            <p:cNvCxnSpPr/>
            <p:nvPr/>
          </p:nvCxnSpPr>
          <p:spPr>
            <a:xfrm flipV="1">
              <a:off x="6964081" y="4046899"/>
              <a:ext cx="0" cy="10786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2F01A9EB-73D8-4782-AD42-0C6FF5BEEC23}"/>
                </a:ext>
              </a:extLst>
            </p:cNvPr>
            <p:cNvCxnSpPr/>
            <p:nvPr/>
          </p:nvCxnSpPr>
          <p:spPr>
            <a:xfrm flipV="1">
              <a:off x="8294734" y="2313122"/>
              <a:ext cx="0" cy="10786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EB67DA45-D428-4F5D-86FC-766B444271EA}"/>
                </a:ext>
              </a:extLst>
            </p:cNvPr>
            <p:cNvCxnSpPr/>
            <p:nvPr/>
          </p:nvCxnSpPr>
          <p:spPr>
            <a:xfrm flipV="1">
              <a:off x="9730259" y="4046898"/>
              <a:ext cx="0" cy="10786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4106A9EE-96DF-4BE7-B96A-81F80E19A2CE}"/>
                </a:ext>
              </a:extLst>
            </p:cNvPr>
            <p:cNvSpPr/>
            <p:nvPr/>
          </p:nvSpPr>
          <p:spPr>
            <a:xfrm>
              <a:off x="7934866" y="1694042"/>
              <a:ext cx="761071" cy="653792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Tw Cen MT" panose="020B0602020104020603" pitchFamily="34" charset="0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FA61D4D4-956A-480F-8A78-D7933C060334}"/>
                </a:ext>
              </a:extLst>
            </p:cNvPr>
            <p:cNvSpPr/>
            <p:nvPr/>
          </p:nvSpPr>
          <p:spPr>
            <a:xfrm>
              <a:off x="6613477" y="5145462"/>
              <a:ext cx="761071" cy="653792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Tw Cen MT" panose="020B0602020104020603" pitchFamily="34" charset="0"/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7BA468BB-6637-4E9B-8B1F-D8E42CE03813}"/>
                </a:ext>
              </a:extLst>
            </p:cNvPr>
            <p:cNvSpPr/>
            <p:nvPr/>
          </p:nvSpPr>
          <p:spPr>
            <a:xfrm>
              <a:off x="9363017" y="5118980"/>
              <a:ext cx="761071" cy="653792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Tw Cen MT" panose="020B0602020104020603" pitchFamily="34" charset="0"/>
              </a:endParaRP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979788E8-5D21-4C98-8D5A-19555EF6B69C}"/>
                </a:ext>
              </a:extLst>
            </p:cNvPr>
            <p:cNvSpPr/>
            <p:nvPr/>
          </p:nvSpPr>
          <p:spPr>
            <a:xfrm>
              <a:off x="2437313" y="1659330"/>
              <a:ext cx="761071" cy="653792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Tw Cen MT" panose="020B0602020104020603" pitchFamily="34" charset="0"/>
              </a:endParaRP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F4A4B57A-1708-44D9-AD4C-D5B2F8D5CBBB}"/>
                </a:ext>
              </a:extLst>
            </p:cNvPr>
            <p:cNvSpPr/>
            <p:nvPr/>
          </p:nvSpPr>
          <p:spPr>
            <a:xfrm>
              <a:off x="5162318" y="1656005"/>
              <a:ext cx="761071" cy="653792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Tw Cen MT" panose="020B0602020104020603" pitchFamily="34" charset="0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DBA0ADC-8F97-41DF-AA24-DB6B75B9EB82}"/>
                </a:ext>
              </a:extLst>
            </p:cNvPr>
            <p:cNvSpPr/>
            <p:nvPr/>
          </p:nvSpPr>
          <p:spPr>
            <a:xfrm>
              <a:off x="3834006" y="5111332"/>
              <a:ext cx="761071" cy="653792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Tw Cen MT" panose="020B0602020104020603" pitchFamily="34" charset="0"/>
              </a:endParaRPr>
            </a:p>
          </p:txBody>
        </p:sp>
        <p:pic>
          <p:nvPicPr>
            <p:cNvPr id="23" name="Picture 4" descr="Resultado de imagen para icono de personas">
              <a:extLst>
                <a:ext uri="{FF2B5EF4-FFF2-40B4-BE49-F238E27FC236}">
                  <a16:creationId xmlns:a16="http://schemas.microsoft.com/office/drawing/2014/main" id="{28278B29-370D-4A5E-AEE1-6927FA7C84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422" b="73220" l="9557" r="86009">
                          <a14:foregroundMark x1="24188" y1="32294" x2="43938" y2="52118"/>
                          <a14:foregroundMark x1="43938" y1="52118" x2="72000" y2="57294"/>
                          <a14:foregroundMark x1="72000" y1="57294" x2="56563" y2="35412"/>
                          <a14:foregroundMark x1="56563" y1="35412" x2="48500" y2="30824"/>
                          <a14:foregroundMark x1="25750" y1="57294" x2="50000" y2="27294"/>
                          <a14:foregroundMark x1="21188" y1="48706" x2="42750" y2="33000"/>
                          <a14:foregroundMark x1="42750" y1="33000" x2="72625" y2="41118"/>
                          <a14:foregroundMark x1="72625" y1="41118" x2="72000" y2="35118"/>
                          <a14:foregroundMark x1="48500" y1="26529" x2="75500" y2="39412"/>
                          <a14:foregroundMark x1="75500" y1="39412" x2="75813" y2="35118"/>
                          <a14:foregroundMark x1="81875" y1="48000" x2="24500" y2="51529"/>
                          <a14:foregroundMark x1="24500" y1="51529" x2="18875" y2="43706"/>
                          <a14:foregroundMark x1="41688" y1="35118" x2="41688" y2="61706"/>
                          <a14:foregroundMark x1="41688" y1="61706" x2="66125" y2="46706"/>
                          <a14:foregroundMark x1="66125" y1="46706" x2="71250" y2="50118"/>
                          <a14:foregroundMark x1="49250" y1="28706" x2="56063" y2="665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2" r="4434" b="19930"/>
            <a:stretch/>
          </p:blipFill>
          <p:spPr bwMode="auto">
            <a:xfrm>
              <a:off x="2365599" y="1612738"/>
              <a:ext cx="883643" cy="67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Imagen relacionada">
              <a:extLst>
                <a:ext uri="{FF2B5EF4-FFF2-40B4-BE49-F238E27FC236}">
                  <a16:creationId xmlns:a16="http://schemas.microsoft.com/office/drawing/2014/main" id="{05717156-4379-4211-ACA3-C9BEFB19E6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14" b="81786" l="20461" r="81844">
                          <a14:foregroundMark x1="38905" y1="40357" x2="51297" y2="50357"/>
                          <a14:foregroundMark x1="51297" y1="50357" x2="51297" y2="57500"/>
                          <a14:foregroundMark x1="48415" y1="25000" x2="53890" y2="63929"/>
                          <a14:foregroundMark x1="53890" y1="63929" x2="48415" y2="81786"/>
                          <a14:foregroundMark x1="48415" y1="81786" x2="48415" y2="81786"/>
                          <a14:foregroundMark x1="50432" y1="78214" x2="58790" y2="28929"/>
                          <a14:foregroundMark x1="25648" y1="60357" x2="36023" y2="55714"/>
                          <a14:foregroundMark x1="21037" y1="43214" x2="35735" y2="40714"/>
                          <a14:foregroundMark x1="35735" y1="40714" x2="35735" y2="40714"/>
                          <a14:foregroundMark x1="35159" y1="30000" x2="26225" y2="23214"/>
                          <a14:foregroundMark x1="41499" y1="20714" x2="36599" y2="10714"/>
                          <a14:foregroundMark x1="51009" y1="6071" x2="49568" y2="17143"/>
                          <a14:foregroundMark x1="59942" y1="21429" x2="64265" y2="10000"/>
                          <a14:foregroundMark x1="65418" y1="29643" x2="78098" y2="23214"/>
                          <a14:foregroundMark x1="70317" y1="40357" x2="81844" y2="42143"/>
                          <a14:foregroundMark x1="67435" y1="53929" x2="76081" y2="60357"/>
                          <a14:foregroundMark x1="42651" y1="36786" x2="50144" y2="53571"/>
                          <a14:foregroundMark x1="50144" y1="53571" x2="42363" y2="489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33" r="13887" b="14713"/>
            <a:stretch/>
          </p:blipFill>
          <p:spPr bwMode="auto">
            <a:xfrm>
              <a:off x="8022854" y="1687250"/>
              <a:ext cx="602277" cy="58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Resultado de imagen para icono de seguimiento">
              <a:extLst>
                <a:ext uri="{FF2B5EF4-FFF2-40B4-BE49-F238E27FC236}">
                  <a16:creationId xmlns:a16="http://schemas.microsoft.com/office/drawing/2014/main" id="{B81F9827-8288-4B80-AF18-E980DF224A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9333" y1="20400" x2="65111" y2="79400"/>
                          <a14:foregroundMark x1="65111" y1="79400" x2="72111" y2="88800"/>
                          <a14:foregroundMark x1="39333" y1="24000" x2="60889" y2="74000"/>
                          <a14:foregroundMark x1="35222" y1="27800" x2="54667" y2="51800"/>
                          <a14:foregroundMark x1="46444" y1="13000" x2="48556" y2="55400"/>
                          <a14:foregroundMark x1="36222" y1="37000" x2="49556" y2="50000"/>
                          <a14:foregroundMark x1="33111" y1="42600" x2="48556" y2="61000"/>
                          <a14:foregroundMark x1="57778" y1="46200" x2="55667" y2="24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7" r="21502"/>
            <a:stretch/>
          </p:blipFill>
          <p:spPr bwMode="auto">
            <a:xfrm>
              <a:off x="6660107" y="5174639"/>
              <a:ext cx="630339" cy="611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Resultado de imagen para icono de inspección">
              <a:extLst>
                <a:ext uri="{FF2B5EF4-FFF2-40B4-BE49-F238E27FC236}">
                  <a16:creationId xmlns:a16="http://schemas.microsoft.com/office/drawing/2014/main" id="{F960CA03-0F44-43A1-9C20-D94EDC303D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308" b="81462" l="28154" r="76538">
                          <a14:foregroundMark x1="28385" y1="23846" x2="30692" y2="30692"/>
                          <a14:foregroundMark x1="30692" y1="30692" x2="41538" y2="42154"/>
                          <a14:foregroundMark x1="41538" y1="42154" x2="48538" y2="47231"/>
                          <a14:foregroundMark x1="48538" y1="47231" x2="61231" y2="68077"/>
                          <a14:foregroundMark x1="61231" y1="68077" x2="63385" y2="74769"/>
                          <a14:foregroundMark x1="63385" y1="74769" x2="61385" y2="81692"/>
                          <a14:foregroundMark x1="61385" y1="81692" x2="50462" y2="79385"/>
                          <a14:foregroundMark x1="30000" y1="23308" x2="54846" y2="54692"/>
                          <a14:foregroundMark x1="56231" y1="23846" x2="61692" y2="28385"/>
                          <a14:foregroundMark x1="61692" y1="28385" x2="60846" y2="39615"/>
                          <a14:foregroundMark x1="60846" y1="39615" x2="53692" y2="49000"/>
                          <a14:foregroundMark x1="53692" y1="49000" x2="50615" y2="57538"/>
                          <a14:foregroundMark x1="50615" y1="57538" x2="49462" y2="75077"/>
                          <a14:foregroundMark x1="49462" y1="75077" x2="49462" y2="73846"/>
                          <a14:foregroundMark x1="29538" y1="34231" x2="44538" y2="51615"/>
                          <a14:foregroundMark x1="44538" y1="51615" x2="51077" y2="57308"/>
                          <a14:foregroundMark x1="35154" y1="74846" x2="35538" y2="51308"/>
                          <a14:foregroundMark x1="35538" y1="51308" x2="40538" y2="43692"/>
                          <a14:foregroundMark x1="40538" y1="43692" x2="42077" y2="36231"/>
                          <a14:foregroundMark x1="42077" y1="36231" x2="35692" y2="31923"/>
                          <a14:foregroundMark x1="35692" y1="31923" x2="35154" y2="29846"/>
                          <a14:foregroundMark x1="34154" y1="40769" x2="41538" y2="43154"/>
                          <a14:foregroundMark x1="41538" y1="43154" x2="48538" y2="43154"/>
                          <a14:foregroundMark x1="48538" y1="43154" x2="62231" y2="42000"/>
                          <a14:foregroundMark x1="28769" y1="24077" x2="55846" y2="48923"/>
                          <a14:foregroundMark x1="28154" y1="23308" x2="62538" y2="63462"/>
                          <a14:foregroundMark x1="62538" y1="63462" x2="56385" y2="59308"/>
                          <a14:foregroundMark x1="56385" y1="59308" x2="55077" y2="54538"/>
                          <a14:foregroundMark x1="53615" y1="66692" x2="50462" y2="53308"/>
                          <a14:foregroundMark x1="49308" y1="65846" x2="53923" y2="71308"/>
                          <a14:foregroundMark x1="53923" y1="71308" x2="60154" y2="67077"/>
                          <a14:foregroundMark x1="60154" y1="67077" x2="66769" y2="58923"/>
                          <a14:foregroundMark x1="76538" y1="64846" x2="74923" y2="59692"/>
                          <a14:foregroundMark x1="75769" y1="68692" x2="75308" y2="62077"/>
                          <a14:foregroundMark x1="33154" y1="26846" x2="55077" y2="30077"/>
                          <a14:foregroundMark x1="45308" y1="37846" x2="49077" y2="31385"/>
                          <a14:foregroundMark x1="49077" y1="31385" x2="49462" y2="23615"/>
                          <a14:foregroundMark x1="49462" y1="23615" x2="50231" y2="30615"/>
                          <a14:foregroundMark x1="43308" y1="27077" x2="59462" y2="42538"/>
                          <a14:foregroundMark x1="59462" y1="42538" x2="62462" y2="35846"/>
                          <a14:foregroundMark x1="62462" y1="35846" x2="59231" y2="29231"/>
                          <a14:foregroundMark x1="59231" y1="29231" x2="58462" y2="29231"/>
                          <a14:foregroundMark x1="64615" y1="38385" x2="64385" y2="45538"/>
                          <a14:foregroundMark x1="64385" y1="45538" x2="63000" y2="44154"/>
                          <a14:foregroundMark x1="32385" y1="44000" x2="34923" y2="67462"/>
                          <a14:foregroundMark x1="34923" y1="67462" x2="38923" y2="71462"/>
                          <a14:foregroundMark x1="37308" y1="56538" x2="40692" y2="55692"/>
                          <a14:foregroundMark x1="32385" y1="71846" x2="31385" y2="499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6" t="19836" r="20784" b="13506"/>
            <a:stretch/>
          </p:blipFill>
          <p:spPr bwMode="auto">
            <a:xfrm>
              <a:off x="5362356" y="1760184"/>
              <a:ext cx="427516" cy="42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Resultado de imagen para icono de empresa">
              <a:extLst>
                <a:ext uri="{FF2B5EF4-FFF2-40B4-BE49-F238E27FC236}">
                  <a16:creationId xmlns:a16="http://schemas.microsoft.com/office/drawing/2014/main" id="{C6C89778-A8C6-420F-962B-F2EE0FA7BB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214" y="5221549"/>
              <a:ext cx="448654" cy="448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Resultado de imagen para silueta png BUS">
              <a:extLst>
                <a:ext uri="{FF2B5EF4-FFF2-40B4-BE49-F238E27FC236}">
                  <a16:creationId xmlns:a16="http://schemas.microsoft.com/office/drawing/2014/main" id="{F77791AA-8D5C-4174-89C4-438A1DEDFB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9839" y="5160990"/>
              <a:ext cx="547617" cy="547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0CDBA52D-8201-44DD-8546-F15C1F6D518A}"/>
                </a:ext>
              </a:extLst>
            </p:cNvPr>
            <p:cNvSpPr txBox="1"/>
            <p:nvPr/>
          </p:nvSpPr>
          <p:spPr>
            <a:xfrm>
              <a:off x="2219352" y="4801885"/>
              <a:ext cx="1461048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2019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399 actividades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realizadas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E3D4ACC7-C75D-4E78-9BD0-5A1AF7F8AF46}"/>
                </a:ext>
              </a:extLst>
            </p:cNvPr>
            <p:cNvSpPr txBox="1"/>
            <p:nvPr/>
          </p:nvSpPr>
          <p:spPr>
            <a:xfrm>
              <a:off x="4933763" y="4028962"/>
              <a:ext cx="1461048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chemeClr val="accent6">
                      <a:lumMod val="75000"/>
                    </a:schemeClr>
                  </a:solidFill>
                  <a:latin typeface="Tw Cen MT" panose="020B0602020104020603" pitchFamily="34" charset="0"/>
                </a:rPr>
                <a:t>2018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0 actividades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realizadas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F047FDB5-3B54-418C-85C4-D699CC71BC2A}"/>
                </a:ext>
              </a:extLst>
            </p:cNvPr>
            <p:cNvSpPr txBox="1"/>
            <p:nvPr/>
          </p:nvSpPr>
          <p:spPr>
            <a:xfrm>
              <a:off x="4965859" y="4801885"/>
              <a:ext cx="1461048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2019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10 actividades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realizadas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0B4D7654-50AB-45F8-A71B-17AFB19ED844}"/>
                </a:ext>
              </a:extLst>
            </p:cNvPr>
            <p:cNvSpPr txBox="1"/>
            <p:nvPr/>
          </p:nvSpPr>
          <p:spPr>
            <a:xfrm>
              <a:off x="7658135" y="4021778"/>
              <a:ext cx="1461048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chemeClr val="accent6">
                      <a:lumMod val="75000"/>
                    </a:schemeClr>
                  </a:solidFill>
                  <a:latin typeface="Tw Cen MT" panose="020B0602020104020603" pitchFamily="34" charset="0"/>
                </a:rPr>
                <a:t>2018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0 actividades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realizadas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D2F4C0DE-0E52-41E9-B256-ACFF39FC485B}"/>
                </a:ext>
              </a:extLst>
            </p:cNvPr>
            <p:cNvSpPr txBox="1"/>
            <p:nvPr/>
          </p:nvSpPr>
          <p:spPr>
            <a:xfrm>
              <a:off x="7691665" y="4821997"/>
              <a:ext cx="1980798" cy="1334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2019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22 sesiones reforma 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Decreto 1668/2016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6 sesiones sobre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Perfiles estandarizados</a:t>
              </a:r>
            </a:p>
            <a:p>
              <a:endParaRPr lang="es-CO" b="1" dirty="0">
                <a:solidFill>
                  <a:srgbClr val="FF000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4E7D7977-83E7-4A08-ABCA-9B571468FF79}"/>
                </a:ext>
              </a:extLst>
            </p:cNvPr>
            <p:cNvSpPr txBox="1"/>
            <p:nvPr/>
          </p:nvSpPr>
          <p:spPr>
            <a:xfrm>
              <a:off x="3683408" y="1725829"/>
              <a:ext cx="1461048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chemeClr val="accent6">
                      <a:lumMod val="75000"/>
                    </a:schemeClr>
                  </a:solidFill>
                  <a:latin typeface="Tw Cen MT" panose="020B0602020104020603" pitchFamily="34" charset="0"/>
                </a:rPr>
                <a:t>2018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6 actividades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realizadas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22674AC9-C63F-46E5-B157-F8685D264DB9}"/>
                </a:ext>
              </a:extLst>
            </p:cNvPr>
            <p:cNvSpPr txBox="1"/>
            <p:nvPr/>
          </p:nvSpPr>
          <p:spPr>
            <a:xfrm>
              <a:off x="3701270" y="2500978"/>
              <a:ext cx="1461048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2019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26 actividades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realizadas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F4D2A2D0-6398-4D11-AE11-D792549C7E00}"/>
                </a:ext>
              </a:extLst>
            </p:cNvPr>
            <p:cNvSpPr txBox="1"/>
            <p:nvPr/>
          </p:nvSpPr>
          <p:spPr>
            <a:xfrm>
              <a:off x="6245157" y="1742152"/>
              <a:ext cx="1461048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chemeClr val="accent6">
                      <a:lumMod val="75000"/>
                    </a:schemeClr>
                  </a:solidFill>
                  <a:latin typeface="Tw Cen MT" panose="020B0602020104020603" pitchFamily="34" charset="0"/>
                </a:rPr>
                <a:t>2018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0 actividades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realizadas</a:t>
              </a: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AB70095-64A9-4407-A300-0B602AAA0ECA}"/>
                </a:ext>
              </a:extLst>
            </p:cNvPr>
            <p:cNvSpPr txBox="1"/>
            <p:nvPr/>
          </p:nvSpPr>
          <p:spPr>
            <a:xfrm>
              <a:off x="6263019" y="2517301"/>
              <a:ext cx="1461048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2019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6 actividades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realizadas</a:t>
              </a: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41DAB504-13F2-4C5B-AC3B-079DAC3F55EF}"/>
                </a:ext>
              </a:extLst>
            </p:cNvPr>
            <p:cNvSpPr txBox="1"/>
            <p:nvPr/>
          </p:nvSpPr>
          <p:spPr>
            <a:xfrm>
              <a:off x="9057849" y="1766593"/>
              <a:ext cx="2092368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chemeClr val="accent6">
                      <a:lumMod val="75000"/>
                    </a:schemeClr>
                  </a:solidFill>
                  <a:latin typeface="Tw Cen MT" panose="020B0602020104020603" pitchFamily="34" charset="0"/>
                </a:rPr>
                <a:t>2018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15 jornadas/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368 personas registradas</a:t>
              </a: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B3645D92-200C-4F09-A08D-A282C65ACC88}"/>
                </a:ext>
              </a:extLst>
            </p:cNvPr>
            <p:cNvSpPr txBox="1"/>
            <p:nvPr/>
          </p:nvSpPr>
          <p:spPr>
            <a:xfrm>
              <a:off x="9075711" y="2541742"/>
              <a:ext cx="2092367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2019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26 jornadas/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748 personas registradas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97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" y="425850"/>
            <a:ext cx="12189472" cy="55802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61594" y="3044280"/>
            <a:ext cx="556024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Tw Cen MT" panose="020B0602020104020603" pitchFamily="34" charset="0"/>
              </a:rPr>
              <a:t>SECRETARÍA GENERAL</a:t>
            </a:r>
          </a:p>
          <a:p>
            <a:pPr algn="ctr"/>
            <a:r>
              <a:rPr lang="es-CO" sz="2400" dirty="0">
                <a:solidFill>
                  <a:srgbClr val="FFC000"/>
                </a:solidFill>
                <a:latin typeface="Tw Cen MT" panose="020B0602020104020603" pitchFamily="34" charset="0"/>
              </a:rPr>
              <a:t>COORDINACIÓN ADMINISTRATIVA</a:t>
            </a:r>
            <a:endParaRPr lang="en-US" sz="2400" dirty="0">
              <a:solidFill>
                <a:srgbClr val="FFC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310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DE47535-5962-FD4A-84A3-4D5F0980404C}"/>
              </a:ext>
            </a:extLst>
          </p:cNvPr>
          <p:cNvGrpSpPr/>
          <p:nvPr/>
        </p:nvGrpSpPr>
        <p:grpSpPr>
          <a:xfrm>
            <a:off x="858245" y="1722988"/>
            <a:ext cx="2672488" cy="2460915"/>
            <a:chOff x="1520827" y="4676176"/>
            <a:chExt cx="4738806" cy="4363650"/>
          </a:xfrm>
        </p:grpSpPr>
        <p:sp>
          <p:nvSpPr>
            <p:cNvPr id="3" name="Freeform 1">
              <a:extLst>
                <a:ext uri="{FF2B5EF4-FFF2-40B4-BE49-F238E27FC236}">
                  <a16:creationId xmlns:a16="http://schemas.microsoft.com/office/drawing/2014/main" id="{55A7FE98-CA0C-EC4D-9A17-1B38BC925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827" y="4676176"/>
              <a:ext cx="4738806" cy="4363650"/>
            </a:xfrm>
            <a:custGeom>
              <a:avLst/>
              <a:gdLst>
                <a:gd name="T0" fmla="*/ 1024 w 4235"/>
                <a:gd name="T1" fmla="*/ 463 h 3897"/>
                <a:gd name="T2" fmla="*/ 2285 w 4235"/>
                <a:gd name="T3" fmla="*/ 0 h 3897"/>
                <a:gd name="T4" fmla="*/ 2285 w 4235"/>
                <a:gd name="T5" fmla="*/ 0 h 3897"/>
                <a:gd name="T6" fmla="*/ 2285 w 4235"/>
                <a:gd name="T7" fmla="*/ 0 h 3897"/>
                <a:gd name="T8" fmla="*/ 4234 w 4235"/>
                <a:gd name="T9" fmla="*/ 1947 h 3897"/>
                <a:gd name="T10" fmla="*/ 4234 w 4235"/>
                <a:gd name="T11" fmla="*/ 1947 h 3897"/>
                <a:gd name="T12" fmla="*/ 4234 w 4235"/>
                <a:gd name="T13" fmla="*/ 1947 h 3897"/>
                <a:gd name="T14" fmla="*/ 2285 w 4235"/>
                <a:gd name="T15" fmla="*/ 3896 h 3897"/>
                <a:gd name="T16" fmla="*/ 2285 w 4235"/>
                <a:gd name="T17" fmla="*/ 3896 h 3897"/>
                <a:gd name="T18" fmla="*/ 2285 w 4235"/>
                <a:gd name="T19" fmla="*/ 3896 h 3897"/>
                <a:gd name="T20" fmla="*/ 880 w 4235"/>
                <a:gd name="T21" fmla="*/ 3297 h 3897"/>
                <a:gd name="T22" fmla="*/ 880 w 4235"/>
                <a:gd name="T23" fmla="*/ 3297 h 3897"/>
                <a:gd name="T24" fmla="*/ 0 w 4235"/>
                <a:gd name="T25" fmla="*/ 3297 h 3897"/>
                <a:gd name="T26" fmla="*/ 0 w 4235"/>
                <a:gd name="T27" fmla="*/ 2655 h 3897"/>
                <a:gd name="T28" fmla="*/ 530 w 4235"/>
                <a:gd name="T29" fmla="*/ 2655 h 3897"/>
                <a:gd name="T30" fmla="*/ 530 w 4235"/>
                <a:gd name="T31" fmla="*/ 1481 h 3897"/>
                <a:gd name="T32" fmla="*/ 62 w 4235"/>
                <a:gd name="T33" fmla="*/ 1481 h 3897"/>
                <a:gd name="T34" fmla="*/ 62 w 4235"/>
                <a:gd name="T35" fmla="*/ 973 h 3897"/>
                <a:gd name="T36" fmla="*/ 104 w 4235"/>
                <a:gd name="T37" fmla="*/ 965 h 3897"/>
                <a:gd name="T38" fmla="*/ 104 w 4235"/>
                <a:gd name="T39" fmla="*/ 965 h 3897"/>
                <a:gd name="T40" fmla="*/ 734 w 4235"/>
                <a:gd name="T41" fmla="*/ 731 h 3897"/>
                <a:gd name="T42" fmla="*/ 734 w 4235"/>
                <a:gd name="T43" fmla="*/ 731 h 3897"/>
                <a:gd name="T44" fmla="*/ 746 w 4235"/>
                <a:gd name="T45" fmla="*/ 723 h 3897"/>
                <a:gd name="T46" fmla="*/ 1304 w 4235"/>
                <a:gd name="T47" fmla="*/ 723 h 3897"/>
                <a:gd name="T48" fmla="*/ 1304 w 4235"/>
                <a:gd name="T49" fmla="*/ 2655 h 3897"/>
                <a:gd name="T50" fmla="*/ 1696 w 4235"/>
                <a:gd name="T51" fmla="*/ 2655 h 3897"/>
                <a:gd name="T52" fmla="*/ 1696 w 4235"/>
                <a:gd name="T53" fmla="*/ 2759 h 3897"/>
                <a:gd name="T54" fmla="*/ 1201 w 4235"/>
                <a:gd name="T55" fmla="*/ 2759 h 3897"/>
                <a:gd name="T56" fmla="*/ 1201 w 4235"/>
                <a:gd name="T57" fmla="*/ 826 h 3897"/>
                <a:gd name="T58" fmla="*/ 776 w 4235"/>
                <a:gd name="T59" fmla="*/ 826 h 3897"/>
                <a:gd name="T60" fmla="*/ 776 w 4235"/>
                <a:gd name="T61" fmla="*/ 826 h 3897"/>
                <a:gd name="T62" fmla="*/ 166 w 4235"/>
                <a:gd name="T63" fmla="*/ 1059 h 3897"/>
                <a:gd name="T64" fmla="*/ 166 w 4235"/>
                <a:gd name="T65" fmla="*/ 1059 h 3897"/>
                <a:gd name="T66" fmla="*/ 166 w 4235"/>
                <a:gd name="T67" fmla="*/ 1378 h 3897"/>
                <a:gd name="T68" fmla="*/ 633 w 4235"/>
                <a:gd name="T69" fmla="*/ 1378 h 3897"/>
                <a:gd name="T70" fmla="*/ 633 w 4235"/>
                <a:gd name="T71" fmla="*/ 2759 h 3897"/>
                <a:gd name="T72" fmla="*/ 104 w 4235"/>
                <a:gd name="T73" fmla="*/ 2759 h 3897"/>
                <a:gd name="T74" fmla="*/ 104 w 4235"/>
                <a:gd name="T75" fmla="*/ 3193 h 3897"/>
                <a:gd name="T76" fmla="*/ 924 w 4235"/>
                <a:gd name="T77" fmla="*/ 3193 h 3897"/>
                <a:gd name="T78" fmla="*/ 924 w 4235"/>
                <a:gd name="T79" fmla="*/ 3193 h 3897"/>
                <a:gd name="T80" fmla="*/ 2285 w 4235"/>
                <a:gd name="T81" fmla="*/ 3792 h 3897"/>
                <a:gd name="T82" fmla="*/ 2285 w 4235"/>
                <a:gd name="T83" fmla="*/ 3792 h 3897"/>
                <a:gd name="T84" fmla="*/ 2285 w 4235"/>
                <a:gd name="T85" fmla="*/ 3792 h 3897"/>
                <a:gd name="T86" fmla="*/ 4130 w 4235"/>
                <a:gd name="T87" fmla="*/ 1947 h 3897"/>
                <a:gd name="T88" fmla="*/ 4130 w 4235"/>
                <a:gd name="T89" fmla="*/ 1947 h 3897"/>
                <a:gd name="T90" fmla="*/ 4130 w 4235"/>
                <a:gd name="T91" fmla="*/ 1947 h 3897"/>
                <a:gd name="T92" fmla="*/ 2285 w 4235"/>
                <a:gd name="T93" fmla="*/ 103 h 3897"/>
                <a:gd name="T94" fmla="*/ 2285 w 4235"/>
                <a:gd name="T95" fmla="*/ 103 h 3897"/>
                <a:gd name="T96" fmla="*/ 2285 w 4235"/>
                <a:gd name="T97" fmla="*/ 103 h 3897"/>
                <a:gd name="T98" fmla="*/ 1091 w 4235"/>
                <a:gd name="T99" fmla="*/ 542 h 3897"/>
                <a:gd name="T100" fmla="*/ 1091 w 4235"/>
                <a:gd name="T101" fmla="*/ 542 h 3897"/>
                <a:gd name="T102" fmla="*/ 1024 w 4235"/>
                <a:gd name="T103" fmla="*/ 463 h 3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35" h="3897">
                  <a:moveTo>
                    <a:pt x="1024" y="463"/>
                  </a:moveTo>
                  <a:cubicBezTo>
                    <a:pt x="1375" y="164"/>
                    <a:pt x="1823" y="0"/>
                    <a:pt x="2285" y="0"/>
                  </a:cubicBezTo>
                  <a:lnTo>
                    <a:pt x="2285" y="0"/>
                  </a:lnTo>
                  <a:lnTo>
                    <a:pt x="2285" y="0"/>
                  </a:lnTo>
                  <a:cubicBezTo>
                    <a:pt x="3359" y="0"/>
                    <a:pt x="4234" y="874"/>
                    <a:pt x="4234" y="1947"/>
                  </a:cubicBezTo>
                  <a:lnTo>
                    <a:pt x="4234" y="1947"/>
                  </a:lnTo>
                  <a:lnTo>
                    <a:pt x="4234" y="1947"/>
                  </a:lnTo>
                  <a:cubicBezTo>
                    <a:pt x="4234" y="3022"/>
                    <a:pt x="3359" y="3896"/>
                    <a:pt x="2285" y="3896"/>
                  </a:cubicBezTo>
                  <a:lnTo>
                    <a:pt x="2285" y="3896"/>
                  </a:lnTo>
                  <a:lnTo>
                    <a:pt x="2285" y="3896"/>
                  </a:lnTo>
                  <a:cubicBezTo>
                    <a:pt x="1756" y="3896"/>
                    <a:pt x="1246" y="3678"/>
                    <a:pt x="880" y="3297"/>
                  </a:cubicBezTo>
                  <a:lnTo>
                    <a:pt x="880" y="3297"/>
                  </a:lnTo>
                  <a:lnTo>
                    <a:pt x="0" y="3297"/>
                  </a:lnTo>
                  <a:lnTo>
                    <a:pt x="0" y="2655"/>
                  </a:lnTo>
                  <a:lnTo>
                    <a:pt x="530" y="2655"/>
                  </a:lnTo>
                  <a:lnTo>
                    <a:pt x="530" y="1481"/>
                  </a:lnTo>
                  <a:lnTo>
                    <a:pt x="62" y="1481"/>
                  </a:lnTo>
                  <a:lnTo>
                    <a:pt x="62" y="973"/>
                  </a:lnTo>
                  <a:lnTo>
                    <a:pt x="104" y="965"/>
                  </a:lnTo>
                  <a:lnTo>
                    <a:pt x="104" y="965"/>
                  </a:lnTo>
                  <a:cubicBezTo>
                    <a:pt x="370" y="914"/>
                    <a:pt x="546" y="848"/>
                    <a:pt x="734" y="731"/>
                  </a:cubicBezTo>
                  <a:lnTo>
                    <a:pt x="734" y="731"/>
                  </a:lnTo>
                  <a:lnTo>
                    <a:pt x="746" y="723"/>
                  </a:lnTo>
                  <a:lnTo>
                    <a:pt x="1304" y="723"/>
                  </a:lnTo>
                  <a:lnTo>
                    <a:pt x="1304" y="2655"/>
                  </a:lnTo>
                  <a:lnTo>
                    <a:pt x="1696" y="2655"/>
                  </a:lnTo>
                  <a:lnTo>
                    <a:pt x="1696" y="2759"/>
                  </a:lnTo>
                  <a:lnTo>
                    <a:pt x="1201" y="2759"/>
                  </a:lnTo>
                  <a:lnTo>
                    <a:pt x="1201" y="826"/>
                  </a:lnTo>
                  <a:lnTo>
                    <a:pt x="776" y="826"/>
                  </a:lnTo>
                  <a:lnTo>
                    <a:pt x="776" y="826"/>
                  </a:lnTo>
                  <a:cubicBezTo>
                    <a:pt x="591" y="940"/>
                    <a:pt x="416" y="1006"/>
                    <a:pt x="166" y="1059"/>
                  </a:cubicBezTo>
                  <a:lnTo>
                    <a:pt x="166" y="1059"/>
                  </a:lnTo>
                  <a:lnTo>
                    <a:pt x="166" y="1378"/>
                  </a:lnTo>
                  <a:lnTo>
                    <a:pt x="633" y="1378"/>
                  </a:lnTo>
                  <a:lnTo>
                    <a:pt x="633" y="2759"/>
                  </a:lnTo>
                  <a:lnTo>
                    <a:pt x="104" y="2759"/>
                  </a:lnTo>
                  <a:lnTo>
                    <a:pt x="104" y="3193"/>
                  </a:lnTo>
                  <a:lnTo>
                    <a:pt x="924" y="3193"/>
                  </a:lnTo>
                  <a:lnTo>
                    <a:pt x="924" y="3193"/>
                  </a:lnTo>
                  <a:cubicBezTo>
                    <a:pt x="1273" y="3572"/>
                    <a:pt x="1771" y="3792"/>
                    <a:pt x="2285" y="3792"/>
                  </a:cubicBezTo>
                  <a:lnTo>
                    <a:pt x="2285" y="3792"/>
                  </a:lnTo>
                  <a:lnTo>
                    <a:pt x="2285" y="3792"/>
                  </a:lnTo>
                  <a:cubicBezTo>
                    <a:pt x="3303" y="3792"/>
                    <a:pt x="4130" y="2965"/>
                    <a:pt x="4130" y="1947"/>
                  </a:cubicBezTo>
                  <a:lnTo>
                    <a:pt x="4130" y="1947"/>
                  </a:lnTo>
                  <a:lnTo>
                    <a:pt x="4130" y="1947"/>
                  </a:lnTo>
                  <a:cubicBezTo>
                    <a:pt x="4130" y="931"/>
                    <a:pt x="3303" y="103"/>
                    <a:pt x="2285" y="103"/>
                  </a:cubicBezTo>
                  <a:lnTo>
                    <a:pt x="2285" y="103"/>
                  </a:lnTo>
                  <a:lnTo>
                    <a:pt x="2285" y="103"/>
                  </a:lnTo>
                  <a:cubicBezTo>
                    <a:pt x="1848" y="103"/>
                    <a:pt x="1423" y="259"/>
                    <a:pt x="1091" y="542"/>
                  </a:cubicBezTo>
                  <a:lnTo>
                    <a:pt x="1091" y="542"/>
                  </a:lnTo>
                  <a:lnTo>
                    <a:pt x="1024" y="46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55981307-E2D8-6842-A130-574742C9D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0467" y="5500528"/>
              <a:ext cx="2749494" cy="2749496"/>
            </a:xfrm>
            <a:custGeom>
              <a:avLst/>
              <a:gdLst>
                <a:gd name="T0" fmla="*/ 0 w 2458"/>
                <a:gd name="T1" fmla="*/ 1244 h 2455"/>
                <a:gd name="T2" fmla="*/ 1245 w 2458"/>
                <a:gd name="T3" fmla="*/ 0 h 2455"/>
                <a:gd name="T4" fmla="*/ 1245 w 2458"/>
                <a:gd name="T5" fmla="*/ 0 h 2455"/>
                <a:gd name="T6" fmla="*/ 1245 w 2458"/>
                <a:gd name="T7" fmla="*/ 0 h 2455"/>
                <a:gd name="T8" fmla="*/ 2145 w 2458"/>
                <a:gd name="T9" fmla="*/ 386 h 2455"/>
                <a:gd name="T10" fmla="*/ 2145 w 2458"/>
                <a:gd name="T11" fmla="*/ 386 h 2455"/>
                <a:gd name="T12" fmla="*/ 2145 w 2458"/>
                <a:gd name="T13" fmla="*/ 386 h 2455"/>
                <a:gd name="T14" fmla="*/ 2457 w 2458"/>
                <a:gd name="T15" fmla="*/ 1209 h 2455"/>
                <a:gd name="T16" fmla="*/ 2457 w 2458"/>
                <a:gd name="T17" fmla="*/ 1209 h 2455"/>
                <a:gd name="T18" fmla="*/ 2457 w 2458"/>
                <a:gd name="T19" fmla="*/ 1209 h 2455"/>
                <a:gd name="T20" fmla="*/ 1213 w 2458"/>
                <a:gd name="T21" fmla="*/ 2454 h 2455"/>
                <a:gd name="T22" fmla="*/ 1213 w 2458"/>
                <a:gd name="T23" fmla="*/ 2454 h 2455"/>
                <a:gd name="T24" fmla="*/ 1213 w 2458"/>
                <a:gd name="T25" fmla="*/ 2454 h 2455"/>
                <a:gd name="T26" fmla="*/ 313 w 2458"/>
                <a:gd name="T27" fmla="*/ 2069 h 2455"/>
                <a:gd name="T28" fmla="*/ 313 w 2458"/>
                <a:gd name="T29" fmla="*/ 2069 h 2455"/>
                <a:gd name="T30" fmla="*/ 313 w 2458"/>
                <a:gd name="T31" fmla="*/ 2069 h 2455"/>
                <a:gd name="T32" fmla="*/ 0 w 2458"/>
                <a:gd name="T33" fmla="*/ 1244 h 2455"/>
                <a:gd name="T34" fmla="*/ 0 w 2458"/>
                <a:gd name="T35" fmla="*/ 1244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8" h="2455">
                  <a:moveTo>
                    <a:pt x="0" y="1244"/>
                  </a:moveTo>
                  <a:cubicBezTo>
                    <a:pt x="0" y="558"/>
                    <a:pt x="558" y="0"/>
                    <a:pt x="1245" y="0"/>
                  </a:cubicBezTo>
                  <a:lnTo>
                    <a:pt x="1245" y="0"/>
                  </a:lnTo>
                  <a:lnTo>
                    <a:pt x="1245" y="0"/>
                  </a:lnTo>
                  <a:cubicBezTo>
                    <a:pt x="1599" y="0"/>
                    <a:pt x="1918" y="148"/>
                    <a:pt x="2145" y="386"/>
                  </a:cubicBezTo>
                  <a:lnTo>
                    <a:pt x="2145" y="386"/>
                  </a:lnTo>
                  <a:lnTo>
                    <a:pt x="2145" y="386"/>
                  </a:lnTo>
                  <a:cubicBezTo>
                    <a:pt x="2339" y="605"/>
                    <a:pt x="2457" y="893"/>
                    <a:pt x="2457" y="1209"/>
                  </a:cubicBezTo>
                  <a:lnTo>
                    <a:pt x="2457" y="1209"/>
                  </a:lnTo>
                  <a:lnTo>
                    <a:pt x="2457" y="1209"/>
                  </a:lnTo>
                  <a:cubicBezTo>
                    <a:pt x="2457" y="1897"/>
                    <a:pt x="1900" y="2454"/>
                    <a:pt x="1213" y="2454"/>
                  </a:cubicBezTo>
                  <a:lnTo>
                    <a:pt x="1213" y="2454"/>
                  </a:lnTo>
                  <a:lnTo>
                    <a:pt x="1213" y="2454"/>
                  </a:lnTo>
                  <a:cubicBezTo>
                    <a:pt x="859" y="2454"/>
                    <a:pt x="539" y="2306"/>
                    <a:pt x="313" y="2069"/>
                  </a:cubicBezTo>
                  <a:lnTo>
                    <a:pt x="313" y="2069"/>
                  </a:lnTo>
                  <a:lnTo>
                    <a:pt x="313" y="2069"/>
                  </a:lnTo>
                  <a:cubicBezTo>
                    <a:pt x="118" y="1849"/>
                    <a:pt x="0" y="1560"/>
                    <a:pt x="0" y="1244"/>
                  </a:cubicBezTo>
                  <a:lnTo>
                    <a:pt x="0" y="1244"/>
                  </a:lnTo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24FFED-B61E-DC43-BE66-DDFDB4CDE6A4}"/>
              </a:ext>
            </a:extLst>
          </p:cNvPr>
          <p:cNvGrpSpPr/>
          <p:nvPr/>
        </p:nvGrpSpPr>
        <p:grpSpPr>
          <a:xfrm>
            <a:off x="3391464" y="3463555"/>
            <a:ext cx="2733732" cy="2460915"/>
            <a:chOff x="6896413" y="4676176"/>
            <a:chExt cx="4847404" cy="436365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BF73A1EC-E4EB-C546-AAAB-8AD1F3608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6413" y="4676176"/>
              <a:ext cx="4847404" cy="4363650"/>
            </a:xfrm>
            <a:custGeom>
              <a:avLst/>
              <a:gdLst>
                <a:gd name="T0" fmla="*/ 2382 w 4332"/>
                <a:gd name="T1" fmla="*/ 0 h 3897"/>
                <a:gd name="T2" fmla="*/ 2382 w 4332"/>
                <a:gd name="T3" fmla="*/ 0 h 3897"/>
                <a:gd name="T4" fmla="*/ 4331 w 4332"/>
                <a:gd name="T5" fmla="*/ 1947 h 3897"/>
                <a:gd name="T6" fmla="*/ 2382 w 4332"/>
                <a:gd name="T7" fmla="*/ 3896 h 3897"/>
                <a:gd name="T8" fmla="*/ 2382 w 4332"/>
                <a:gd name="T9" fmla="*/ 3896 h 3897"/>
                <a:gd name="T10" fmla="*/ 977 w 4332"/>
                <a:gd name="T11" fmla="*/ 3297 h 3897"/>
                <a:gd name="T12" fmla="*/ 51 w 4332"/>
                <a:gd name="T13" fmla="*/ 2840 h 3897"/>
                <a:gd name="T14" fmla="*/ 83 w 4332"/>
                <a:gd name="T15" fmla="*/ 2812 h 3897"/>
                <a:gd name="T16" fmla="*/ 1089 w 4332"/>
                <a:gd name="T17" fmla="*/ 1577 h 3897"/>
                <a:gd name="T18" fmla="*/ 836 w 4332"/>
                <a:gd name="T19" fmla="*/ 1302 h 3897"/>
                <a:gd name="T20" fmla="*/ 836 w 4332"/>
                <a:gd name="T21" fmla="*/ 1302 h 3897"/>
                <a:gd name="T22" fmla="*/ 467 w 4332"/>
                <a:gd name="T23" fmla="*/ 1520 h 3897"/>
                <a:gd name="T24" fmla="*/ 0 w 4332"/>
                <a:gd name="T25" fmla="*/ 1126 h 3897"/>
                <a:gd name="T26" fmla="*/ 35 w 4332"/>
                <a:gd name="T27" fmla="*/ 1090 h 3897"/>
                <a:gd name="T28" fmla="*/ 930 w 4332"/>
                <a:gd name="T29" fmla="*/ 676 h 3897"/>
                <a:gd name="T30" fmla="*/ 1577 w 4332"/>
                <a:gd name="T31" fmla="*/ 911 h 3897"/>
                <a:gd name="T32" fmla="*/ 1577 w 4332"/>
                <a:gd name="T33" fmla="*/ 911 h 3897"/>
                <a:gd name="T34" fmla="*/ 1831 w 4332"/>
                <a:gd name="T35" fmla="*/ 1539 h 3897"/>
                <a:gd name="T36" fmla="*/ 1206 w 4332"/>
                <a:gd name="T37" fmla="*/ 2648 h 3897"/>
                <a:gd name="T38" fmla="*/ 1206 w 4332"/>
                <a:gd name="T39" fmla="*/ 2648 h 3897"/>
                <a:gd name="T40" fmla="*/ 1484 w 4332"/>
                <a:gd name="T41" fmla="*/ 2632 h 3897"/>
                <a:gd name="T42" fmla="*/ 1948 w 4332"/>
                <a:gd name="T43" fmla="*/ 3245 h 3897"/>
                <a:gd name="T44" fmla="*/ 1845 w 4332"/>
                <a:gd name="T45" fmla="*/ 2735 h 3897"/>
                <a:gd name="T46" fmla="*/ 1484 w 4332"/>
                <a:gd name="T47" fmla="*/ 2735 h 3897"/>
                <a:gd name="T48" fmla="*/ 1076 w 4332"/>
                <a:gd name="T49" fmla="*/ 2766 h 3897"/>
                <a:gd name="T50" fmla="*/ 1033 w 4332"/>
                <a:gd name="T51" fmla="*/ 2679 h 3897"/>
                <a:gd name="T52" fmla="*/ 1728 w 4332"/>
                <a:gd name="T53" fmla="*/ 1539 h 3897"/>
                <a:gd name="T54" fmla="*/ 1728 w 4332"/>
                <a:gd name="T55" fmla="*/ 1539 h 3897"/>
                <a:gd name="T56" fmla="*/ 930 w 4332"/>
                <a:gd name="T57" fmla="*/ 780 h 3897"/>
                <a:gd name="T58" fmla="*/ 144 w 4332"/>
                <a:gd name="T59" fmla="*/ 1124 h 3897"/>
                <a:gd name="T60" fmla="*/ 431 w 4332"/>
                <a:gd name="T61" fmla="*/ 1411 h 3897"/>
                <a:gd name="T62" fmla="*/ 836 w 4332"/>
                <a:gd name="T63" fmla="*/ 1198 h 3897"/>
                <a:gd name="T64" fmla="*/ 836 w 4332"/>
                <a:gd name="T65" fmla="*/ 1198 h 3897"/>
                <a:gd name="T66" fmla="*/ 1192 w 4332"/>
                <a:gd name="T67" fmla="*/ 1577 h 3897"/>
                <a:gd name="T68" fmla="*/ 155 w 4332"/>
                <a:gd name="T69" fmla="*/ 2886 h 3897"/>
                <a:gd name="T70" fmla="*/ 155 w 4332"/>
                <a:gd name="T71" fmla="*/ 3193 h 3897"/>
                <a:gd name="T72" fmla="*/ 1020 w 4332"/>
                <a:gd name="T73" fmla="*/ 3193 h 3897"/>
                <a:gd name="T74" fmla="*/ 2382 w 4332"/>
                <a:gd name="T75" fmla="*/ 3792 h 3897"/>
                <a:gd name="T76" fmla="*/ 4228 w 4332"/>
                <a:gd name="T77" fmla="*/ 1947 h 3897"/>
                <a:gd name="T78" fmla="*/ 4228 w 4332"/>
                <a:gd name="T79" fmla="*/ 1947 h 3897"/>
                <a:gd name="T80" fmla="*/ 2382 w 4332"/>
                <a:gd name="T81" fmla="*/ 103 h 3897"/>
                <a:gd name="T82" fmla="*/ 1260 w 4332"/>
                <a:gd name="T83" fmla="*/ 483 h 3897"/>
                <a:gd name="T84" fmla="*/ 1197 w 4332"/>
                <a:gd name="T85" fmla="*/ 401 h 3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32" h="3897">
                  <a:moveTo>
                    <a:pt x="1197" y="401"/>
                  </a:moveTo>
                  <a:cubicBezTo>
                    <a:pt x="1540" y="139"/>
                    <a:pt x="1950" y="0"/>
                    <a:pt x="2382" y="0"/>
                  </a:cubicBezTo>
                  <a:lnTo>
                    <a:pt x="2382" y="0"/>
                  </a:lnTo>
                  <a:lnTo>
                    <a:pt x="2382" y="0"/>
                  </a:lnTo>
                  <a:cubicBezTo>
                    <a:pt x="3456" y="0"/>
                    <a:pt x="4331" y="874"/>
                    <a:pt x="4331" y="1947"/>
                  </a:cubicBezTo>
                  <a:lnTo>
                    <a:pt x="4331" y="1947"/>
                  </a:lnTo>
                  <a:lnTo>
                    <a:pt x="4331" y="1947"/>
                  </a:lnTo>
                  <a:cubicBezTo>
                    <a:pt x="4331" y="3022"/>
                    <a:pt x="3456" y="3896"/>
                    <a:pt x="2382" y="3896"/>
                  </a:cubicBezTo>
                  <a:lnTo>
                    <a:pt x="2382" y="3896"/>
                  </a:lnTo>
                  <a:lnTo>
                    <a:pt x="2382" y="3896"/>
                  </a:lnTo>
                  <a:cubicBezTo>
                    <a:pt x="1853" y="3896"/>
                    <a:pt x="1343" y="3678"/>
                    <a:pt x="977" y="3297"/>
                  </a:cubicBezTo>
                  <a:lnTo>
                    <a:pt x="977" y="3297"/>
                  </a:lnTo>
                  <a:lnTo>
                    <a:pt x="51" y="3297"/>
                  </a:lnTo>
                  <a:lnTo>
                    <a:pt x="51" y="2840"/>
                  </a:lnTo>
                  <a:lnTo>
                    <a:pt x="83" y="2812"/>
                  </a:lnTo>
                  <a:lnTo>
                    <a:pt x="83" y="2812"/>
                  </a:lnTo>
                  <a:cubicBezTo>
                    <a:pt x="645" y="2295"/>
                    <a:pt x="1089" y="1886"/>
                    <a:pt x="1089" y="1577"/>
                  </a:cubicBezTo>
                  <a:lnTo>
                    <a:pt x="1089" y="1577"/>
                  </a:lnTo>
                  <a:lnTo>
                    <a:pt x="1089" y="1577"/>
                  </a:lnTo>
                  <a:cubicBezTo>
                    <a:pt x="1089" y="1397"/>
                    <a:pt x="1001" y="1302"/>
                    <a:pt x="836" y="1302"/>
                  </a:cubicBezTo>
                  <a:lnTo>
                    <a:pt x="836" y="1302"/>
                  </a:lnTo>
                  <a:lnTo>
                    <a:pt x="836" y="1302"/>
                  </a:lnTo>
                  <a:cubicBezTo>
                    <a:pt x="698" y="1302"/>
                    <a:pt x="587" y="1401"/>
                    <a:pt x="467" y="1520"/>
                  </a:cubicBezTo>
                  <a:lnTo>
                    <a:pt x="467" y="1520"/>
                  </a:lnTo>
                  <a:lnTo>
                    <a:pt x="431" y="1557"/>
                  </a:lnTo>
                  <a:lnTo>
                    <a:pt x="0" y="1126"/>
                  </a:lnTo>
                  <a:lnTo>
                    <a:pt x="35" y="1090"/>
                  </a:lnTo>
                  <a:lnTo>
                    <a:pt x="35" y="1090"/>
                  </a:lnTo>
                  <a:cubicBezTo>
                    <a:pt x="315" y="792"/>
                    <a:pt x="567" y="676"/>
                    <a:pt x="930" y="676"/>
                  </a:cubicBezTo>
                  <a:lnTo>
                    <a:pt x="930" y="676"/>
                  </a:lnTo>
                  <a:lnTo>
                    <a:pt x="930" y="676"/>
                  </a:lnTo>
                  <a:cubicBezTo>
                    <a:pt x="1190" y="676"/>
                    <a:pt x="1414" y="758"/>
                    <a:pt x="1577" y="911"/>
                  </a:cubicBezTo>
                  <a:lnTo>
                    <a:pt x="1577" y="911"/>
                  </a:lnTo>
                  <a:lnTo>
                    <a:pt x="1577" y="911"/>
                  </a:lnTo>
                  <a:cubicBezTo>
                    <a:pt x="1743" y="1068"/>
                    <a:pt x="1831" y="1285"/>
                    <a:pt x="1831" y="1539"/>
                  </a:cubicBezTo>
                  <a:lnTo>
                    <a:pt x="1831" y="1539"/>
                  </a:lnTo>
                  <a:lnTo>
                    <a:pt x="1831" y="1539"/>
                  </a:lnTo>
                  <a:cubicBezTo>
                    <a:pt x="1831" y="1916"/>
                    <a:pt x="1515" y="2319"/>
                    <a:pt x="1206" y="2648"/>
                  </a:cubicBezTo>
                  <a:lnTo>
                    <a:pt x="1206" y="2648"/>
                  </a:lnTo>
                  <a:lnTo>
                    <a:pt x="1206" y="2648"/>
                  </a:lnTo>
                  <a:cubicBezTo>
                    <a:pt x="1303" y="2639"/>
                    <a:pt x="1408" y="2632"/>
                    <a:pt x="1484" y="2632"/>
                  </a:cubicBezTo>
                  <a:lnTo>
                    <a:pt x="1484" y="2632"/>
                  </a:lnTo>
                  <a:lnTo>
                    <a:pt x="1948" y="2632"/>
                  </a:lnTo>
                  <a:lnTo>
                    <a:pt x="1948" y="3245"/>
                  </a:lnTo>
                  <a:lnTo>
                    <a:pt x="1845" y="3245"/>
                  </a:lnTo>
                  <a:lnTo>
                    <a:pt x="1845" y="2735"/>
                  </a:lnTo>
                  <a:lnTo>
                    <a:pt x="1484" y="2735"/>
                  </a:lnTo>
                  <a:lnTo>
                    <a:pt x="1484" y="2735"/>
                  </a:lnTo>
                  <a:cubicBezTo>
                    <a:pt x="1373" y="2735"/>
                    <a:pt x="1195" y="2751"/>
                    <a:pt x="1076" y="2766"/>
                  </a:cubicBezTo>
                  <a:lnTo>
                    <a:pt x="1076" y="2766"/>
                  </a:lnTo>
                  <a:lnTo>
                    <a:pt x="930" y="2784"/>
                  </a:lnTo>
                  <a:lnTo>
                    <a:pt x="1033" y="2679"/>
                  </a:lnTo>
                  <a:lnTo>
                    <a:pt x="1033" y="2679"/>
                  </a:lnTo>
                  <a:cubicBezTo>
                    <a:pt x="1357" y="2348"/>
                    <a:pt x="1728" y="1919"/>
                    <a:pt x="1728" y="1539"/>
                  </a:cubicBezTo>
                  <a:lnTo>
                    <a:pt x="1728" y="1539"/>
                  </a:lnTo>
                  <a:lnTo>
                    <a:pt x="1728" y="1539"/>
                  </a:lnTo>
                  <a:cubicBezTo>
                    <a:pt x="1728" y="1085"/>
                    <a:pt x="1407" y="780"/>
                    <a:pt x="930" y="780"/>
                  </a:cubicBezTo>
                  <a:lnTo>
                    <a:pt x="930" y="780"/>
                  </a:lnTo>
                  <a:lnTo>
                    <a:pt x="930" y="780"/>
                  </a:lnTo>
                  <a:cubicBezTo>
                    <a:pt x="609" y="780"/>
                    <a:pt x="392" y="874"/>
                    <a:pt x="144" y="1124"/>
                  </a:cubicBezTo>
                  <a:lnTo>
                    <a:pt x="144" y="1124"/>
                  </a:lnTo>
                  <a:lnTo>
                    <a:pt x="431" y="1411"/>
                  </a:lnTo>
                  <a:lnTo>
                    <a:pt x="431" y="1411"/>
                  </a:lnTo>
                  <a:cubicBezTo>
                    <a:pt x="532" y="1312"/>
                    <a:pt x="665" y="1198"/>
                    <a:pt x="836" y="1198"/>
                  </a:cubicBezTo>
                  <a:lnTo>
                    <a:pt x="836" y="1198"/>
                  </a:lnTo>
                  <a:lnTo>
                    <a:pt x="836" y="1198"/>
                  </a:lnTo>
                  <a:cubicBezTo>
                    <a:pt x="1059" y="1198"/>
                    <a:pt x="1192" y="1340"/>
                    <a:pt x="1192" y="1577"/>
                  </a:cubicBezTo>
                  <a:lnTo>
                    <a:pt x="1192" y="1577"/>
                  </a:lnTo>
                  <a:lnTo>
                    <a:pt x="1192" y="1577"/>
                  </a:lnTo>
                  <a:cubicBezTo>
                    <a:pt x="1192" y="1931"/>
                    <a:pt x="757" y="2332"/>
                    <a:pt x="155" y="2886"/>
                  </a:cubicBezTo>
                  <a:lnTo>
                    <a:pt x="155" y="2886"/>
                  </a:lnTo>
                  <a:lnTo>
                    <a:pt x="155" y="3193"/>
                  </a:lnTo>
                  <a:lnTo>
                    <a:pt x="1020" y="3193"/>
                  </a:lnTo>
                  <a:lnTo>
                    <a:pt x="1020" y="3193"/>
                  </a:lnTo>
                  <a:cubicBezTo>
                    <a:pt x="1368" y="3566"/>
                    <a:pt x="1873" y="3792"/>
                    <a:pt x="2382" y="3792"/>
                  </a:cubicBezTo>
                  <a:lnTo>
                    <a:pt x="2382" y="3792"/>
                  </a:lnTo>
                  <a:lnTo>
                    <a:pt x="2382" y="3792"/>
                  </a:lnTo>
                  <a:cubicBezTo>
                    <a:pt x="3399" y="3792"/>
                    <a:pt x="4228" y="2965"/>
                    <a:pt x="4228" y="1947"/>
                  </a:cubicBezTo>
                  <a:lnTo>
                    <a:pt x="4228" y="1947"/>
                  </a:lnTo>
                  <a:lnTo>
                    <a:pt x="4228" y="1947"/>
                  </a:lnTo>
                  <a:cubicBezTo>
                    <a:pt x="4228" y="931"/>
                    <a:pt x="3399" y="103"/>
                    <a:pt x="2382" y="103"/>
                  </a:cubicBezTo>
                  <a:lnTo>
                    <a:pt x="2382" y="103"/>
                  </a:lnTo>
                  <a:lnTo>
                    <a:pt x="2382" y="103"/>
                  </a:lnTo>
                  <a:cubicBezTo>
                    <a:pt x="1973" y="103"/>
                    <a:pt x="1585" y="235"/>
                    <a:pt x="1260" y="483"/>
                  </a:cubicBezTo>
                  <a:lnTo>
                    <a:pt x="1260" y="483"/>
                  </a:lnTo>
                  <a:lnTo>
                    <a:pt x="1197" y="401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2C022AB-BCD4-3C4B-AD09-7656EB1B1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519" y="5500528"/>
              <a:ext cx="2754432" cy="2749496"/>
            </a:xfrm>
            <a:custGeom>
              <a:avLst/>
              <a:gdLst>
                <a:gd name="T0" fmla="*/ 0 w 2459"/>
                <a:gd name="T1" fmla="*/ 1244 h 2455"/>
                <a:gd name="T2" fmla="*/ 1245 w 2459"/>
                <a:gd name="T3" fmla="*/ 0 h 2455"/>
                <a:gd name="T4" fmla="*/ 1245 w 2459"/>
                <a:gd name="T5" fmla="*/ 0 h 2455"/>
                <a:gd name="T6" fmla="*/ 1245 w 2459"/>
                <a:gd name="T7" fmla="*/ 0 h 2455"/>
                <a:gd name="T8" fmla="*/ 2145 w 2459"/>
                <a:gd name="T9" fmla="*/ 386 h 2455"/>
                <a:gd name="T10" fmla="*/ 2145 w 2459"/>
                <a:gd name="T11" fmla="*/ 386 h 2455"/>
                <a:gd name="T12" fmla="*/ 2145 w 2459"/>
                <a:gd name="T13" fmla="*/ 386 h 2455"/>
                <a:gd name="T14" fmla="*/ 2458 w 2459"/>
                <a:gd name="T15" fmla="*/ 1209 h 2455"/>
                <a:gd name="T16" fmla="*/ 2458 w 2459"/>
                <a:gd name="T17" fmla="*/ 1209 h 2455"/>
                <a:gd name="T18" fmla="*/ 2458 w 2459"/>
                <a:gd name="T19" fmla="*/ 1209 h 2455"/>
                <a:gd name="T20" fmla="*/ 1213 w 2459"/>
                <a:gd name="T21" fmla="*/ 2454 h 2455"/>
                <a:gd name="T22" fmla="*/ 1213 w 2459"/>
                <a:gd name="T23" fmla="*/ 2454 h 2455"/>
                <a:gd name="T24" fmla="*/ 1213 w 2459"/>
                <a:gd name="T25" fmla="*/ 2454 h 2455"/>
                <a:gd name="T26" fmla="*/ 313 w 2459"/>
                <a:gd name="T27" fmla="*/ 2069 h 2455"/>
                <a:gd name="T28" fmla="*/ 313 w 2459"/>
                <a:gd name="T29" fmla="*/ 2069 h 2455"/>
                <a:gd name="T30" fmla="*/ 313 w 2459"/>
                <a:gd name="T31" fmla="*/ 2069 h 2455"/>
                <a:gd name="T32" fmla="*/ 0 w 2459"/>
                <a:gd name="T33" fmla="*/ 1244 h 2455"/>
                <a:gd name="T34" fmla="*/ 0 w 2459"/>
                <a:gd name="T35" fmla="*/ 1244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9" h="2455">
                  <a:moveTo>
                    <a:pt x="0" y="1244"/>
                  </a:moveTo>
                  <a:cubicBezTo>
                    <a:pt x="0" y="558"/>
                    <a:pt x="558" y="0"/>
                    <a:pt x="1245" y="0"/>
                  </a:cubicBezTo>
                  <a:lnTo>
                    <a:pt x="1245" y="0"/>
                  </a:lnTo>
                  <a:lnTo>
                    <a:pt x="1245" y="0"/>
                  </a:lnTo>
                  <a:cubicBezTo>
                    <a:pt x="1599" y="0"/>
                    <a:pt x="1918" y="148"/>
                    <a:pt x="2145" y="386"/>
                  </a:cubicBezTo>
                  <a:lnTo>
                    <a:pt x="2145" y="386"/>
                  </a:lnTo>
                  <a:lnTo>
                    <a:pt x="2145" y="386"/>
                  </a:lnTo>
                  <a:cubicBezTo>
                    <a:pt x="2340" y="605"/>
                    <a:pt x="2458" y="893"/>
                    <a:pt x="2458" y="1209"/>
                  </a:cubicBezTo>
                  <a:lnTo>
                    <a:pt x="2458" y="1209"/>
                  </a:lnTo>
                  <a:lnTo>
                    <a:pt x="2458" y="1209"/>
                  </a:lnTo>
                  <a:cubicBezTo>
                    <a:pt x="2458" y="1897"/>
                    <a:pt x="1901" y="2454"/>
                    <a:pt x="1213" y="2454"/>
                  </a:cubicBezTo>
                  <a:lnTo>
                    <a:pt x="1213" y="2454"/>
                  </a:lnTo>
                  <a:lnTo>
                    <a:pt x="1213" y="2454"/>
                  </a:lnTo>
                  <a:cubicBezTo>
                    <a:pt x="860" y="2454"/>
                    <a:pt x="539" y="2306"/>
                    <a:pt x="313" y="2069"/>
                  </a:cubicBezTo>
                  <a:lnTo>
                    <a:pt x="313" y="2069"/>
                  </a:lnTo>
                  <a:lnTo>
                    <a:pt x="313" y="2069"/>
                  </a:lnTo>
                  <a:cubicBezTo>
                    <a:pt x="118" y="1849"/>
                    <a:pt x="0" y="1560"/>
                    <a:pt x="0" y="1244"/>
                  </a:cubicBezTo>
                  <a:lnTo>
                    <a:pt x="0" y="1244"/>
                  </a:lnTo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3E327F-BC2C-1C4E-9B3F-2667D9F82B9C}"/>
              </a:ext>
            </a:extLst>
          </p:cNvPr>
          <p:cNvGrpSpPr/>
          <p:nvPr/>
        </p:nvGrpSpPr>
        <p:grpSpPr>
          <a:xfrm>
            <a:off x="5985354" y="1722989"/>
            <a:ext cx="2694759" cy="2460915"/>
            <a:chOff x="12494126" y="4676176"/>
            <a:chExt cx="4778297" cy="436365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775A3AC-B901-584C-92F9-E4BB86C44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4126" y="4676176"/>
              <a:ext cx="4778297" cy="4363650"/>
            </a:xfrm>
            <a:custGeom>
              <a:avLst/>
              <a:gdLst>
                <a:gd name="T0" fmla="*/ 2317 w 4267"/>
                <a:gd name="T1" fmla="*/ 0 h 3897"/>
                <a:gd name="T2" fmla="*/ 2317 w 4267"/>
                <a:gd name="T3" fmla="*/ 0 h 3897"/>
                <a:gd name="T4" fmla="*/ 4266 w 4267"/>
                <a:gd name="T5" fmla="*/ 1947 h 3897"/>
                <a:gd name="T6" fmla="*/ 2317 w 4267"/>
                <a:gd name="T7" fmla="*/ 3896 h 3897"/>
                <a:gd name="T8" fmla="*/ 2317 w 4267"/>
                <a:gd name="T9" fmla="*/ 3896 h 3897"/>
                <a:gd name="T10" fmla="*/ 958 w 4267"/>
                <a:gd name="T11" fmla="*/ 3344 h 3897"/>
                <a:gd name="T12" fmla="*/ 947 w 4267"/>
                <a:gd name="T13" fmla="*/ 3344 h 3897"/>
                <a:gd name="T14" fmla="*/ 26 w 4267"/>
                <a:gd name="T15" fmla="*/ 2974 h 3897"/>
                <a:gd name="T16" fmla="*/ 362 w 4267"/>
                <a:gd name="T17" fmla="*/ 2443 h 3897"/>
                <a:gd name="T18" fmla="*/ 404 w 4267"/>
                <a:gd name="T19" fmla="*/ 2482 h 3897"/>
                <a:gd name="T20" fmla="*/ 876 w 4267"/>
                <a:gd name="T21" fmla="*/ 2702 h 3897"/>
                <a:gd name="T22" fmla="*/ 1183 w 4267"/>
                <a:gd name="T23" fmla="*/ 2520 h 3897"/>
                <a:gd name="T24" fmla="*/ 1183 w 4267"/>
                <a:gd name="T25" fmla="*/ 2520 h 3897"/>
                <a:gd name="T26" fmla="*/ 619 w 4267"/>
                <a:gd name="T27" fmla="*/ 2275 h 3897"/>
                <a:gd name="T28" fmla="*/ 567 w 4267"/>
                <a:gd name="T29" fmla="*/ 1704 h 3897"/>
                <a:gd name="T30" fmla="*/ 619 w 4267"/>
                <a:gd name="T31" fmla="*/ 1704 h 3897"/>
                <a:gd name="T32" fmla="*/ 1105 w 4267"/>
                <a:gd name="T33" fmla="*/ 1476 h 3897"/>
                <a:gd name="T34" fmla="*/ 900 w 4267"/>
                <a:gd name="T35" fmla="*/ 1302 h 3897"/>
                <a:gd name="T36" fmla="*/ 900 w 4267"/>
                <a:gd name="T37" fmla="*/ 1302 h 3897"/>
                <a:gd name="T38" fmla="*/ 497 w 4267"/>
                <a:gd name="T39" fmla="*/ 1492 h 3897"/>
                <a:gd name="T40" fmla="*/ 55 w 4267"/>
                <a:gd name="T41" fmla="*/ 1041 h 3897"/>
                <a:gd name="T42" fmla="*/ 94 w 4267"/>
                <a:gd name="T43" fmla="*/ 1008 h 3897"/>
                <a:gd name="T44" fmla="*/ 931 w 4267"/>
                <a:gd name="T45" fmla="*/ 676 h 3897"/>
                <a:gd name="T46" fmla="*/ 1615 w 4267"/>
                <a:gd name="T47" fmla="*/ 867 h 3897"/>
                <a:gd name="T48" fmla="*/ 1615 w 4267"/>
                <a:gd name="T49" fmla="*/ 867 h 3897"/>
                <a:gd name="T50" fmla="*/ 1879 w 4267"/>
                <a:gd name="T51" fmla="*/ 1426 h 3897"/>
                <a:gd name="T52" fmla="*/ 1543 w 4267"/>
                <a:gd name="T53" fmla="*/ 1960 h 3897"/>
                <a:gd name="T54" fmla="*/ 1543 w 4267"/>
                <a:gd name="T55" fmla="*/ 1960 h 3897"/>
                <a:gd name="T56" fmla="*/ 1957 w 4267"/>
                <a:gd name="T57" fmla="*/ 2567 h 3897"/>
                <a:gd name="T58" fmla="*/ 1853 w 4267"/>
                <a:gd name="T59" fmla="*/ 2567 h 3897"/>
                <a:gd name="T60" fmla="*/ 1415 w 4267"/>
                <a:gd name="T61" fmla="*/ 2023 h 3897"/>
                <a:gd name="T62" fmla="*/ 1378 w 4267"/>
                <a:gd name="T63" fmla="*/ 1925 h 3897"/>
                <a:gd name="T64" fmla="*/ 1409 w 4267"/>
                <a:gd name="T65" fmla="*/ 1911 h 3897"/>
                <a:gd name="T66" fmla="*/ 1775 w 4267"/>
                <a:gd name="T67" fmla="*/ 1426 h 3897"/>
                <a:gd name="T68" fmla="*/ 931 w 4267"/>
                <a:gd name="T69" fmla="*/ 780 h 3897"/>
                <a:gd name="T70" fmla="*/ 931 w 4267"/>
                <a:gd name="T71" fmla="*/ 780 h 3897"/>
                <a:gd name="T72" fmla="*/ 201 w 4267"/>
                <a:gd name="T73" fmla="*/ 1055 h 3897"/>
                <a:gd name="T74" fmla="*/ 470 w 4267"/>
                <a:gd name="T75" fmla="*/ 1380 h 3897"/>
                <a:gd name="T76" fmla="*/ 900 w 4267"/>
                <a:gd name="T77" fmla="*/ 1198 h 3897"/>
                <a:gd name="T78" fmla="*/ 1209 w 4267"/>
                <a:gd name="T79" fmla="*/ 1476 h 3897"/>
                <a:gd name="T80" fmla="*/ 1209 w 4267"/>
                <a:gd name="T81" fmla="*/ 1476 h 3897"/>
                <a:gd name="T82" fmla="*/ 671 w 4267"/>
                <a:gd name="T83" fmla="*/ 1807 h 3897"/>
                <a:gd name="T84" fmla="*/ 671 w 4267"/>
                <a:gd name="T85" fmla="*/ 2173 h 3897"/>
                <a:gd name="T86" fmla="*/ 1287 w 4267"/>
                <a:gd name="T87" fmla="*/ 2520 h 3897"/>
                <a:gd name="T88" fmla="*/ 876 w 4267"/>
                <a:gd name="T89" fmla="*/ 2806 h 3897"/>
                <a:gd name="T90" fmla="*/ 876 w 4267"/>
                <a:gd name="T91" fmla="*/ 2806 h 3897"/>
                <a:gd name="T92" fmla="*/ 378 w 4267"/>
                <a:gd name="T93" fmla="*/ 2597 h 3897"/>
                <a:gd name="T94" fmla="*/ 131 w 4267"/>
                <a:gd name="T95" fmla="*/ 2937 h 3897"/>
                <a:gd name="T96" fmla="*/ 947 w 4267"/>
                <a:gd name="T97" fmla="*/ 3240 h 3897"/>
                <a:gd name="T98" fmla="*/ 1003 w 4267"/>
                <a:gd name="T99" fmla="*/ 3240 h 3897"/>
                <a:gd name="T100" fmla="*/ 2317 w 4267"/>
                <a:gd name="T101" fmla="*/ 3792 h 3897"/>
                <a:gd name="T102" fmla="*/ 4163 w 4267"/>
                <a:gd name="T103" fmla="*/ 1947 h 3897"/>
                <a:gd name="T104" fmla="*/ 4163 w 4267"/>
                <a:gd name="T105" fmla="*/ 1947 h 3897"/>
                <a:gd name="T106" fmla="*/ 2317 w 4267"/>
                <a:gd name="T107" fmla="*/ 103 h 3897"/>
                <a:gd name="T108" fmla="*/ 1196 w 4267"/>
                <a:gd name="T109" fmla="*/ 483 h 3897"/>
                <a:gd name="T110" fmla="*/ 1133 w 4267"/>
                <a:gd name="T111" fmla="*/ 402 h 3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67" h="3897">
                  <a:moveTo>
                    <a:pt x="1133" y="402"/>
                  </a:moveTo>
                  <a:cubicBezTo>
                    <a:pt x="1475" y="139"/>
                    <a:pt x="1885" y="0"/>
                    <a:pt x="2317" y="0"/>
                  </a:cubicBezTo>
                  <a:lnTo>
                    <a:pt x="2317" y="0"/>
                  </a:lnTo>
                  <a:lnTo>
                    <a:pt x="2317" y="0"/>
                  </a:lnTo>
                  <a:cubicBezTo>
                    <a:pt x="3392" y="0"/>
                    <a:pt x="4266" y="874"/>
                    <a:pt x="4266" y="1947"/>
                  </a:cubicBezTo>
                  <a:lnTo>
                    <a:pt x="4266" y="1947"/>
                  </a:lnTo>
                  <a:lnTo>
                    <a:pt x="4266" y="1947"/>
                  </a:lnTo>
                  <a:cubicBezTo>
                    <a:pt x="4266" y="3022"/>
                    <a:pt x="3392" y="3896"/>
                    <a:pt x="2317" y="3896"/>
                  </a:cubicBezTo>
                  <a:lnTo>
                    <a:pt x="2317" y="3896"/>
                  </a:lnTo>
                  <a:lnTo>
                    <a:pt x="2317" y="3896"/>
                  </a:lnTo>
                  <a:cubicBezTo>
                    <a:pt x="1807" y="3896"/>
                    <a:pt x="1324" y="3700"/>
                    <a:pt x="958" y="3344"/>
                  </a:cubicBezTo>
                  <a:lnTo>
                    <a:pt x="958" y="3344"/>
                  </a:lnTo>
                  <a:lnTo>
                    <a:pt x="947" y="3344"/>
                  </a:lnTo>
                  <a:lnTo>
                    <a:pt x="947" y="3344"/>
                  </a:lnTo>
                  <a:cubicBezTo>
                    <a:pt x="551" y="3344"/>
                    <a:pt x="233" y="3216"/>
                    <a:pt x="26" y="2974"/>
                  </a:cubicBezTo>
                  <a:lnTo>
                    <a:pt x="26" y="2974"/>
                  </a:lnTo>
                  <a:lnTo>
                    <a:pt x="0" y="2944"/>
                  </a:lnTo>
                  <a:lnTo>
                    <a:pt x="362" y="2443"/>
                  </a:lnTo>
                  <a:lnTo>
                    <a:pt x="404" y="2482"/>
                  </a:lnTo>
                  <a:lnTo>
                    <a:pt x="404" y="2482"/>
                  </a:lnTo>
                  <a:cubicBezTo>
                    <a:pt x="558" y="2624"/>
                    <a:pt x="726" y="2702"/>
                    <a:pt x="876" y="2702"/>
                  </a:cubicBezTo>
                  <a:lnTo>
                    <a:pt x="876" y="2702"/>
                  </a:lnTo>
                  <a:lnTo>
                    <a:pt x="876" y="2702"/>
                  </a:lnTo>
                  <a:cubicBezTo>
                    <a:pt x="991" y="2702"/>
                    <a:pt x="1183" y="2678"/>
                    <a:pt x="1183" y="2520"/>
                  </a:cubicBezTo>
                  <a:lnTo>
                    <a:pt x="1183" y="2520"/>
                  </a:lnTo>
                  <a:lnTo>
                    <a:pt x="1183" y="2520"/>
                  </a:lnTo>
                  <a:cubicBezTo>
                    <a:pt x="1183" y="2411"/>
                    <a:pt x="1183" y="2275"/>
                    <a:pt x="619" y="2275"/>
                  </a:cubicBezTo>
                  <a:lnTo>
                    <a:pt x="619" y="2275"/>
                  </a:lnTo>
                  <a:lnTo>
                    <a:pt x="567" y="2275"/>
                  </a:lnTo>
                  <a:lnTo>
                    <a:pt x="567" y="1704"/>
                  </a:lnTo>
                  <a:lnTo>
                    <a:pt x="619" y="1704"/>
                  </a:lnTo>
                  <a:lnTo>
                    <a:pt x="619" y="1704"/>
                  </a:lnTo>
                  <a:cubicBezTo>
                    <a:pt x="1048" y="1704"/>
                    <a:pt x="1105" y="1590"/>
                    <a:pt x="1105" y="1476"/>
                  </a:cubicBezTo>
                  <a:lnTo>
                    <a:pt x="1105" y="1476"/>
                  </a:lnTo>
                  <a:lnTo>
                    <a:pt x="1105" y="1476"/>
                  </a:lnTo>
                  <a:cubicBezTo>
                    <a:pt x="1105" y="1320"/>
                    <a:pt x="988" y="1302"/>
                    <a:pt x="900" y="1302"/>
                  </a:cubicBezTo>
                  <a:lnTo>
                    <a:pt x="900" y="1302"/>
                  </a:lnTo>
                  <a:lnTo>
                    <a:pt x="900" y="1302"/>
                  </a:lnTo>
                  <a:cubicBezTo>
                    <a:pt x="749" y="1302"/>
                    <a:pt x="642" y="1369"/>
                    <a:pt x="497" y="1492"/>
                  </a:cubicBezTo>
                  <a:lnTo>
                    <a:pt x="497" y="1492"/>
                  </a:lnTo>
                  <a:lnTo>
                    <a:pt x="457" y="1526"/>
                  </a:lnTo>
                  <a:lnTo>
                    <a:pt x="55" y="1041"/>
                  </a:lnTo>
                  <a:lnTo>
                    <a:pt x="94" y="1008"/>
                  </a:lnTo>
                  <a:lnTo>
                    <a:pt x="94" y="1008"/>
                  </a:lnTo>
                  <a:cubicBezTo>
                    <a:pt x="361" y="784"/>
                    <a:pt x="634" y="676"/>
                    <a:pt x="931" y="676"/>
                  </a:cubicBezTo>
                  <a:lnTo>
                    <a:pt x="931" y="676"/>
                  </a:lnTo>
                  <a:lnTo>
                    <a:pt x="931" y="676"/>
                  </a:lnTo>
                  <a:cubicBezTo>
                    <a:pt x="1213" y="676"/>
                    <a:pt x="1450" y="742"/>
                    <a:pt x="1615" y="867"/>
                  </a:cubicBezTo>
                  <a:lnTo>
                    <a:pt x="1615" y="867"/>
                  </a:lnTo>
                  <a:lnTo>
                    <a:pt x="1615" y="867"/>
                  </a:lnTo>
                  <a:cubicBezTo>
                    <a:pt x="1788" y="999"/>
                    <a:pt x="1879" y="1192"/>
                    <a:pt x="1879" y="1426"/>
                  </a:cubicBezTo>
                  <a:lnTo>
                    <a:pt x="1879" y="1426"/>
                  </a:lnTo>
                  <a:lnTo>
                    <a:pt x="1879" y="1426"/>
                  </a:lnTo>
                  <a:cubicBezTo>
                    <a:pt x="1879" y="1655"/>
                    <a:pt x="1766" y="1835"/>
                    <a:pt x="1543" y="1960"/>
                  </a:cubicBezTo>
                  <a:lnTo>
                    <a:pt x="1543" y="1960"/>
                  </a:lnTo>
                  <a:lnTo>
                    <a:pt x="1543" y="1960"/>
                  </a:lnTo>
                  <a:cubicBezTo>
                    <a:pt x="1811" y="2074"/>
                    <a:pt x="1957" y="2286"/>
                    <a:pt x="1957" y="2567"/>
                  </a:cubicBezTo>
                  <a:lnTo>
                    <a:pt x="1957" y="2567"/>
                  </a:lnTo>
                  <a:lnTo>
                    <a:pt x="1853" y="2567"/>
                  </a:lnTo>
                  <a:lnTo>
                    <a:pt x="1853" y="2567"/>
                  </a:lnTo>
                  <a:cubicBezTo>
                    <a:pt x="1853" y="2303"/>
                    <a:pt x="1698" y="2110"/>
                    <a:pt x="1415" y="2023"/>
                  </a:cubicBezTo>
                  <a:lnTo>
                    <a:pt x="1415" y="2023"/>
                  </a:lnTo>
                  <a:lnTo>
                    <a:pt x="1378" y="2012"/>
                  </a:lnTo>
                  <a:lnTo>
                    <a:pt x="1378" y="1925"/>
                  </a:lnTo>
                  <a:lnTo>
                    <a:pt x="1409" y="1911"/>
                  </a:lnTo>
                  <a:lnTo>
                    <a:pt x="1409" y="1911"/>
                  </a:lnTo>
                  <a:cubicBezTo>
                    <a:pt x="1656" y="1802"/>
                    <a:pt x="1775" y="1643"/>
                    <a:pt x="1775" y="1426"/>
                  </a:cubicBezTo>
                  <a:lnTo>
                    <a:pt x="1775" y="1426"/>
                  </a:lnTo>
                  <a:lnTo>
                    <a:pt x="1775" y="1426"/>
                  </a:lnTo>
                  <a:cubicBezTo>
                    <a:pt x="1775" y="1021"/>
                    <a:pt x="1460" y="780"/>
                    <a:pt x="931" y="780"/>
                  </a:cubicBezTo>
                  <a:lnTo>
                    <a:pt x="931" y="780"/>
                  </a:lnTo>
                  <a:lnTo>
                    <a:pt x="931" y="780"/>
                  </a:lnTo>
                  <a:cubicBezTo>
                    <a:pt x="671" y="780"/>
                    <a:pt x="437" y="867"/>
                    <a:pt x="201" y="1055"/>
                  </a:cubicBezTo>
                  <a:lnTo>
                    <a:pt x="201" y="1055"/>
                  </a:lnTo>
                  <a:lnTo>
                    <a:pt x="470" y="1380"/>
                  </a:lnTo>
                  <a:lnTo>
                    <a:pt x="470" y="1380"/>
                  </a:lnTo>
                  <a:cubicBezTo>
                    <a:pt x="612" y="1264"/>
                    <a:pt x="734" y="1198"/>
                    <a:pt x="900" y="1198"/>
                  </a:cubicBezTo>
                  <a:lnTo>
                    <a:pt x="900" y="1198"/>
                  </a:lnTo>
                  <a:lnTo>
                    <a:pt x="900" y="1198"/>
                  </a:lnTo>
                  <a:cubicBezTo>
                    <a:pt x="1096" y="1198"/>
                    <a:pt x="1209" y="1299"/>
                    <a:pt x="1209" y="1476"/>
                  </a:cubicBezTo>
                  <a:lnTo>
                    <a:pt x="1209" y="1476"/>
                  </a:lnTo>
                  <a:lnTo>
                    <a:pt x="1209" y="1476"/>
                  </a:lnTo>
                  <a:cubicBezTo>
                    <a:pt x="1209" y="1753"/>
                    <a:pt x="916" y="1802"/>
                    <a:pt x="671" y="1807"/>
                  </a:cubicBezTo>
                  <a:lnTo>
                    <a:pt x="671" y="1807"/>
                  </a:lnTo>
                  <a:lnTo>
                    <a:pt x="671" y="2173"/>
                  </a:lnTo>
                  <a:lnTo>
                    <a:pt x="671" y="2173"/>
                  </a:lnTo>
                  <a:cubicBezTo>
                    <a:pt x="1118" y="2179"/>
                    <a:pt x="1287" y="2275"/>
                    <a:pt x="1287" y="2520"/>
                  </a:cubicBezTo>
                  <a:lnTo>
                    <a:pt x="1287" y="2520"/>
                  </a:lnTo>
                  <a:lnTo>
                    <a:pt x="1287" y="2520"/>
                  </a:lnTo>
                  <a:cubicBezTo>
                    <a:pt x="1287" y="2699"/>
                    <a:pt x="1133" y="2806"/>
                    <a:pt x="876" y="2806"/>
                  </a:cubicBezTo>
                  <a:lnTo>
                    <a:pt x="876" y="2806"/>
                  </a:lnTo>
                  <a:lnTo>
                    <a:pt x="876" y="2806"/>
                  </a:lnTo>
                  <a:cubicBezTo>
                    <a:pt x="715" y="2806"/>
                    <a:pt x="540" y="2732"/>
                    <a:pt x="378" y="2597"/>
                  </a:cubicBezTo>
                  <a:lnTo>
                    <a:pt x="378" y="2597"/>
                  </a:lnTo>
                  <a:lnTo>
                    <a:pt x="131" y="2937"/>
                  </a:lnTo>
                  <a:lnTo>
                    <a:pt x="131" y="2937"/>
                  </a:lnTo>
                  <a:cubicBezTo>
                    <a:pt x="319" y="3136"/>
                    <a:pt x="600" y="3240"/>
                    <a:pt x="947" y="3240"/>
                  </a:cubicBezTo>
                  <a:lnTo>
                    <a:pt x="947" y="3240"/>
                  </a:lnTo>
                  <a:lnTo>
                    <a:pt x="1003" y="3240"/>
                  </a:lnTo>
                  <a:lnTo>
                    <a:pt x="1003" y="3240"/>
                  </a:lnTo>
                  <a:cubicBezTo>
                    <a:pt x="1351" y="3583"/>
                    <a:pt x="1829" y="3792"/>
                    <a:pt x="2317" y="3792"/>
                  </a:cubicBezTo>
                  <a:lnTo>
                    <a:pt x="2317" y="3792"/>
                  </a:lnTo>
                  <a:lnTo>
                    <a:pt x="2317" y="3792"/>
                  </a:lnTo>
                  <a:cubicBezTo>
                    <a:pt x="3335" y="3792"/>
                    <a:pt x="4163" y="2965"/>
                    <a:pt x="4163" y="1947"/>
                  </a:cubicBezTo>
                  <a:lnTo>
                    <a:pt x="4163" y="1947"/>
                  </a:lnTo>
                  <a:lnTo>
                    <a:pt x="4163" y="1947"/>
                  </a:lnTo>
                  <a:cubicBezTo>
                    <a:pt x="4163" y="931"/>
                    <a:pt x="3335" y="103"/>
                    <a:pt x="2317" y="103"/>
                  </a:cubicBezTo>
                  <a:lnTo>
                    <a:pt x="2317" y="103"/>
                  </a:lnTo>
                  <a:lnTo>
                    <a:pt x="2317" y="103"/>
                  </a:lnTo>
                  <a:cubicBezTo>
                    <a:pt x="1908" y="103"/>
                    <a:pt x="1520" y="235"/>
                    <a:pt x="1196" y="483"/>
                  </a:cubicBezTo>
                  <a:lnTo>
                    <a:pt x="1196" y="483"/>
                  </a:lnTo>
                  <a:lnTo>
                    <a:pt x="1133" y="40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1BA2C19-4B4D-E244-BA79-E7C07AA02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3125" y="5500528"/>
              <a:ext cx="2749496" cy="2749496"/>
            </a:xfrm>
            <a:custGeom>
              <a:avLst/>
              <a:gdLst>
                <a:gd name="T0" fmla="*/ 0 w 2458"/>
                <a:gd name="T1" fmla="*/ 1244 h 2455"/>
                <a:gd name="T2" fmla="*/ 1244 w 2458"/>
                <a:gd name="T3" fmla="*/ 0 h 2455"/>
                <a:gd name="T4" fmla="*/ 1244 w 2458"/>
                <a:gd name="T5" fmla="*/ 0 h 2455"/>
                <a:gd name="T6" fmla="*/ 1244 w 2458"/>
                <a:gd name="T7" fmla="*/ 0 h 2455"/>
                <a:gd name="T8" fmla="*/ 2144 w 2458"/>
                <a:gd name="T9" fmla="*/ 386 h 2455"/>
                <a:gd name="T10" fmla="*/ 2144 w 2458"/>
                <a:gd name="T11" fmla="*/ 386 h 2455"/>
                <a:gd name="T12" fmla="*/ 2144 w 2458"/>
                <a:gd name="T13" fmla="*/ 386 h 2455"/>
                <a:gd name="T14" fmla="*/ 2457 w 2458"/>
                <a:gd name="T15" fmla="*/ 1209 h 2455"/>
                <a:gd name="T16" fmla="*/ 2457 w 2458"/>
                <a:gd name="T17" fmla="*/ 1209 h 2455"/>
                <a:gd name="T18" fmla="*/ 2457 w 2458"/>
                <a:gd name="T19" fmla="*/ 1209 h 2455"/>
                <a:gd name="T20" fmla="*/ 1212 w 2458"/>
                <a:gd name="T21" fmla="*/ 2454 h 2455"/>
                <a:gd name="T22" fmla="*/ 1212 w 2458"/>
                <a:gd name="T23" fmla="*/ 2454 h 2455"/>
                <a:gd name="T24" fmla="*/ 1212 w 2458"/>
                <a:gd name="T25" fmla="*/ 2454 h 2455"/>
                <a:gd name="T26" fmla="*/ 312 w 2458"/>
                <a:gd name="T27" fmla="*/ 2069 h 2455"/>
                <a:gd name="T28" fmla="*/ 312 w 2458"/>
                <a:gd name="T29" fmla="*/ 2069 h 2455"/>
                <a:gd name="T30" fmla="*/ 312 w 2458"/>
                <a:gd name="T31" fmla="*/ 2069 h 2455"/>
                <a:gd name="T32" fmla="*/ 0 w 2458"/>
                <a:gd name="T33" fmla="*/ 1244 h 2455"/>
                <a:gd name="T34" fmla="*/ 0 w 2458"/>
                <a:gd name="T35" fmla="*/ 1244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8" h="2455">
                  <a:moveTo>
                    <a:pt x="0" y="1244"/>
                  </a:moveTo>
                  <a:cubicBezTo>
                    <a:pt x="0" y="558"/>
                    <a:pt x="557" y="0"/>
                    <a:pt x="1244" y="0"/>
                  </a:cubicBezTo>
                  <a:lnTo>
                    <a:pt x="1244" y="0"/>
                  </a:lnTo>
                  <a:lnTo>
                    <a:pt x="1244" y="0"/>
                  </a:lnTo>
                  <a:cubicBezTo>
                    <a:pt x="1598" y="0"/>
                    <a:pt x="1918" y="148"/>
                    <a:pt x="2144" y="386"/>
                  </a:cubicBezTo>
                  <a:lnTo>
                    <a:pt x="2144" y="386"/>
                  </a:lnTo>
                  <a:lnTo>
                    <a:pt x="2144" y="386"/>
                  </a:lnTo>
                  <a:cubicBezTo>
                    <a:pt x="2339" y="605"/>
                    <a:pt x="2457" y="893"/>
                    <a:pt x="2457" y="1209"/>
                  </a:cubicBezTo>
                  <a:lnTo>
                    <a:pt x="2457" y="1209"/>
                  </a:lnTo>
                  <a:lnTo>
                    <a:pt x="2457" y="1209"/>
                  </a:lnTo>
                  <a:cubicBezTo>
                    <a:pt x="2457" y="1897"/>
                    <a:pt x="1900" y="2454"/>
                    <a:pt x="1212" y="2454"/>
                  </a:cubicBezTo>
                  <a:lnTo>
                    <a:pt x="1212" y="2454"/>
                  </a:lnTo>
                  <a:lnTo>
                    <a:pt x="1212" y="2454"/>
                  </a:lnTo>
                  <a:cubicBezTo>
                    <a:pt x="858" y="2454"/>
                    <a:pt x="539" y="2306"/>
                    <a:pt x="312" y="2069"/>
                  </a:cubicBezTo>
                  <a:lnTo>
                    <a:pt x="312" y="2069"/>
                  </a:lnTo>
                  <a:lnTo>
                    <a:pt x="312" y="2069"/>
                  </a:lnTo>
                  <a:cubicBezTo>
                    <a:pt x="118" y="1849"/>
                    <a:pt x="0" y="1560"/>
                    <a:pt x="0" y="1244"/>
                  </a:cubicBezTo>
                  <a:lnTo>
                    <a:pt x="0" y="1244"/>
                  </a:lnTo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9C5AB29-6481-6C4F-8865-A86E8C2E40AC}"/>
              </a:ext>
            </a:extLst>
          </p:cNvPr>
          <p:cNvGrpSpPr/>
          <p:nvPr/>
        </p:nvGrpSpPr>
        <p:grpSpPr>
          <a:xfrm>
            <a:off x="8657732" y="3463554"/>
            <a:ext cx="2795066" cy="2460915"/>
            <a:chOff x="13685198" y="3930151"/>
            <a:chExt cx="6021952" cy="5302030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A613EAA-6673-934E-BC3B-309AF005B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5198" y="3930151"/>
              <a:ext cx="6021952" cy="5302030"/>
            </a:xfrm>
            <a:custGeom>
              <a:avLst/>
              <a:gdLst>
                <a:gd name="connsiteX0" fmla="*/ 1446302 w 6021952"/>
                <a:gd name="connsiteY0" fmla="*/ 2130609 h 5302030"/>
                <a:gd name="connsiteX1" fmla="*/ 1300719 w 6021952"/>
                <a:gd name="connsiteY1" fmla="*/ 2442171 h 5302030"/>
                <a:gd name="connsiteX2" fmla="*/ 1299359 w 6021952"/>
                <a:gd name="connsiteY2" fmla="*/ 2446254 h 5302030"/>
                <a:gd name="connsiteX3" fmla="*/ 1046289 w 6021952"/>
                <a:gd name="connsiteY3" fmla="*/ 2914280 h 5302030"/>
                <a:gd name="connsiteX4" fmla="*/ 1431336 w 6021952"/>
                <a:gd name="connsiteY4" fmla="*/ 2914280 h 5302030"/>
                <a:gd name="connsiteX5" fmla="*/ 1431336 w 6021952"/>
                <a:gd name="connsiteY5" fmla="*/ 2602715 h 5302030"/>
                <a:gd name="connsiteX6" fmla="*/ 1446302 w 6021952"/>
                <a:gd name="connsiteY6" fmla="*/ 2130609 h 5302030"/>
                <a:gd name="connsiteX7" fmla="*/ 1457986 w 6021952"/>
                <a:gd name="connsiteY7" fmla="*/ 1757353 h 5302030"/>
                <a:gd name="connsiteX8" fmla="*/ 1607124 w 6021952"/>
                <a:gd name="connsiteY8" fmla="*/ 1757353 h 5302030"/>
                <a:gd name="connsiteX9" fmla="*/ 1604129 w 6021952"/>
                <a:gd name="connsiteY9" fmla="*/ 1812241 h 5302030"/>
                <a:gd name="connsiteX10" fmla="*/ 1594606 w 6021952"/>
                <a:gd name="connsiteY10" fmla="*/ 1991833 h 5302030"/>
                <a:gd name="connsiteX11" fmla="*/ 1572836 w 6021952"/>
                <a:gd name="connsiteY11" fmla="*/ 2602715 h 5302030"/>
                <a:gd name="connsiteX12" fmla="*/ 1572836 w 6021952"/>
                <a:gd name="connsiteY12" fmla="*/ 3055776 h 5302030"/>
                <a:gd name="connsiteX13" fmla="*/ 810910 w 6021952"/>
                <a:gd name="connsiteY13" fmla="*/ 3055776 h 5302030"/>
                <a:gd name="connsiteX14" fmla="*/ 1174186 w 6021952"/>
                <a:gd name="connsiteY14" fmla="*/ 2379587 h 5302030"/>
                <a:gd name="connsiteX15" fmla="*/ 1447664 w 6021952"/>
                <a:gd name="connsiteY15" fmla="*/ 1780950 h 5302030"/>
                <a:gd name="connsiteX16" fmla="*/ 1649433 w 6021952"/>
                <a:gd name="connsiteY16" fmla="*/ 994274 h 5302030"/>
                <a:gd name="connsiteX17" fmla="*/ 1702302 w 6021952"/>
                <a:gd name="connsiteY17" fmla="*/ 994274 h 5302030"/>
                <a:gd name="connsiteX18" fmla="*/ 1702093 w 6021952"/>
                <a:gd name="connsiteY18" fmla="*/ 995917 h 5302030"/>
                <a:gd name="connsiteX19" fmla="*/ 1649030 w 6021952"/>
                <a:gd name="connsiteY19" fmla="*/ 995917 h 5302030"/>
                <a:gd name="connsiteX20" fmla="*/ 1759237 w 6021952"/>
                <a:gd name="connsiteY20" fmla="*/ 546938 h 5302030"/>
                <a:gd name="connsiteX21" fmla="*/ 1757664 w 6021952"/>
                <a:gd name="connsiteY21" fmla="*/ 559299 h 5302030"/>
                <a:gd name="connsiteX22" fmla="*/ 1756203 w 6021952"/>
                <a:gd name="connsiteY22" fmla="*/ 559299 h 5302030"/>
                <a:gd name="connsiteX23" fmla="*/ 3371530 w 6021952"/>
                <a:gd name="connsiteY23" fmla="*/ 0 h 5302030"/>
                <a:gd name="connsiteX24" fmla="*/ 6021952 w 6021952"/>
                <a:gd name="connsiteY24" fmla="*/ 2650334 h 5302030"/>
                <a:gd name="connsiteX25" fmla="*/ 3371530 w 6021952"/>
                <a:gd name="connsiteY25" fmla="*/ 5302030 h 5302030"/>
                <a:gd name="connsiteX26" fmla="*/ 1508890 w 6021952"/>
                <a:gd name="connsiteY26" fmla="*/ 4537407 h 5302030"/>
                <a:gd name="connsiteX27" fmla="*/ 1431336 w 6021952"/>
                <a:gd name="connsiteY27" fmla="*/ 4451692 h 5302030"/>
                <a:gd name="connsiteX28" fmla="*/ 1431336 w 6021952"/>
                <a:gd name="connsiteY28" fmla="*/ 3744210 h 5302030"/>
                <a:gd name="connsiteX29" fmla="*/ 0 w 6021952"/>
                <a:gd name="connsiteY29" fmla="*/ 3744210 h 5302030"/>
                <a:gd name="connsiteX30" fmla="*/ 0 w 6021952"/>
                <a:gd name="connsiteY30" fmla="*/ 3017680 h 5302030"/>
                <a:gd name="connsiteX31" fmla="*/ 9525 w 6021952"/>
                <a:gd name="connsiteY31" fmla="*/ 3002715 h 5302030"/>
                <a:gd name="connsiteX32" fmla="*/ 1175546 w 6021952"/>
                <a:gd name="connsiteY32" fmla="*/ 995917 h 5302030"/>
                <a:gd name="connsiteX33" fmla="*/ 1649030 w 6021952"/>
                <a:gd name="connsiteY33" fmla="*/ 995917 h 5302030"/>
                <a:gd name="connsiteX34" fmla="*/ 1648523 w 6021952"/>
                <a:gd name="connsiteY34" fmla="*/ 998006 h 5302030"/>
                <a:gd name="connsiteX35" fmla="*/ 1701829 w 6021952"/>
                <a:gd name="connsiteY35" fmla="*/ 998006 h 5302030"/>
                <a:gd name="connsiteX36" fmla="*/ 1702093 w 6021952"/>
                <a:gd name="connsiteY36" fmla="*/ 995917 h 5302030"/>
                <a:gd name="connsiteX37" fmla="*/ 2420482 w 6021952"/>
                <a:gd name="connsiteY37" fmla="*/ 995917 h 5302030"/>
                <a:gd name="connsiteX38" fmla="*/ 2420482 w 6021952"/>
                <a:gd name="connsiteY38" fmla="*/ 2914280 h 5302030"/>
                <a:gd name="connsiteX39" fmla="*/ 2781038 w 6021952"/>
                <a:gd name="connsiteY39" fmla="*/ 2914280 h 5302030"/>
                <a:gd name="connsiteX40" fmla="*/ 2781038 w 6021952"/>
                <a:gd name="connsiteY40" fmla="*/ 3744210 h 5302030"/>
                <a:gd name="connsiteX41" fmla="*/ 2351092 w 6021952"/>
                <a:gd name="connsiteY41" fmla="*/ 3744210 h 5302030"/>
                <a:gd name="connsiteX42" fmla="*/ 2351092 w 6021952"/>
                <a:gd name="connsiteY42" fmla="*/ 3604074 h 5302030"/>
                <a:gd name="connsiteX43" fmla="*/ 2640896 w 6021952"/>
                <a:gd name="connsiteY43" fmla="*/ 3604074 h 5302030"/>
                <a:gd name="connsiteX44" fmla="*/ 2640896 w 6021952"/>
                <a:gd name="connsiteY44" fmla="*/ 3055776 h 5302030"/>
                <a:gd name="connsiteX45" fmla="*/ 2280342 w 6021952"/>
                <a:gd name="connsiteY45" fmla="*/ 3055776 h 5302030"/>
                <a:gd name="connsiteX46" fmla="*/ 2280342 w 6021952"/>
                <a:gd name="connsiteY46" fmla="*/ 1136052 h 5302030"/>
                <a:gd name="connsiteX47" fmla="*/ 1834202 w 6021952"/>
                <a:gd name="connsiteY47" fmla="*/ 1136052 h 5302030"/>
                <a:gd name="connsiteX48" fmla="*/ 1834202 w 6021952"/>
                <a:gd name="connsiteY48" fmla="*/ 1137150 h 5302030"/>
                <a:gd name="connsiteX49" fmla="*/ 1288102 w 6021952"/>
                <a:gd name="connsiteY49" fmla="*/ 1137150 h 5302030"/>
                <a:gd name="connsiteX50" fmla="*/ 1288102 w 6021952"/>
                <a:gd name="connsiteY50" fmla="*/ 1136052 h 5302030"/>
                <a:gd name="connsiteX51" fmla="*/ 1255820 w 6021952"/>
                <a:gd name="connsiteY51" fmla="*/ 1136052 h 5302030"/>
                <a:gd name="connsiteX52" fmla="*/ 140140 w 6021952"/>
                <a:gd name="connsiteY52" fmla="*/ 3057136 h 5302030"/>
                <a:gd name="connsiteX53" fmla="*/ 140140 w 6021952"/>
                <a:gd name="connsiteY53" fmla="*/ 3604074 h 5302030"/>
                <a:gd name="connsiteX54" fmla="*/ 1572836 w 6021952"/>
                <a:gd name="connsiteY54" fmla="*/ 3604074 h 5302030"/>
                <a:gd name="connsiteX55" fmla="*/ 1572836 w 6021952"/>
                <a:gd name="connsiteY55" fmla="*/ 4401351 h 5302030"/>
                <a:gd name="connsiteX56" fmla="*/ 1608212 w 6021952"/>
                <a:gd name="connsiteY56" fmla="*/ 4438087 h 5302030"/>
                <a:gd name="connsiteX57" fmla="*/ 3371530 w 6021952"/>
                <a:gd name="connsiteY57" fmla="*/ 5160534 h 5302030"/>
                <a:gd name="connsiteX58" fmla="*/ 5881812 w 6021952"/>
                <a:gd name="connsiteY58" fmla="*/ 2650334 h 5302030"/>
                <a:gd name="connsiteX59" fmla="*/ 3371530 w 6021952"/>
                <a:gd name="connsiteY59" fmla="*/ 141496 h 5302030"/>
                <a:gd name="connsiteX60" fmla="*/ 1844954 w 6021952"/>
                <a:gd name="connsiteY60" fmla="*/ 659863 h 5302030"/>
                <a:gd name="connsiteX61" fmla="*/ 1759237 w 6021952"/>
                <a:gd name="connsiteY61" fmla="*/ 546938 h 5302030"/>
                <a:gd name="connsiteX62" fmla="*/ 3371530 w 6021952"/>
                <a:gd name="connsiteY62" fmla="*/ 0 h 530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1952" h="5302030">
                  <a:moveTo>
                    <a:pt x="1446302" y="2130609"/>
                  </a:moveTo>
                  <a:cubicBezTo>
                    <a:pt x="1398683" y="2234009"/>
                    <a:pt x="1349702" y="2338771"/>
                    <a:pt x="1300719" y="2442171"/>
                  </a:cubicBezTo>
                  <a:lnTo>
                    <a:pt x="1299359" y="2446254"/>
                  </a:lnTo>
                  <a:lnTo>
                    <a:pt x="1046289" y="2914280"/>
                  </a:lnTo>
                  <a:lnTo>
                    <a:pt x="1431336" y="2914280"/>
                  </a:lnTo>
                  <a:lnTo>
                    <a:pt x="1431336" y="2602715"/>
                  </a:lnTo>
                  <a:cubicBezTo>
                    <a:pt x="1431336" y="2466662"/>
                    <a:pt x="1439499" y="2296595"/>
                    <a:pt x="1446302" y="2130609"/>
                  </a:cubicBezTo>
                  <a:close/>
                  <a:moveTo>
                    <a:pt x="1457986" y="1757353"/>
                  </a:moveTo>
                  <a:lnTo>
                    <a:pt x="1607124" y="1757353"/>
                  </a:lnTo>
                  <a:lnTo>
                    <a:pt x="1604129" y="1812241"/>
                  </a:lnTo>
                  <a:cubicBezTo>
                    <a:pt x="1601409" y="1866663"/>
                    <a:pt x="1597327" y="1927887"/>
                    <a:pt x="1594606" y="1991833"/>
                  </a:cubicBezTo>
                  <a:cubicBezTo>
                    <a:pt x="1583721" y="2195915"/>
                    <a:pt x="1572836" y="2431288"/>
                    <a:pt x="1572836" y="2602715"/>
                  </a:cubicBezTo>
                  <a:lnTo>
                    <a:pt x="1572836" y="3055776"/>
                  </a:lnTo>
                  <a:lnTo>
                    <a:pt x="810910" y="3055776"/>
                  </a:lnTo>
                  <a:lnTo>
                    <a:pt x="1174186" y="2379587"/>
                  </a:lnTo>
                  <a:cubicBezTo>
                    <a:pt x="1266706" y="2185030"/>
                    <a:pt x="1363307" y="1982310"/>
                    <a:pt x="1447664" y="1780950"/>
                  </a:cubicBezTo>
                  <a:close/>
                  <a:moveTo>
                    <a:pt x="1649433" y="994274"/>
                  </a:moveTo>
                  <a:lnTo>
                    <a:pt x="1702302" y="994274"/>
                  </a:lnTo>
                  <a:lnTo>
                    <a:pt x="1702093" y="995917"/>
                  </a:lnTo>
                  <a:lnTo>
                    <a:pt x="1649030" y="995917"/>
                  </a:lnTo>
                  <a:close/>
                  <a:moveTo>
                    <a:pt x="1759237" y="546938"/>
                  </a:moveTo>
                  <a:lnTo>
                    <a:pt x="1757664" y="559299"/>
                  </a:lnTo>
                  <a:lnTo>
                    <a:pt x="1756203" y="559299"/>
                  </a:lnTo>
                  <a:close/>
                  <a:moveTo>
                    <a:pt x="3371530" y="0"/>
                  </a:moveTo>
                  <a:cubicBezTo>
                    <a:pt x="4832800" y="0"/>
                    <a:pt x="6021952" y="1190474"/>
                    <a:pt x="6021952" y="2650334"/>
                  </a:cubicBezTo>
                  <a:cubicBezTo>
                    <a:pt x="6021952" y="4112917"/>
                    <a:pt x="4832800" y="5302030"/>
                    <a:pt x="3371530" y="5302030"/>
                  </a:cubicBezTo>
                  <a:cubicBezTo>
                    <a:pt x="2669468" y="5302030"/>
                    <a:pt x="2008224" y="5029921"/>
                    <a:pt x="1508890" y="4537407"/>
                  </a:cubicBezTo>
                  <a:cubicBezTo>
                    <a:pt x="1488480" y="4516999"/>
                    <a:pt x="1450384" y="4472100"/>
                    <a:pt x="1431336" y="4451692"/>
                  </a:cubicBezTo>
                  <a:lnTo>
                    <a:pt x="1431336" y="3744210"/>
                  </a:lnTo>
                  <a:lnTo>
                    <a:pt x="0" y="3744210"/>
                  </a:lnTo>
                  <a:lnTo>
                    <a:pt x="0" y="3017680"/>
                  </a:lnTo>
                  <a:lnTo>
                    <a:pt x="9525" y="3002715"/>
                  </a:lnTo>
                  <a:lnTo>
                    <a:pt x="1175546" y="995917"/>
                  </a:lnTo>
                  <a:lnTo>
                    <a:pt x="1649030" y="995917"/>
                  </a:lnTo>
                  <a:lnTo>
                    <a:pt x="1648523" y="998006"/>
                  </a:lnTo>
                  <a:lnTo>
                    <a:pt x="1701829" y="998006"/>
                  </a:lnTo>
                  <a:lnTo>
                    <a:pt x="1702093" y="995917"/>
                  </a:lnTo>
                  <a:lnTo>
                    <a:pt x="2420482" y="995917"/>
                  </a:lnTo>
                  <a:lnTo>
                    <a:pt x="2420482" y="2914280"/>
                  </a:lnTo>
                  <a:lnTo>
                    <a:pt x="2781038" y="2914280"/>
                  </a:lnTo>
                  <a:lnTo>
                    <a:pt x="2781038" y="3744210"/>
                  </a:lnTo>
                  <a:lnTo>
                    <a:pt x="2351092" y="3744210"/>
                  </a:lnTo>
                  <a:lnTo>
                    <a:pt x="2351092" y="3604074"/>
                  </a:lnTo>
                  <a:lnTo>
                    <a:pt x="2640896" y="3604074"/>
                  </a:lnTo>
                  <a:lnTo>
                    <a:pt x="2640896" y="3055776"/>
                  </a:lnTo>
                  <a:lnTo>
                    <a:pt x="2280342" y="3055776"/>
                  </a:lnTo>
                  <a:lnTo>
                    <a:pt x="2280342" y="1136052"/>
                  </a:lnTo>
                  <a:lnTo>
                    <a:pt x="1834202" y="1136052"/>
                  </a:lnTo>
                  <a:lnTo>
                    <a:pt x="1834202" y="1137150"/>
                  </a:lnTo>
                  <a:lnTo>
                    <a:pt x="1288102" y="1137150"/>
                  </a:lnTo>
                  <a:lnTo>
                    <a:pt x="1288102" y="1136052"/>
                  </a:lnTo>
                  <a:lnTo>
                    <a:pt x="1255820" y="1136052"/>
                  </a:lnTo>
                  <a:lnTo>
                    <a:pt x="140140" y="3057136"/>
                  </a:lnTo>
                  <a:lnTo>
                    <a:pt x="140140" y="3604074"/>
                  </a:lnTo>
                  <a:lnTo>
                    <a:pt x="1572836" y="3604074"/>
                  </a:lnTo>
                  <a:lnTo>
                    <a:pt x="1572836" y="4401351"/>
                  </a:lnTo>
                  <a:cubicBezTo>
                    <a:pt x="1583721" y="4413596"/>
                    <a:pt x="1595967" y="4425842"/>
                    <a:pt x="1608212" y="4438087"/>
                  </a:cubicBezTo>
                  <a:cubicBezTo>
                    <a:pt x="2080335" y="4904753"/>
                    <a:pt x="2707564" y="5160534"/>
                    <a:pt x="3371530" y="5160534"/>
                  </a:cubicBezTo>
                  <a:cubicBezTo>
                    <a:pt x="4755246" y="5160534"/>
                    <a:pt x="5881812" y="4035367"/>
                    <a:pt x="5881812" y="2650334"/>
                  </a:cubicBezTo>
                  <a:cubicBezTo>
                    <a:pt x="5881812" y="1268026"/>
                    <a:pt x="4755246" y="141496"/>
                    <a:pt x="3371530" y="141496"/>
                  </a:cubicBezTo>
                  <a:cubicBezTo>
                    <a:pt x="2813691" y="141496"/>
                    <a:pt x="2285784" y="319728"/>
                    <a:pt x="1844954" y="659863"/>
                  </a:cubicBezTo>
                  <a:lnTo>
                    <a:pt x="1759237" y="546938"/>
                  </a:lnTo>
                  <a:cubicBezTo>
                    <a:pt x="2225918" y="190477"/>
                    <a:pt x="2782398" y="0"/>
                    <a:pt x="33715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52416DC-62EB-3443-8EF2-08E53CCFA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010" y="4522495"/>
              <a:ext cx="3341620" cy="3341618"/>
            </a:xfrm>
            <a:custGeom>
              <a:avLst/>
              <a:gdLst>
                <a:gd name="T0" fmla="*/ 0 w 2458"/>
                <a:gd name="T1" fmla="*/ 1244 h 2455"/>
                <a:gd name="T2" fmla="*/ 1244 w 2458"/>
                <a:gd name="T3" fmla="*/ 0 h 2455"/>
                <a:gd name="T4" fmla="*/ 1244 w 2458"/>
                <a:gd name="T5" fmla="*/ 0 h 2455"/>
                <a:gd name="T6" fmla="*/ 1244 w 2458"/>
                <a:gd name="T7" fmla="*/ 0 h 2455"/>
                <a:gd name="T8" fmla="*/ 2145 w 2458"/>
                <a:gd name="T9" fmla="*/ 386 h 2455"/>
                <a:gd name="T10" fmla="*/ 2145 w 2458"/>
                <a:gd name="T11" fmla="*/ 386 h 2455"/>
                <a:gd name="T12" fmla="*/ 2145 w 2458"/>
                <a:gd name="T13" fmla="*/ 386 h 2455"/>
                <a:gd name="T14" fmla="*/ 2457 w 2458"/>
                <a:gd name="T15" fmla="*/ 1209 h 2455"/>
                <a:gd name="T16" fmla="*/ 2457 w 2458"/>
                <a:gd name="T17" fmla="*/ 1209 h 2455"/>
                <a:gd name="T18" fmla="*/ 2457 w 2458"/>
                <a:gd name="T19" fmla="*/ 1209 h 2455"/>
                <a:gd name="T20" fmla="*/ 1213 w 2458"/>
                <a:gd name="T21" fmla="*/ 2454 h 2455"/>
                <a:gd name="T22" fmla="*/ 1213 w 2458"/>
                <a:gd name="T23" fmla="*/ 2454 h 2455"/>
                <a:gd name="T24" fmla="*/ 1213 w 2458"/>
                <a:gd name="T25" fmla="*/ 2454 h 2455"/>
                <a:gd name="T26" fmla="*/ 312 w 2458"/>
                <a:gd name="T27" fmla="*/ 2069 h 2455"/>
                <a:gd name="T28" fmla="*/ 312 w 2458"/>
                <a:gd name="T29" fmla="*/ 2069 h 2455"/>
                <a:gd name="T30" fmla="*/ 312 w 2458"/>
                <a:gd name="T31" fmla="*/ 2069 h 2455"/>
                <a:gd name="T32" fmla="*/ 0 w 2458"/>
                <a:gd name="T33" fmla="*/ 1244 h 2455"/>
                <a:gd name="T34" fmla="*/ 0 w 2458"/>
                <a:gd name="T35" fmla="*/ 1244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8" h="2455">
                  <a:moveTo>
                    <a:pt x="0" y="1244"/>
                  </a:moveTo>
                  <a:cubicBezTo>
                    <a:pt x="0" y="558"/>
                    <a:pt x="557" y="0"/>
                    <a:pt x="1244" y="0"/>
                  </a:cubicBezTo>
                  <a:lnTo>
                    <a:pt x="1244" y="0"/>
                  </a:lnTo>
                  <a:lnTo>
                    <a:pt x="1244" y="0"/>
                  </a:lnTo>
                  <a:cubicBezTo>
                    <a:pt x="1598" y="0"/>
                    <a:pt x="1918" y="148"/>
                    <a:pt x="2145" y="386"/>
                  </a:cubicBezTo>
                  <a:lnTo>
                    <a:pt x="2145" y="386"/>
                  </a:lnTo>
                  <a:lnTo>
                    <a:pt x="2145" y="386"/>
                  </a:lnTo>
                  <a:cubicBezTo>
                    <a:pt x="2339" y="605"/>
                    <a:pt x="2457" y="893"/>
                    <a:pt x="2457" y="1209"/>
                  </a:cubicBezTo>
                  <a:lnTo>
                    <a:pt x="2457" y="1209"/>
                  </a:lnTo>
                  <a:lnTo>
                    <a:pt x="2457" y="1209"/>
                  </a:lnTo>
                  <a:cubicBezTo>
                    <a:pt x="2457" y="1897"/>
                    <a:pt x="1900" y="2454"/>
                    <a:pt x="1213" y="2454"/>
                  </a:cubicBezTo>
                  <a:lnTo>
                    <a:pt x="1213" y="2454"/>
                  </a:lnTo>
                  <a:lnTo>
                    <a:pt x="1213" y="2454"/>
                  </a:lnTo>
                  <a:cubicBezTo>
                    <a:pt x="858" y="2454"/>
                    <a:pt x="539" y="2306"/>
                    <a:pt x="312" y="2069"/>
                  </a:cubicBezTo>
                  <a:lnTo>
                    <a:pt x="312" y="2069"/>
                  </a:lnTo>
                  <a:lnTo>
                    <a:pt x="312" y="2069"/>
                  </a:lnTo>
                  <a:cubicBezTo>
                    <a:pt x="118" y="1849"/>
                    <a:pt x="0" y="1560"/>
                    <a:pt x="0" y="1244"/>
                  </a:cubicBezTo>
                  <a:lnTo>
                    <a:pt x="0" y="1244"/>
                  </a:lnTo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</p:grpSp>
      <p:grpSp>
        <p:nvGrpSpPr>
          <p:cNvPr id="31" name="Shape 524">
            <a:extLst>
              <a:ext uri="{FF2B5EF4-FFF2-40B4-BE49-F238E27FC236}">
                <a16:creationId xmlns:a16="http://schemas.microsoft.com/office/drawing/2014/main" id="{BA87988D-E712-4A6C-A136-86DDCBBFE65B}"/>
              </a:ext>
            </a:extLst>
          </p:cNvPr>
          <p:cNvGrpSpPr>
            <a:grpSpLocks/>
          </p:cNvGrpSpPr>
          <p:nvPr/>
        </p:nvGrpSpPr>
        <p:grpSpPr bwMode="auto">
          <a:xfrm>
            <a:off x="1941509" y="2706280"/>
            <a:ext cx="725884" cy="513815"/>
            <a:chOff x="4610450" y="3703750"/>
            <a:chExt cx="453050" cy="332175"/>
          </a:xfrm>
          <a:solidFill>
            <a:schemeClr val="accent1">
              <a:lumMod val="75000"/>
            </a:schemeClr>
          </a:solidFill>
        </p:grpSpPr>
        <p:sp>
          <p:nvSpPr>
            <p:cNvPr id="34" name="Shape 525">
              <a:extLst>
                <a:ext uri="{FF2B5EF4-FFF2-40B4-BE49-F238E27FC236}">
                  <a16:creationId xmlns:a16="http://schemas.microsoft.com/office/drawing/2014/main" id="{D6952B35-7F48-469C-B82C-5F015D887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450" y="3703750"/>
              <a:ext cx="453050" cy="332175"/>
            </a:xfrm>
            <a:custGeom>
              <a:avLst/>
              <a:gdLst>
                <a:gd name="T0" fmla="*/ 2147483646 w 18122"/>
                <a:gd name="T1" fmla="*/ 0 h 13287"/>
                <a:gd name="T2" fmla="*/ 2147483646 w 18122"/>
                <a:gd name="T3" fmla="*/ 2147483646 h 13287"/>
                <a:gd name="T4" fmla="*/ 2147483646 w 18122"/>
                <a:gd name="T5" fmla="*/ 2147483646 h 13287"/>
                <a:gd name="T6" fmla="*/ 2147483646 w 18122"/>
                <a:gd name="T7" fmla="*/ 2147483646 h 13287"/>
                <a:gd name="T8" fmla="*/ 2147483646 w 18122"/>
                <a:gd name="T9" fmla="*/ 2147483646 h 13287"/>
                <a:gd name="T10" fmla="*/ 2147483646 w 18122"/>
                <a:gd name="T11" fmla="*/ 2147483646 h 13287"/>
                <a:gd name="T12" fmla="*/ 0 w 18122"/>
                <a:gd name="T13" fmla="*/ 2147483646 h 13287"/>
                <a:gd name="T14" fmla="*/ 0 w 18122"/>
                <a:gd name="T15" fmla="*/ 2147483646 h 13287"/>
                <a:gd name="T16" fmla="*/ 0 w 18122"/>
                <a:gd name="T17" fmla="*/ 2147483646 h 13287"/>
                <a:gd name="T18" fmla="*/ 0 w 18122"/>
                <a:gd name="T19" fmla="*/ 2147483646 h 13287"/>
                <a:gd name="T20" fmla="*/ 2147483646 w 18122"/>
                <a:gd name="T21" fmla="*/ 2147483646 h 13287"/>
                <a:gd name="T22" fmla="*/ 2147483646 w 18122"/>
                <a:gd name="T23" fmla="*/ 2147483646 h 13287"/>
                <a:gd name="T24" fmla="*/ 2147483646 w 18122"/>
                <a:gd name="T25" fmla="*/ 2147483646 h 13287"/>
                <a:gd name="T26" fmla="*/ 2147483646 w 18122"/>
                <a:gd name="T27" fmla="*/ 2147483646 h 13287"/>
                <a:gd name="T28" fmla="*/ 2147483646 w 18122"/>
                <a:gd name="T29" fmla="*/ 2147483646 h 13287"/>
                <a:gd name="T30" fmla="*/ 2147483646 w 18122"/>
                <a:gd name="T31" fmla="*/ 2147483646 h 13287"/>
                <a:gd name="T32" fmla="*/ 2147483646 w 18122"/>
                <a:gd name="T33" fmla="*/ 2147483646 h 13287"/>
                <a:gd name="T34" fmla="*/ 2147483646 w 18122"/>
                <a:gd name="T35" fmla="*/ 2147483646 h 13287"/>
                <a:gd name="T36" fmla="*/ 2147483646 w 18122"/>
                <a:gd name="T37" fmla="*/ 2147483646 h 13287"/>
                <a:gd name="T38" fmla="*/ 2147483646 w 18122"/>
                <a:gd name="T39" fmla="*/ 2147483646 h 13287"/>
                <a:gd name="T40" fmla="*/ 2147483646 w 18122"/>
                <a:gd name="T41" fmla="*/ 2147483646 h 13287"/>
                <a:gd name="T42" fmla="*/ 2147483646 w 18122"/>
                <a:gd name="T43" fmla="*/ 2147483646 h 13287"/>
                <a:gd name="T44" fmla="*/ 2147483646 w 18122"/>
                <a:gd name="T45" fmla="*/ 2147483646 h 13287"/>
                <a:gd name="T46" fmla="*/ 2147483646 w 18122"/>
                <a:gd name="T47" fmla="*/ 2147483646 h 13287"/>
                <a:gd name="T48" fmla="*/ 2147483646 w 18122"/>
                <a:gd name="T49" fmla="*/ 2147483646 h 13287"/>
                <a:gd name="T50" fmla="*/ 2147483646 w 18122"/>
                <a:gd name="T51" fmla="*/ 2147483646 h 13287"/>
                <a:gd name="T52" fmla="*/ 2147483646 w 18122"/>
                <a:gd name="T53" fmla="*/ 2147483646 h 13287"/>
                <a:gd name="T54" fmla="*/ 2147483646 w 18122"/>
                <a:gd name="T55" fmla="*/ 2147483646 h 13287"/>
                <a:gd name="T56" fmla="*/ 2147483646 w 18122"/>
                <a:gd name="T57" fmla="*/ 2147483646 h 13287"/>
                <a:gd name="T58" fmla="*/ 2147483646 w 18122"/>
                <a:gd name="T59" fmla="*/ 2147483646 h 13287"/>
                <a:gd name="T60" fmla="*/ 2147483646 w 18122"/>
                <a:gd name="T61" fmla="*/ 2147483646 h 13287"/>
                <a:gd name="T62" fmla="*/ 2147483646 w 18122"/>
                <a:gd name="T63" fmla="*/ 2147483646 h 13287"/>
                <a:gd name="T64" fmla="*/ 2147483646 w 18122"/>
                <a:gd name="T65" fmla="*/ 2147483646 h 13287"/>
                <a:gd name="T66" fmla="*/ 2147483646 w 18122"/>
                <a:gd name="T67" fmla="*/ 2147483646 h 13287"/>
                <a:gd name="T68" fmla="*/ 2147483646 w 18122"/>
                <a:gd name="T69" fmla="*/ 2147483646 h 13287"/>
                <a:gd name="T70" fmla="*/ 2147483646 w 18122"/>
                <a:gd name="T71" fmla="*/ 2147483646 h 13287"/>
                <a:gd name="T72" fmla="*/ 2147483646 w 18122"/>
                <a:gd name="T73" fmla="*/ 2147483646 h 13287"/>
                <a:gd name="T74" fmla="*/ 2147483646 w 18122"/>
                <a:gd name="T75" fmla="*/ 2147483646 h 13287"/>
                <a:gd name="T76" fmla="*/ 2147483646 w 18122"/>
                <a:gd name="T77" fmla="*/ 2147483646 h 13287"/>
                <a:gd name="T78" fmla="*/ 2147483646 w 18122"/>
                <a:gd name="T79" fmla="*/ 0 h 13287"/>
                <a:gd name="T80" fmla="*/ 2147483646 w 18122"/>
                <a:gd name="T81" fmla="*/ 0 h 13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122"/>
                <a:gd name="T124" fmla="*/ 0 h 13287"/>
                <a:gd name="T125" fmla="*/ 18122 w 18122"/>
                <a:gd name="T126" fmla="*/ 13287 h 13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lnTo>
                    <a:pt x="3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41" name="Shape 526">
              <a:extLst>
                <a:ext uri="{FF2B5EF4-FFF2-40B4-BE49-F238E27FC236}">
                  <a16:creationId xmlns:a16="http://schemas.microsoft.com/office/drawing/2014/main" id="{D7645596-636E-4721-B295-B04E08C6E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200" y="3730000"/>
              <a:ext cx="389550" cy="249150"/>
            </a:xfrm>
            <a:custGeom>
              <a:avLst/>
              <a:gdLst>
                <a:gd name="T0" fmla="*/ 2147483646 w 15582"/>
                <a:gd name="T1" fmla="*/ 2147483646 h 9966"/>
                <a:gd name="T2" fmla="*/ 2147483646 w 15582"/>
                <a:gd name="T3" fmla="*/ 2147483646 h 9966"/>
                <a:gd name="T4" fmla="*/ 2147483646 w 15582"/>
                <a:gd name="T5" fmla="*/ 2147483646 h 9966"/>
                <a:gd name="T6" fmla="*/ 2147483646 w 15582"/>
                <a:gd name="T7" fmla="*/ 2147483646 h 9966"/>
                <a:gd name="T8" fmla="*/ 2147483646 w 15582"/>
                <a:gd name="T9" fmla="*/ 2147483646 h 9966"/>
                <a:gd name="T10" fmla="*/ 2147483646 w 15582"/>
                <a:gd name="T11" fmla="*/ 2147483646 h 9966"/>
                <a:gd name="T12" fmla="*/ 2147483646 w 15582"/>
                <a:gd name="T13" fmla="*/ 2147483646 h 9966"/>
                <a:gd name="T14" fmla="*/ 2147483646 w 15582"/>
                <a:gd name="T15" fmla="*/ 2147483646 h 9966"/>
                <a:gd name="T16" fmla="*/ 2147483646 w 15582"/>
                <a:gd name="T17" fmla="*/ 2147483646 h 9966"/>
                <a:gd name="T18" fmla="*/ 2147483646 w 15582"/>
                <a:gd name="T19" fmla="*/ 2147483646 h 9966"/>
                <a:gd name="T20" fmla="*/ 2147483646 w 15582"/>
                <a:gd name="T21" fmla="*/ 2147483646 h 9966"/>
                <a:gd name="T22" fmla="*/ 2147483646 w 15582"/>
                <a:gd name="T23" fmla="*/ 2147483646 h 9966"/>
                <a:gd name="T24" fmla="*/ 2147483646 w 15582"/>
                <a:gd name="T25" fmla="*/ 2147483646 h 9966"/>
                <a:gd name="T26" fmla="*/ 2147483646 w 15582"/>
                <a:gd name="T27" fmla="*/ 2147483646 h 9966"/>
                <a:gd name="T28" fmla="*/ 2147483646 w 15582"/>
                <a:gd name="T29" fmla="*/ 2147483646 h 9966"/>
                <a:gd name="T30" fmla="*/ 2147483646 w 15582"/>
                <a:gd name="T31" fmla="*/ 2147483646 h 9966"/>
                <a:gd name="T32" fmla="*/ 2147483646 w 15582"/>
                <a:gd name="T33" fmla="*/ 2147483646 h 9966"/>
                <a:gd name="T34" fmla="*/ 2147483646 w 15582"/>
                <a:gd name="T35" fmla="*/ 2147483646 h 9966"/>
                <a:gd name="T36" fmla="*/ 2147483646 w 15582"/>
                <a:gd name="T37" fmla="*/ 2147483646 h 9966"/>
                <a:gd name="T38" fmla="*/ 2147483646 w 15582"/>
                <a:gd name="T39" fmla="*/ 2147483646 h 9966"/>
                <a:gd name="T40" fmla="*/ 2147483646 w 15582"/>
                <a:gd name="T41" fmla="*/ 2147483646 h 9966"/>
                <a:gd name="T42" fmla="*/ 0 w 15582"/>
                <a:gd name="T43" fmla="*/ 2147483646 h 9966"/>
                <a:gd name="T44" fmla="*/ 2147483646 w 15582"/>
                <a:gd name="T45" fmla="*/ 2147483646 h 9966"/>
                <a:gd name="T46" fmla="*/ 2147483646 w 15582"/>
                <a:gd name="T47" fmla="*/ 2147483646 h 9966"/>
                <a:gd name="T48" fmla="*/ 2147483646 w 15582"/>
                <a:gd name="T49" fmla="*/ 2147483646 h 9966"/>
                <a:gd name="T50" fmla="*/ 2147483646 w 15582"/>
                <a:gd name="T51" fmla="*/ 2147483646 h 9966"/>
                <a:gd name="T52" fmla="*/ 2147483646 w 15582"/>
                <a:gd name="T53" fmla="*/ 2147483646 h 9966"/>
                <a:gd name="T54" fmla="*/ 2147483646 w 15582"/>
                <a:gd name="T55" fmla="*/ 2147483646 h 9966"/>
                <a:gd name="T56" fmla="*/ 2147483646 w 15582"/>
                <a:gd name="T57" fmla="*/ 2147483646 h 9966"/>
                <a:gd name="T58" fmla="*/ 2147483646 w 15582"/>
                <a:gd name="T59" fmla="*/ 2147483646 h 9966"/>
                <a:gd name="T60" fmla="*/ 2147483646 w 15582"/>
                <a:gd name="T61" fmla="*/ 2147483646 h 9966"/>
                <a:gd name="T62" fmla="*/ 2147483646 w 15582"/>
                <a:gd name="T63" fmla="*/ 2147483646 h 9966"/>
                <a:gd name="T64" fmla="*/ 2147483646 w 15582"/>
                <a:gd name="T65" fmla="*/ 2147483646 h 9966"/>
                <a:gd name="T66" fmla="*/ 2147483646 w 15582"/>
                <a:gd name="T67" fmla="*/ 2147483646 h 9966"/>
                <a:gd name="T68" fmla="*/ 2147483646 w 15582"/>
                <a:gd name="T69" fmla="*/ 2147483646 h 9966"/>
                <a:gd name="T70" fmla="*/ 2147483646 w 15582"/>
                <a:gd name="T71" fmla="*/ 2147483646 h 9966"/>
                <a:gd name="T72" fmla="*/ 2147483646 w 15582"/>
                <a:gd name="T73" fmla="*/ 2147483646 h 9966"/>
                <a:gd name="T74" fmla="*/ 2147483646 w 15582"/>
                <a:gd name="T75" fmla="*/ 2147483646 h 9966"/>
                <a:gd name="T76" fmla="*/ 2147483646 w 15582"/>
                <a:gd name="T77" fmla="*/ 2147483646 h 9966"/>
                <a:gd name="T78" fmla="*/ 2147483646 w 15582"/>
                <a:gd name="T79" fmla="*/ 2147483646 h 9966"/>
                <a:gd name="T80" fmla="*/ 2147483646 w 15582"/>
                <a:gd name="T81" fmla="*/ 2147483646 h 9966"/>
                <a:gd name="T82" fmla="*/ 2147483646 w 15582"/>
                <a:gd name="T83" fmla="*/ 2147483646 h 9966"/>
                <a:gd name="T84" fmla="*/ 2147483646 w 15582"/>
                <a:gd name="T85" fmla="*/ 2147483646 h 9966"/>
                <a:gd name="T86" fmla="*/ 2147483646 w 15582"/>
                <a:gd name="T87" fmla="*/ 2147483646 h 9966"/>
                <a:gd name="T88" fmla="*/ 2147483646 w 15582"/>
                <a:gd name="T89" fmla="*/ 2147483646 h 9966"/>
                <a:gd name="T90" fmla="*/ 2147483646 w 15582"/>
                <a:gd name="T91" fmla="*/ 2147483646 h 9966"/>
                <a:gd name="T92" fmla="*/ 2147483646 w 15582"/>
                <a:gd name="T93" fmla="*/ 2147483646 h 99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82"/>
                <a:gd name="T142" fmla="*/ 0 h 9966"/>
                <a:gd name="T143" fmla="*/ 15582 w 15582"/>
                <a:gd name="T144" fmla="*/ 9966 h 99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lnTo>
                    <a:pt x="1475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 dirty="0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448FCE08-C5E9-4D97-8347-84E5065C4197}"/>
              </a:ext>
            </a:extLst>
          </p:cNvPr>
          <p:cNvSpPr txBox="1"/>
          <p:nvPr/>
        </p:nvSpPr>
        <p:spPr>
          <a:xfrm>
            <a:off x="739202" y="4183903"/>
            <a:ext cx="267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Tw Cen MT" panose="020B0602020104020603" pitchFamily="34" charset="0"/>
              </a:rPr>
              <a:t>Incremento del Índice de efectividad</a:t>
            </a:r>
          </a:p>
          <a:p>
            <a:pPr algn="ctr"/>
            <a:r>
              <a:rPr lang="es-CO" sz="2000" dirty="0">
                <a:latin typeface="Tw Cen MT" panose="020B0602020104020603" pitchFamily="34" charset="0"/>
              </a:rPr>
              <a:t>2018: </a:t>
            </a:r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26%</a:t>
            </a:r>
          </a:p>
          <a:p>
            <a:pPr algn="ctr"/>
            <a:r>
              <a:rPr lang="es-CO" sz="2000" dirty="0">
                <a:latin typeface="Tw Cen MT" panose="020B0602020104020603" pitchFamily="34" charset="0"/>
              </a:rPr>
              <a:t>2019: </a:t>
            </a:r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39%</a:t>
            </a:r>
            <a:endParaRPr lang="es-E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42" name="Picture 2" descr="Resultado de imagen para flecha hacia abajo">
            <a:extLst>
              <a:ext uri="{FF2B5EF4-FFF2-40B4-BE49-F238E27FC236}">
                <a16:creationId xmlns:a16="http://schemas.microsoft.com/office/drawing/2014/main" id="{E06E45A0-2F2A-4A78-8B8D-3CC95B95F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64" t="26504" r="18767" b="26930"/>
          <a:stretch/>
        </p:blipFill>
        <p:spPr bwMode="auto">
          <a:xfrm>
            <a:off x="4357895" y="4280110"/>
            <a:ext cx="1054155" cy="82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BF75D083-F3D8-4E15-B0EF-DB6AA0BA3F22}"/>
              </a:ext>
            </a:extLst>
          </p:cNvPr>
          <p:cNvSpPr txBox="1"/>
          <p:nvPr/>
        </p:nvSpPr>
        <p:spPr>
          <a:xfrm>
            <a:off x="3492108" y="1501058"/>
            <a:ext cx="267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Tw Cen MT" panose="020B0602020104020603" pitchFamily="34" charset="0"/>
              </a:rPr>
              <a:t>Disminución</a:t>
            </a:r>
          </a:p>
          <a:p>
            <a:pPr algn="ctr"/>
            <a:r>
              <a:rPr lang="es-CO" sz="2000" dirty="0">
                <a:latin typeface="Tw Cen MT" panose="020B0602020104020603" pitchFamily="34" charset="0"/>
              </a:rPr>
              <a:t>Conflictividad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Vías de hecho </a:t>
            </a:r>
            <a:r>
              <a:rPr lang="es-CO" sz="2000" dirty="0">
                <a:latin typeface="Tw Cen MT" panose="020B0602020104020603" pitchFamily="34" charset="0"/>
              </a:rPr>
              <a:t>(-35%)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Alertas temprana</a:t>
            </a:r>
            <a:r>
              <a:rPr lang="es-CO" sz="2000" dirty="0">
                <a:latin typeface="Tw Cen MT" panose="020B0602020104020603" pitchFamily="34" charset="0"/>
              </a:rPr>
              <a:t>s</a:t>
            </a:r>
          </a:p>
          <a:p>
            <a:pPr algn="ctr"/>
            <a:r>
              <a:rPr lang="es-CO" sz="2000" dirty="0">
                <a:latin typeface="Tw Cen MT" panose="020B0602020104020603" pitchFamily="34" charset="0"/>
              </a:rPr>
              <a:t>(-49%)</a:t>
            </a:r>
            <a:endParaRPr lang="es-ES" sz="2000" dirty="0">
              <a:latin typeface="Tw Cen MT" panose="020B0602020104020603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FEA93198-4A77-4EFF-A72C-E20D992B872B}"/>
              </a:ext>
            </a:extLst>
          </p:cNvPr>
          <p:cNvSpPr txBox="1"/>
          <p:nvPr/>
        </p:nvSpPr>
        <p:spPr>
          <a:xfrm>
            <a:off x="6105600" y="4251766"/>
            <a:ext cx="267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Tw Cen MT" panose="020B0602020104020603" pitchFamily="34" charset="0"/>
              </a:rPr>
              <a:t>Democratización</a:t>
            </a:r>
          </a:p>
          <a:p>
            <a:pPr algn="ctr"/>
            <a:r>
              <a:rPr lang="es-CO" sz="2000" dirty="0">
                <a:latin typeface="Tw Cen MT" panose="020B0602020104020603" pitchFamily="34" charset="0"/>
              </a:rPr>
              <a:t>De la</a:t>
            </a:r>
          </a:p>
          <a:p>
            <a:pPr algn="ctr"/>
            <a:r>
              <a:rPr lang="es-CO" sz="2000" dirty="0">
                <a:latin typeface="Tw Cen MT" panose="020B0602020104020603" pitchFamily="34" charset="0"/>
              </a:rPr>
              <a:t>información</a:t>
            </a:r>
            <a:endParaRPr lang="es-ES" sz="2000" dirty="0">
              <a:latin typeface="Tw Cen MT" panose="020B0602020104020603" pitchFamily="34" charset="0"/>
            </a:endParaRPr>
          </a:p>
        </p:txBody>
      </p:sp>
      <p:grpSp>
        <p:nvGrpSpPr>
          <p:cNvPr id="46" name="Shape 445">
            <a:extLst>
              <a:ext uri="{FF2B5EF4-FFF2-40B4-BE49-F238E27FC236}">
                <a16:creationId xmlns:a16="http://schemas.microsoft.com/office/drawing/2014/main" id="{D954E540-D94B-4626-AE86-946E89561624}"/>
              </a:ext>
            </a:extLst>
          </p:cNvPr>
          <p:cNvGrpSpPr>
            <a:grpSpLocks/>
          </p:cNvGrpSpPr>
          <p:nvPr/>
        </p:nvGrpSpPr>
        <p:grpSpPr bwMode="auto">
          <a:xfrm rot="20329237">
            <a:off x="7177517" y="2680149"/>
            <a:ext cx="563761" cy="566076"/>
            <a:chOff x="6625350" y="1613750"/>
            <a:chExt cx="480525" cy="438400"/>
          </a:xfrm>
          <a:solidFill>
            <a:schemeClr val="bg1"/>
          </a:solidFill>
        </p:grpSpPr>
        <p:sp>
          <p:nvSpPr>
            <p:cNvPr id="47" name="Shape 446">
              <a:extLst>
                <a:ext uri="{FF2B5EF4-FFF2-40B4-BE49-F238E27FC236}">
                  <a16:creationId xmlns:a16="http://schemas.microsoft.com/office/drawing/2014/main" id="{A7418091-DFB5-4E41-AE0B-44533935B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0525" y="1887275"/>
              <a:ext cx="117875" cy="164875"/>
            </a:xfrm>
            <a:custGeom>
              <a:avLst/>
              <a:gdLst>
                <a:gd name="T0" fmla="*/ 0 w 4715"/>
                <a:gd name="T1" fmla="*/ 390625 h 6595"/>
                <a:gd name="T2" fmla="*/ 210156250 w 4715"/>
                <a:gd name="T3" fmla="*/ 2147483646 h 6595"/>
                <a:gd name="T4" fmla="*/ 219531250 w 4715"/>
                <a:gd name="T5" fmla="*/ 2147483646 h 6595"/>
                <a:gd name="T6" fmla="*/ 229296875 w 4715"/>
                <a:gd name="T7" fmla="*/ 2147483646 h 6595"/>
                <a:gd name="T8" fmla="*/ 257812500 w 4715"/>
                <a:gd name="T9" fmla="*/ 2147483646 h 6595"/>
                <a:gd name="T10" fmla="*/ 286328125 w 4715"/>
                <a:gd name="T11" fmla="*/ 2147483646 h 6595"/>
                <a:gd name="T12" fmla="*/ 314843750 w 4715"/>
                <a:gd name="T13" fmla="*/ 2147483646 h 6595"/>
                <a:gd name="T14" fmla="*/ 353125000 w 4715"/>
                <a:gd name="T15" fmla="*/ 2147483646 h 6595"/>
                <a:gd name="T16" fmla="*/ 391406250 w 4715"/>
                <a:gd name="T17" fmla="*/ 2147483646 h 6595"/>
                <a:gd name="T18" fmla="*/ 439062500 w 4715"/>
                <a:gd name="T19" fmla="*/ 2147483646 h 6595"/>
                <a:gd name="T20" fmla="*/ 1612500000 w 4715"/>
                <a:gd name="T21" fmla="*/ 2147483646 h 6595"/>
                <a:gd name="T22" fmla="*/ 1669531250 w 4715"/>
                <a:gd name="T23" fmla="*/ 2147483646 h 6595"/>
                <a:gd name="T24" fmla="*/ 1717578125 w 4715"/>
                <a:gd name="T25" fmla="*/ 2147483646 h 6595"/>
                <a:gd name="T26" fmla="*/ 1755468750 w 4715"/>
                <a:gd name="T27" fmla="*/ 2147483646 h 6595"/>
                <a:gd name="T28" fmla="*/ 1793750000 w 4715"/>
                <a:gd name="T29" fmla="*/ 2147483646 h 6595"/>
                <a:gd name="T30" fmla="*/ 1822265625 w 4715"/>
                <a:gd name="T31" fmla="*/ 2147483646 h 6595"/>
                <a:gd name="T32" fmla="*/ 1841406250 w 4715"/>
                <a:gd name="T33" fmla="*/ 2147483646 h 6595"/>
                <a:gd name="T34" fmla="*/ 1841406250 w 4715"/>
                <a:gd name="T35" fmla="*/ 2147483646 h 6595"/>
                <a:gd name="T36" fmla="*/ 1841406250 w 4715"/>
                <a:gd name="T37" fmla="*/ 2147483646 h 6595"/>
                <a:gd name="T38" fmla="*/ 1450390625 w 4715"/>
                <a:gd name="T39" fmla="*/ 48046875 h 6595"/>
                <a:gd name="T40" fmla="*/ 1011328125 w 4715"/>
                <a:gd name="T41" fmla="*/ 19531250 h 6595"/>
                <a:gd name="T42" fmla="*/ 639453125 w 4715"/>
                <a:gd name="T43" fmla="*/ 9765625 h 6595"/>
                <a:gd name="T44" fmla="*/ 0 w 4715"/>
                <a:gd name="T45" fmla="*/ 390625 h 65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15"/>
                <a:gd name="T70" fmla="*/ 0 h 6595"/>
                <a:gd name="T71" fmla="*/ 4715 w 4715"/>
                <a:gd name="T72" fmla="*/ 6595 h 65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s-ES" dirty="0"/>
            </a:p>
          </p:txBody>
        </p:sp>
        <p:sp>
          <p:nvSpPr>
            <p:cNvPr id="48" name="Shape 447">
              <a:extLst>
                <a:ext uri="{FF2B5EF4-FFF2-40B4-BE49-F238E27FC236}">
                  <a16:creationId xmlns:a16="http://schemas.microsoft.com/office/drawing/2014/main" id="{FA0FEFEC-567D-48EE-AB4C-33F9B337F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5950" y="1754175"/>
              <a:ext cx="29925" cy="99550"/>
            </a:xfrm>
            <a:custGeom>
              <a:avLst/>
              <a:gdLst>
                <a:gd name="T0" fmla="*/ 0 w 1197"/>
                <a:gd name="T1" fmla="*/ 390625 h 3982"/>
                <a:gd name="T2" fmla="*/ 0 w 1197"/>
                <a:gd name="T3" fmla="*/ 1555078125 h 3982"/>
                <a:gd name="T4" fmla="*/ 105078125 w 1197"/>
                <a:gd name="T5" fmla="*/ 1488671875 h 3982"/>
                <a:gd name="T6" fmla="*/ 191015625 w 1197"/>
                <a:gd name="T7" fmla="*/ 1412109375 h 3982"/>
                <a:gd name="T8" fmla="*/ 267187500 w 1197"/>
                <a:gd name="T9" fmla="*/ 1335937500 h 3982"/>
                <a:gd name="T10" fmla="*/ 333984375 w 1197"/>
                <a:gd name="T11" fmla="*/ 1240625000 h 3982"/>
                <a:gd name="T12" fmla="*/ 391406250 w 1197"/>
                <a:gd name="T13" fmla="*/ 1135546875 h 3982"/>
                <a:gd name="T14" fmla="*/ 429296875 w 1197"/>
                <a:gd name="T15" fmla="*/ 1021093750 h 3982"/>
                <a:gd name="T16" fmla="*/ 458203125 w 1197"/>
                <a:gd name="T17" fmla="*/ 896875000 h 3982"/>
                <a:gd name="T18" fmla="*/ 467578125 w 1197"/>
                <a:gd name="T19" fmla="*/ 773046875 h 3982"/>
                <a:gd name="T20" fmla="*/ 458203125 w 1197"/>
                <a:gd name="T21" fmla="*/ 648828125 h 3982"/>
                <a:gd name="T22" fmla="*/ 429296875 w 1197"/>
                <a:gd name="T23" fmla="*/ 534375000 h 3982"/>
                <a:gd name="T24" fmla="*/ 391406250 w 1197"/>
                <a:gd name="T25" fmla="*/ 419921875 h 3982"/>
                <a:gd name="T26" fmla="*/ 333984375 w 1197"/>
                <a:gd name="T27" fmla="*/ 314843750 h 3982"/>
                <a:gd name="T28" fmla="*/ 267187500 w 1197"/>
                <a:gd name="T29" fmla="*/ 219531250 h 3982"/>
                <a:gd name="T30" fmla="*/ 191015625 w 1197"/>
                <a:gd name="T31" fmla="*/ 133593750 h 3982"/>
                <a:gd name="T32" fmla="*/ 105078125 w 1197"/>
                <a:gd name="T33" fmla="*/ 66796875 h 3982"/>
                <a:gd name="T34" fmla="*/ 0 w 1197"/>
                <a:gd name="T35" fmla="*/ 390625 h 39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97"/>
                <a:gd name="T55" fmla="*/ 0 h 3982"/>
                <a:gd name="T56" fmla="*/ 1197 w 1197"/>
                <a:gd name="T57" fmla="*/ 3982 h 39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s-ES" dirty="0"/>
            </a:p>
          </p:txBody>
        </p:sp>
        <p:sp>
          <p:nvSpPr>
            <p:cNvPr id="49" name="Shape 448">
              <a:extLst>
                <a:ext uri="{FF2B5EF4-FFF2-40B4-BE49-F238E27FC236}">
                  <a16:creationId xmlns:a16="http://schemas.microsoft.com/office/drawing/2014/main" id="{EA04C89A-F0C4-47A7-8820-85F306353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5350" y="1729750"/>
              <a:ext cx="97700" cy="147175"/>
            </a:xfrm>
            <a:custGeom>
              <a:avLst/>
              <a:gdLst>
                <a:gd name="T0" fmla="*/ 1526562500 w 3908"/>
                <a:gd name="T1" fmla="*/ 390625 h 5887"/>
                <a:gd name="T2" fmla="*/ 1058984375 w 3908"/>
                <a:gd name="T3" fmla="*/ 9765625 h 5887"/>
                <a:gd name="T4" fmla="*/ 687109375 w 3908"/>
                <a:gd name="T5" fmla="*/ 9765625 h 5887"/>
                <a:gd name="T6" fmla="*/ 620312500 w 3908"/>
                <a:gd name="T7" fmla="*/ 19140625 h 5887"/>
                <a:gd name="T8" fmla="*/ 553515625 w 3908"/>
                <a:gd name="T9" fmla="*/ 28906250 h 5887"/>
                <a:gd name="T10" fmla="*/ 486718750 w 3908"/>
                <a:gd name="T11" fmla="*/ 48046875 h 5887"/>
                <a:gd name="T12" fmla="*/ 429296875 w 3908"/>
                <a:gd name="T13" fmla="*/ 67187500 h 5887"/>
                <a:gd name="T14" fmla="*/ 372265625 w 3908"/>
                <a:gd name="T15" fmla="*/ 95703125 h 5887"/>
                <a:gd name="T16" fmla="*/ 314843750 w 3908"/>
                <a:gd name="T17" fmla="*/ 133984375 h 5887"/>
                <a:gd name="T18" fmla="*/ 257812500 w 3908"/>
                <a:gd name="T19" fmla="*/ 171875000 h 5887"/>
                <a:gd name="T20" fmla="*/ 209765625 w 3908"/>
                <a:gd name="T21" fmla="*/ 219531250 h 5887"/>
                <a:gd name="T22" fmla="*/ 162109375 w 3908"/>
                <a:gd name="T23" fmla="*/ 267187500 h 5887"/>
                <a:gd name="T24" fmla="*/ 124218750 w 3908"/>
                <a:gd name="T25" fmla="*/ 324609375 h 5887"/>
                <a:gd name="T26" fmla="*/ 85937500 w 3908"/>
                <a:gd name="T27" fmla="*/ 382031250 h 5887"/>
                <a:gd name="T28" fmla="*/ 57421875 w 3908"/>
                <a:gd name="T29" fmla="*/ 439062500 h 5887"/>
                <a:gd name="T30" fmla="*/ 28515625 w 3908"/>
                <a:gd name="T31" fmla="*/ 505859375 h 5887"/>
                <a:gd name="T32" fmla="*/ 19140625 w 3908"/>
                <a:gd name="T33" fmla="*/ 563281250 h 5887"/>
                <a:gd name="T34" fmla="*/ 0 w 3908"/>
                <a:gd name="T35" fmla="*/ 630078125 h 5887"/>
                <a:gd name="T36" fmla="*/ 0 w 3908"/>
                <a:gd name="T37" fmla="*/ 696484375 h 5887"/>
                <a:gd name="T38" fmla="*/ 0 w 3908"/>
                <a:gd name="T39" fmla="*/ 1612500000 h 5887"/>
                <a:gd name="T40" fmla="*/ 0 w 3908"/>
                <a:gd name="T41" fmla="*/ 1679296875 h 5887"/>
                <a:gd name="T42" fmla="*/ 19140625 w 3908"/>
                <a:gd name="T43" fmla="*/ 1736718750 h 5887"/>
                <a:gd name="T44" fmla="*/ 28515625 w 3908"/>
                <a:gd name="T45" fmla="*/ 1803515625 h 5887"/>
                <a:gd name="T46" fmla="*/ 57421875 w 3908"/>
                <a:gd name="T47" fmla="*/ 1860546875 h 5887"/>
                <a:gd name="T48" fmla="*/ 85937500 w 3908"/>
                <a:gd name="T49" fmla="*/ 1927343750 h 5887"/>
                <a:gd name="T50" fmla="*/ 124218750 w 3908"/>
                <a:gd name="T51" fmla="*/ 1984765625 h 5887"/>
                <a:gd name="T52" fmla="*/ 162109375 w 3908"/>
                <a:gd name="T53" fmla="*/ 2032421875 h 5887"/>
                <a:gd name="T54" fmla="*/ 209765625 w 3908"/>
                <a:gd name="T55" fmla="*/ 2080078125 h 5887"/>
                <a:gd name="T56" fmla="*/ 257812500 w 3908"/>
                <a:gd name="T57" fmla="*/ 2127734375 h 5887"/>
                <a:gd name="T58" fmla="*/ 314843750 w 3908"/>
                <a:gd name="T59" fmla="*/ 2147483646 h 5887"/>
                <a:gd name="T60" fmla="*/ 372265625 w 3908"/>
                <a:gd name="T61" fmla="*/ 2147483646 h 5887"/>
                <a:gd name="T62" fmla="*/ 429296875 w 3908"/>
                <a:gd name="T63" fmla="*/ 2147483646 h 5887"/>
                <a:gd name="T64" fmla="*/ 486718750 w 3908"/>
                <a:gd name="T65" fmla="*/ 2147483646 h 5887"/>
                <a:gd name="T66" fmla="*/ 553515625 w 3908"/>
                <a:gd name="T67" fmla="*/ 2147483646 h 5887"/>
                <a:gd name="T68" fmla="*/ 620312500 w 3908"/>
                <a:gd name="T69" fmla="*/ 2147483646 h 5887"/>
                <a:gd name="T70" fmla="*/ 687109375 w 3908"/>
                <a:gd name="T71" fmla="*/ 2147483646 h 5887"/>
                <a:gd name="T72" fmla="*/ 1058984375 w 3908"/>
                <a:gd name="T73" fmla="*/ 2147483646 h 5887"/>
                <a:gd name="T74" fmla="*/ 1526562500 w 3908"/>
                <a:gd name="T75" fmla="*/ 2147483646 h 5887"/>
                <a:gd name="T76" fmla="*/ 1526562500 w 3908"/>
                <a:gd name="T77" fmla="*/ 390625 h 58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08"/>
                <a:gd name="T118" fmla="*/ 0 h 5887"/>
                <a:gd name="T119" fmla="*/ 3908 w 3908"/>
                <a:gd name="T120" fmla="*/ 5887 h 58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s-ES" dirty="0"/>
            </a:p>
          </p:txBody>
        </p:sp>
        <p:sp>
          <p:nvSpPr>
            <p:cNvPr id="50" name="Shape 449">
              <a:extLst>
                <a:ext uri="{FF2B5EF4-FFF2-40B4-BE49-F238E27FC236}">
                  <a16:creationId xmlns:a16="http://schemas.microsoft.com/office/drawing/2014/main" id="{22960117-9654-4E0D-992E-C855F7B83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6475" y="1638175"/>
              <a:ext cx="279650" cy="330325"/>
            </a:xfrm>
            <a:custGeom>
              <a:avLst/>
              <a:gdLst>
                <a:gd name="T0" fmla="*/ 2147483646 w 11186"/>
                <a:gd name="T1" fmla="*/ 0 h 13213"/>
                <a:gd name="T2" fmla="*/ 2147483646 w 11186"/>
                <a:gd name="T3" fmla="*/ 133593750 h 13213"/>
                <a:gd name="T4" fmla="*/ 2147483646 w 11186"/>
                <a:gd name="T5" fmla="*/ 248046875 h 13213"/>
                <a:gd name="T6" fmla="*/ 2147483646 w 11186"/>
                <a:gd name="T7" fmla="*/ 353125000 h 13213"/>
                <a:gd name="T8" fmla="*/ 2147483646 w 11186"/>
                <a:gd name="T9" fmla="*/ 457812500 h 13213"/>
                <a:gd name="T10" fmla="*/ 2147483646 w 11186"/>
                <a:gd name="T11" fmla="*/ 553515625 h 13213"/>
                <a:gd name="T12" fmla="*/ 2147483646 w 11186"/>
                <a:gd name="T13" fmla="*/ 648828125 h 13213"/>
                <a:gd name="T14" fmla="*/ 2147483646 w 11186"/>
                <a:gd name="T15" fmla="*/ 801562500 h 13213"/>
                <a:gd name="T16" fmla="*/ 2147483646 w 11186"/>
                <a:gd name="T17" fmla="*/ 944531250 h 13213"/>
                <a:gd name="T18" fmla="*/ 2147483646 w 11186"/>
                <a:gd name="T19" fmla="*/ 1049609375 h 13213"/>
                <a:gd name="T20" fmla="*/ 2137109375 w 11186"/>
                <a:gd name="T21" fmla="*/ 1144921875 h 13213"/>
                <a:gd name="T22" fmla="*/ 1860546875 w 11186"/>
                <a:gd name="T23" fmla="*/ 1221093750 h 13213"/>
                <a:gd name="T24" fmla="*/ 1650390625 w 11186"/>
                <a:gd name="T25" fmla="*/ 1268750000 h 13213"/>
                <a:gd name="T26" fmla="*/ 1431250000 w 11186"/>
                <a:gd name="T27" fmla="*/ 1307031250 h 13213"/>
                <a:gd name="T28" fmla="*/ 1201953125 w 11186"/>
                <a:gd name="T29" fmla="*/ 1335546875 h 13213"/>
                <a:gd name="T30" fmla="*/ 963671875 w 11186"/>
                <a:gd name="T31" fmla="*/ 1364453125 h 13213"/>
                <a:gd name="T32" fmla="*/ 476953125 w 11186"/>
                <a:gd name="T33" fmla="*/ 1402343750 h 13213"/>
                <a:gd name="T34" fmla="*/ 0 w 11186"/>
                <a:gd name="T35" fmla="*/ 1431250000 h 13213"/>
                <a:gd name="T36" fmla="*/ 0 w 11186"/>
                <a:gd name="T37" fmla="*/ 2147483646 h 13213"/>
                <a:gd name="T38" fmla="*/ 476953125 w 11186"/>
                <a:gd name="T39" fmla="*/ 2147483646 h 13213"/>
                <a:gd name="T40" fmla="*/ 963671875 w 11186"/>
                <a:gd name="T41" fmla="*/ 2147483646 h 13213"/>
                <a:gd name="T42" fmla="*/ 1201953125 w 11186"/>
                <a:gd name="T43" fmla="*/ 2147483646 h 13213"/>
                <a:gd name="T44" fmla="*/ 1431250000 w 11186"/>
                <a:gd name="T45" fmla="*/ 2147483646 h 13213"/>
                <a:gd name="T46" fmla="*/ 1650390625 w 11186"/>
                <a:gd name="T47" fmla="*/ 2147483646 h 13213"/>
                <a:gd name="T48" fmla="*/ 1860546875 w 11186"/>
                <a:gd name="T49" fmla="*/ 2147483646 h 13213"/>
                <a:gd name="T50" fmla="*/ 2137109375 w 11186"/>
                <a:gd name="T51" fmla="*/ 2147483646 h 13213"/>
                <a:gd name="T52" fmla="*/ 2147483646 w 11186"/>
                <a:gd name="T53" fmla="*/ 2147483646 h 13213"/>
                <a:gd name="T54" fmla="*/ 2147483646 w 11186"/>
                <a:gd name="T55" fmla="*/ 2147483646 h 13213"/>
                <a:gd name="T56" fmla="*/ 2147483646 w 11186"/>
                <a:gd name="T57" fmla="*/ 2147483646 h 13213"/>
                <a:gd name="T58" fmla="*/ 2147483646 w 11186"/>
                <a:gd name="T59" fmla="*/ 2147483646 h 13213"/>
                <a:gd name="T60" fmla="*/ 2147483646 w 11186"/>
                <a:gd name="T61" fmla="*/ 2147483646 h 13213"/>
                <a:gd name="T62" fmla="*/ 2147483646 w 11186"/>
                <a:gd name="T63" fmla="*/ 2147483646 h 13213"/>
                <a:gd name="T64" fmla="*/ 2147483646 w 11186"/>
                <a:gd name="T65" fmla="*/ 2147483646 h 13213"/>
                <a:gd name="T66" fmla="*/ 2147483646 w 11186"/>
                <a:gd name="T67" fmla="*/ 2147483646 h 13213"/>
                <a:gd name="T68" fmla="*/ 2147483646 w 11186"/>
                <a:gd name="T69" fmla="*/ 2147483646 h 13213"/>
                <a:gd name="T70" fmla="*/ 2147483646 w 11186"/>
                <a:gd name="T71" fmla="*/ 2147483646 h 13213"/>
                <a:gd name="T72" fmla="*/ 2147483646 w 11186"/>
                <a:gd name="T73" fmla="*/ 0 h 132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186"/>
                <a:gd name="T112" fmla="*/ 0 h 13213"/>
                <a:gd name="T113" fmla="*/ 11186 w 11186"/>
                <a:gd name="T114" fmla="*/ 13213 h 132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s-ES" dirty="0"/>
            </a:p>
          </p:txBody>
        </p:sp>
        <p:sp>
          <p:nvSpPr>
            <p:cNvPr id="51" name="Shape 450">
              <a:extLst>
                <a:ext uri="{FF2B5EF4-FFF2-40B4-BE49-F238E27FC236}">
                  <a16:creationId xmlns:a16="http://schemas.microsoft.com/office/drawing/2014/main" id="{BC9A2906-72EC-4943-B67C-0E1C0F0ED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550" y="1613750"/>
              <a:ext cx="34200" cy="379800"/>
            </a:xfrm>
            <a:custGeom>
              <a:avLst/>
              <a:gdLst>
                <a:gd name="T0" fmla="*/ 267187500 w 1368"/>
                <a:gd name="T1" fmla="*/ 0 h 15192"/>
                <a:gd name="T2" fmla="*/ 219531250 w 1368"/>
                <a:gd name="T3" fmla="*/ 9765625 h 15192"/>
                <a:gd name="T4" fmla="*/ 181250000 w 1368"/>
                <a:gd name="T5" fmla="*/ 38281250 h 15192"/>
                <a:gd name="T6" fmla="*/ 142968750 w 1368"/>
                <a:gd name="T7" fmla="*/ 66796875 h 15192"/>
                <a:gd name="T8" fmla="*/ 0 w 1368"/>
                <a:gd name="T9" fmla="*/ 200390625 h 15192"/>
                <a:gd name="T10" fmla="*/ 0 w 1368"/>
                <a:gd name="T11" fmla="*/ 2147483646 h 15192"/>
                <a:gd name="T12" fmla="*/ 142968750 w 1368"/>
                <a:gd name="T13" fmla="*/ 2147483646 h 15192"/>
                <a:gd name="T14" fmla="*/ 181250000 w 1368"/>
                <a:gd name="T15" fmla="*/ 2147483646 h 15192"/>
                <a:gd name="T16" fmla="*/ 219531250 w 1368"/>
                <a:gd name="T17" fmla="*/ 2147483646 h 15192"/>
                <a:gd name="T18" fmla="*/ 267187500 w 1368"/>
                <a:gd name="T19" fmla="*/ 2147483646 h 15192"/>
                <a:gd name="T20" fmla="*/ 353125000 w 1368"/>
                <a:gd name="T21" fmla="*/ 2147483646 h 15192"/>
                <a:gd name="T22" fmla="*/ 391015625 w 1368"/>
                <a:gd name="T23" fmla="*/ 2147483646 h 15192"/>
                <a:gd name="T24" fmla="*/ 448437500 w 1368"/>
                <a:gd name="T25" fmla="*/ 2147483646 h 15192"/>
                <a:gd name="T26" fmla="*/ 496093750 w 1368"/>
                <a:gd name="T27" fmla="*/ 2147483646 h 15192"/>
                <a:gd name="T28" fmla="*/ 524609375 w 1368"/>
                <a:gd name="T29" fmla="*/ 2147483646 h 15192"/>
                <a:gd name="T30" fmla="*/ 534375000 w 1368"/>
                <a:gd name="T31" fmla="*/ 2147483646 h 15192"/>
                <a:gd name="T32" fmla="*/ 534375000 w 1368"/>
                <a:gd name="T33" fmla="*/ 228906250 h 15192"/>
                <a:gd name="T34" fmla="*/ 524609375 w 1368"/>
                <a:gd name="T35" fmla="*/ 162109375 h 15192"/>
                <a:gd name="T36" fmla="*/ 496093750 w 1368"/>
                <a:gd name="T37" fmla="*/ 95312500 h 15192"/>
                <a:gd name="T38" fmla="*/ 448437500 w 1368"/>
                <a:gd name="T39" fmla="*/ 47656250 h 15192"/>
                <a:gd name="T40" fmla="*/ 391015625 w 1368"/>
                <a:gd name="T41" fmla="*/ 9765625 h 15192"/>
                <a:gd name="T42" fmla="*/ 353125000 w 1368"/>
                <a:gd name="T43" fmla="*/ 0 h 15192"/>
                <a:gd name="T44" fmla="*/ 267187500 w 1368"/>
                <a:gd name="T45" fmla="*/ 0 h 15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68"/>
                <a:gd name="T70" fmla="*/ 0 h 15192"/>
                <a:gd name="T71" fmla="*/ 1368 w 1368"/>
                <a:gd name="T72" fmla="*/ 15192 h 15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lnTo>
                    <a:pt x="6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s-ES" dirty="0"/>
            </a:p>
          </p:txBody>
        </p:sp>
      </p:grpSp>
      <p:sp>
        <p:nvSpPr>
          <p:cNvPr id="52" name="CuadroTexto 51">
            <a:extLst>
              <a:ext uri="{FF2B5EF4-FFF2-40B4-BE49-F238E27FC236}">
                <a16:creationId xmlns:a16="http://schemas.microsoft.com/office/drawing/2014/main" id="{B3E2EE31-3EE2-43A1-9353-039246CC07B8}"/>
              </a:ext>
            </a:extLst>
          </p:cNvPr>
          <p:cNvSpPr txBox="1"/>
          <p:nvPr/>
        </p:nvSpPr>
        <p:spPr>
          <a:xfrm>
            <a:off x="8836862" y="2621444"/>
            <a:ext cx="267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Tw Cen MT" panose="020B0602020104020603" pitchFamily="34" charset="0"/>
              </a:rPr>
              <a:t>Construcción </a:t>
            </a:r>
          </a:p>
          <a:p>
            <a:pPr algn="ctr"/>
            <a:r>
              <a:rPr lang="es-CO" sz="2000" dirty="0">
                <a:latin typeface="Tw Cen MT" panose="020B0602020104020603" pitchFamily="34" charset="0"/>
              </a:rPr>
              <a:t>de confianza</a:t>
            </a:r>
            <a:endParaRPr lang="es-ES" sz="2000" dirty="0">
              <a:latin typeface="Tw Cen MT" panose="020B0602020104020603" pitchFamily="34" charset="0"/>
            </a:endParaRPr>
          </a:p>
        </p:txBody>
      </p:sp>
      <p:grpSp>
        <p:nvGrpSpPr>
          <p:cNvPr id="53" name="Shape 490">
            <a:extLst>
              <a:ext uri="{FF2B5EF4-FFF2-40B4-BE49-F238E27FC236}">
                <a16:creationId xmlns:a16="http://schemas.microsoft.com/office/drawing/2014/main" id="{C306F003-9979-4795-8E41-AD7361B921AE}"/>
              </a:ext>
            </a:extLst>
          </p:cNvPr>
          <p:cNvGrpSpPr>
            <a:grpSpLocks/>
          </p:cNvGrpSpPr>
          <p:nvPr/>
        </p:nvGrpSpPr>
        <p:grpSpPr bwMode="auto">
          <a:xfrm>
            <a:off x="9792525" y="4171855"/>
            <a:ext cx="946483" cy="673767"/>
            <a:chOff x="5255200" y="3006475"/>
            <a:chExt cx="511700" cy="378575"/>
          </a:xfrm>
          <a:solidFill>
            <a:schemeClr val="accent4"/>
          </a:solidFill>
        </p:grpSpPr>
        <p:sp>
          <p:nvSpPr>
            <p:cNvPr id="54" name="Shape 491">
              <a:extLst>
                <a:ext uri="{FF2B5EF4-FFF2-40B4-BE49-F238E27FC236}">
                  <a16:creationId xmlns:a16="http://schemas.microsoft.com/office/drawing/2014/main" id="{D752234D-C849-482F-9A32-F336D93F5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200" y="3006475"/>
              <a:ext cx="349900" cy="349875"/>
            </a:xfrm>
            <a:custGeom>
              <a:avLst/>
              <a:gdLst>
                <a:gd name="T0" fmla="*/ 2147483646 w 13996"/>
                <a:gd name="T1" fmla="*/ 2147483646 h 13995"/>
                <a:gd name="T2" fmla="*/ 2147483646 w 13996"/>
                <a:gd name="T3" fmla="*/ 2147483646 h 13995"/>
                <a:gd name="T4" fmla="*/ 2147483646 w 13996"/>
                <a:gd name="T5" fmla="*/ 2147483646 h 13995"/>
                <a:gd name="T6" fmla="*/ 2147483646 w 13996"/>
                <a:gd name="T7" fmla="*/ 2147483646 h 13995"/>
                <a:gd name="T8" fmla="*/ 2147483646 w 13996"/>
                <a:gd name="T9" fmla="*/ 2147483646 h 13995"/>
                <a:gd name="T10" fmla="*/ 2147483646 w 13996"/>
                <a:gd name="T11" fmla="*/ 2147483646 h 13995"/>
                <a:gd name="T12" fmla="*/ 2147483646 w 13996"/>
                <a:gd name="T13" fmla="*/ 2147483646 h 13995"/>
                <a:gd name="T14" fmla="*/ 2147483646 w 13996"/>
                <a:gd name="T15" fmla="*/ 2147483646 h 13995"/>
                <a:gd name="T16" fmla="*/ 2147483646 w 13996"/>
                <a:gd name="T17" fmla="*/ 2147483646 h 13995"/>
                <a:gd name="T18" fmla="*/ 2147483646 w 13996"/>
                <a:gd name="T19" fmla="*/ 2147483646 h 13995"/>
                <a:gd name="T20" fmla="*/ 2147483646 w 13996"/>
                <a:gd name="T21" fmla="*/ 2147483646 h 13995"/>
                <a:gd name="T22" fmla="*/ 2147483646 w 13996"/>
                <a:gd name="T23" fmla="*/ 2147483646 h 13995"/>
                <a:gd name="T24" fmla="*/ 2147483646 w 13996"/>
                <a:gd name="T25" fmla="*/ 2147483646 h 13995"/>
                <a:gd name="T26" fmla="*/ 2147483646 w 13996"/>
                <a:gd name="T27" fmla="*/ 2147483646 h 13995"/>
                <a:gd name="T28" fmla="*/ 2147483646 w 13996"/>
                <a:gd name="T29" fmla="*/ 2147483646 h 13995"/>
                <a:gd name="T30" fmla="*/ 2147483646 w 13996"/>
                <a:gd name="T31" fmla="*/ 2147483646 h 13995"/>
                <a:gd name="T32" fmla="*/ 2147483646 w 13996"/>
                <a:gd name="T33" fmla="*/ 2147483646 h 13995"/>
                <a:gd name="T34" fmla="*/ 2147483646 w 13996"/>
                <a:gd name="T35" fmla="*/ 2147483646 h 13995"/>
                <a:gd name="T36" fmla="*/ 2147483646 w 13996"/>
                <a:gd name="T37" fmla="*/ 2147483646 h 13995"/>
                <a:gd name="T38" fmla="*/ 2147483646 w 13996"/>
                <a:gd name="T39" fmla="*/ 2147483646 h 13995"/>
                <a:gd name="T40" fmla="*/ 2147483646 w 13996"/>
                <a:gd name="T41" fmla="*/ 2147483646 h 13995"/>
                <a:gd name="T42" fmla="*/ 2147483646 w 13996"/>
                <a:gd name="T43" fmla="*/ 2147483646 h 13995"/>
                <a:gd name="T44" fmla="*/ 2147483646 w 13996"/>
                <a:gd name="T45" fmla="*/ 2147483646 h 13995"/>
                <a:gd name="T46" fmla="*/ 2147483646 w 13996"/>
                <a:gd name="T47" fmla="*/ 2147483646 h 13995"/>
                <a:gd name="T48" fmla="*/ 2147483646 w 13996"/>
                <a:gd name="T49" fmla="*/ 2147483646 h 13995"/>
                <a:gd name="T50" fmla="*/ 2147483646 w 13996"/>
                <a:gd name="T51" fmla="*/ 2147483646 h 13995"/>
                <a:gd name="T52" fmla="*/ 2147483646 w 13996"/>
                <a:gd name="T53" fmla="*/ 2147483646 h 13995"/>
                <a:gd name="T54" fmla="*/ 2147483646 w 13996"/>
                <a:gd name="T55" fmla="*/ 2147483646 h 13995"/>
                <a:gd name="T56" fmla="*/ 2147483646 w 13996"/>
                <a:gd name="T57" fmla="*/ 2147483646 h 13995"/>
                <a:gd name="T58" fmla="*/ 2147483646 w 13996"/>
                <a:gd name="T59" fmla="*/ 2147483646 h 13995"/>
                <a:gd name="T60" fmla="*/ 2147483646 w 13996"/>
                <a:gd name="T61" fmla="*/ 2147483646 h 13995"/>
                <a:gd name="T62" fmla="*/ 2147483646 w 13996"/>
                <a:gd name="T63" fmla="*/ 2147483646 h 13995"/>
                <a:gd name="T64" fmla="*/ 2147483646 w 13996"/>
                <a:gd name="T65" fmla="*/ 2147483646 h 13995"/>
                <a:gd name="T66" fmla="*/ 2147483646 w 13996"/>
                <a:gd name="T67" fmla="*/ 2147483646 h 13995"/>
                <a:gd name="T68" fmla="*/ 2147483646 w 13996"/>
                <a:gd name="T69" fmla="*/ 2147483646 h 13995"/>
                <a:gd name="T70" fmla="*/ 2147483646 w 13996"/>
                <a:gd name="T71" fmla="*/ 2147483646 h 13995"/>
                <a:gd name="T72" fmla="*/ 2147483646 w 13996"/>
                <a:gd name="T73" fmla="*/ 2147483646 h 13995"/>
                <a:gd name="T74" fmla="*/ 2147483646 w 13996"/>
                <a:gd name="T75" fmla="*/ 2147483646 h 13995"/>
                <a:gd name="T76" fmla="*/ 2147483646 w 13996"/>
                <a:gd name="T77" fmla="*/ 2147483646 h 13995"/>
                <a:gd name="T78" fmla="*/ 2147483646 w 13996"/>
                <a:gd name="T79" fmla="*/ 2147483646 h 13995"/>
                <a:gd name="T80" fmla="*/ 2147483646 w 13996"/>
                <a:gd name="T81" fmla="*/ 2147483646 h 13995"/>
                <a:gd name="T82" fmla="*/ 2147483646 w 13996"/>
                <a:gd name="T83" fmla="*/ 2147483646 h 13995"/>
                <a:gd name="T84" fmla="*/ 2147483646 w 13996"/>
                <a:gd name="T85" fmla="*/ 2147483646 h 13995"/>
                <a:gd name="T86" fmla="*/ 2147483646 w 13996"/>
                <a:gd name="T87" fmla="*/ 2147483646 h 13995"/>
                <a:gd name="T88" fmla="*/ 2147483646 w 13996"/>
                <a:gd name="T89" fmla="*/ 2147483646 h 13995"/>
                <a:gd name="T90" fmla="*/ 2147483646 w 13996"/>
                <a:gd name="T91" fmla="*/ 2147483646 h 13995"/>
                <a:gd name="T92" fmla="*/ 2147483646 w 13996"/>
                <a:gd name="T93" fmla="*/ 2147483646 h 13995"/>
                <a:gd name="T94" fmla="*/ 2147483646 w 13996"/>
                <a:gd name="T95" fmla="*/ 2147483646 h 13995"/>
                <a:gd name="T96" fmla="*/ 2147483646 w 13996"/>
                <a:gd name="T97" fmla="*/ 2147483646 h 13995"/>
                <a:gd name="T98" fmla="*/ 2147483646 w 13996"/>
                <a:gd name="T99" fmla="*/ 2147483646 h 13995"/>
                <a:gd name="T100" fmla="*/ 2147483646 w 13996"/>
                <a:gd name="T101" fmla="*/ 2147483646 h 13995"/>
                <a:gd name="T102" fmla="*/ 2147483646 w 13996"/>
                <a:gd name="T103" fmla="*/ 2147483646 h 13995"/>
                <a:gd name="T104" fmla="*/ 2147483646 w 13996"/>
                <a:gd name="T105" fmla="*/ 2147483646 h 13995"/>
                <a:gd name="T106" fmla="*/ 2147483646 w 13996"/>
                <a:gd name="T107" fmla="*/ 2147483646 h 13995"/>
                <a:gd name="T108" fmla="*/ 2147483646 w 13996"/>
                <a:gd name="T109" fmla="*/ 2147483646 h 13995"/>
                <a:gd name="T110" fmla="*/ 2147483646 w 13996"/>
                <a:gd name="T111" fmla="*/ 2147483646 h 13995"/>
                <a:gd name="T112" fmla="*/ 2147483646 w 13996"/>
                <a:gd name="T113" fmla="*/ 2147483646 h 13995"/>
                <a:gd name="T114" fmla="*/ 2147483646 w 13996"/>
                <a:gd name="T115" fmla="*/ 2147483646 h 13995"/>
                <a:gd name="T116" fmla="*/ 2147483646 w 13996"/>
                <a:gd name="T117" fmla="*/ 2147483646 h 13995"/>
                <a:gd name="T118" fmla="*/ 2147483646 w 13996"/>
                <a:gd name="T119" fmla="*/ 2147483646 h 13995"/>
                <a:gd name="T120" fmla="*/ 2147483646 w 13996"/>
                <a:gd name="T121" fmla="*/ 2147483646 h 139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996"/>
                <a:gd name="T184" fmla="*/ 0 h 13995"/>
                <a:gd name="T185" fmla="*/ 13996 w 13996"/>
                <a:gd name="T186" fmla="*/ 13995 h 139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lnTo>
                    <a:pt x="64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55" name="Shape 492">
              <a:extLst>
                <a:ext uri="{FF2B5EF4-FFF2-40B4-BE49-F238E27FC236}">
                  <a16:creationId xmlns:a16="http://schemas.microsoft.com/office/drawing/2014/main" id="{036ADA26-C73A-48E4-9723-152DBA848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825" y="3185975"/>
              <a:ext cx="199075" cy="199075"/>
            </a:xfrm>
            <a:custGeom>
              <a:avLst/>
              <a:gdLst>
                <a:gd name="T0" fmla="*/ 2147483646 w 7963"/>
                <a:gd name="T1" fmla="*/ 2147483646 h 7963"/>
                <a:gd name="T2" fmla="*/ 2147483646 w 7963"/>
                <a:gd name="T3" fmla="*/ 2147483646 h 7963"/>
                <a:gd name="T4" fmla="*/ 2147483646 w 7963"/>
                <a:gd name="T5" fmla="*/ 2147483646 h 7963"/>
                <a:gd name="T6" fmla="*/ 2147483646 w 7963"/>
                <a:gd name="T7" fmla="*/ 2147483646 h 7963"/>
                <a:gd name="T8" fmla="*/ 2147483646 w 7963"/>
                <a:gd name="T9" fmla="*/ 2147483646 h 7963"/>
                <a:gd name="T10" fmla="*/ 2147483646 w 7963"/>
                <a:gd name="T11" fmla="*/ 2147483646 h 7963"/>
                <a:gd name="T12" fmla="*/ 2147483646 w 7963"/>
                <a:gd name="T13" fmla="*/ 2147483646 h 7963"/>
                <a:gd name="T14" fmla="*/ 2147483646 w 7963"/>
                <a:gd name="T15" fmla="*/ 2147483646 h 7963"/>
                <a:gd name="T16" fmla="*/ 2147483646 w 7963"/>
                <a:gd name="T17" fmla="*/ 2147483646 h 7963"/>
                <a:gd name="T18" fmla="*/ 2147483646 w 7963"/>
                <a:gd name="T19" fmla="*/ 2147483646 h 7963"/>
                <a:gd name="T20" fmla="*/ 2147483646 w 7963"/>
                <a:gd name="T21" fmla="*/ 2147483646 h 7963"/>
                <a:gd name="T22" fmla="*/ 2147483646 w 7963"/>
                <a:gd name="T23" fmla="*/ 2147483646 h 7963"/>
                <a:gd name="T24" fmla="*/ 2147483646 w 7963"/>
                <a:gd name="T25" fmla="*/ 2147483646 h 7963"/>
                <a:gd name="T26" fmla="*/ 2147483646 w 7963"/>
                <a:gd name="T27" fmla="*/ 2147483646 h 7963"/>
                <a:gd name="T28" fmla="*/ 2147483646 w 7963"/>
                <a:gd name="T29" fmla="*/ 2147483646 h 7963"/>
                <a:gd name="T30" fmla="*/ 2147483646 w 7963"/>
                <a:gd name="T31" fmla="*/ 2147483646 h 7963"/>
                <a:gd name="T32" fmla="*/ 2147483646 w 7963"/>
                <a:gd name="T33" fmla="*/ 2147483646 h 7963"/>
                <a:gd name="T34" fmla="*/ 2147483646 w 7963"/>
                <a:gd name="T35" fmla="*/ 2147483646 h 7963"/>
                <a:gd name="T36" fmla="*/ 2147483646 w 7963"/>
                <a:gd name="T37" fmla="*/ 2147483646 h 7963"/>
                <a:gd name="T38" fmla="*/ 2147483646 w 7963"/>
                <a:gd name="T39" fmla="*/ 2147483646 h 7963"/>
                <a:gd name="T40" fmla="*/ 2147483646 w 7963"/>
                <a:gd name="T41" fmla="*/ 2147483646 h 7963"/>
                <a:gd name="T42" fmla="*/ 2147483646 w 7963"/>
                <a:gd name="T43" fmla="*/ 2147483646 h 7963"/>
                <a:gd name="T44" fmla="*/ 2147483646 w 7963"/>
                <a:gd name="T45" fmla="*/ 2147483646 h 7963"/>
                <a:gd name="T46" fmla="*/ 2147483646 w 7963"/>
                <a:gd name="T47" fmla="*/ 2147483646 h 7963"/>
                <a:gd name="T48" fmla="*/ 2147483646 w 7963"/>
                <a:gd name="T49" fmla="*/ 2147483646 h 7963"/>
                <a:gd name="T50" fmla="*/ 2147483646 w 7963"/>
                <a:gd name="T51" fmla="*/ 2147483646 h 7963"/>
                <a:gd name="T52" fmla="*/ 2147483646 w 7963"/>
                <a:gd name="T53" fmla="*/ 2147483646 h 7963"/>
                <a:gd name="T54" fmla="*/ 2147483646 w 7963"/>
                <a:gd name="T55" fmla="*/ 2147483646 h 7963"/>
                <a:gd name="T56" fmla="*/ 2147483646 w 7963"/>
                <a:gd name="T57" fmla="*/ 2147483646 h 7963"/>
                <a:gd name="T58" fmla="*/ 2147483646 w 7963"/>
                <a:gd name="T59" fmla="*/ 2147483646 h 7963"/>
                <a:gd name="T60" fmla="*/ 2147483646 w 7963"/>
                <a:gd name="T61" fmla="*/ 2147483646 h 7963"/>
                <a:gd name="T62" fmla="*/ 2147483646 w 7963"/>
                <a:gd name="T63" fmla="*/ 2147483646 h 7963"/>
                <a:gd name="T64" fmla="*/ 2147483646 w 7963"/>
                <a:gd name="T65" fmla="*/ 2147483646 h 7963"/>
                <a:gd name="T66" fmla="*/ 2147483646 w 7963"/>
                <a:gd name="T67" fmla="*/ 2147483646 h 7963"/>
                <a:gd name="T68" fmla="*/ 2147483646 w 7963"/>
                <a:gd name="T69" fmla="*/ 2147483646 h 7963"/>
                <a:gd name="T70" fmla="*/ 2147483646 w 7963"/>
                <a:gd name="T71" fmla="*/ 2147483646 h 7963"/>
                <a:gd name="T72" fmla="*/ 2147483646 w 7963"/>
                <a:gd name="T73" fmla="*/ 2147483646 h 7963"/>
                <a:gd name="T74" fmla="*/ 2147483646 w 7963"/>
                <a:gd name="T75" fmla="*/ 2147483646 h 7963"/>
                <a:gd name="T76" fmla="*/ 2147483646 w 7963"/>
                <a:gd name="T77" fmla="*/ 2147483646 h 7963"/>
                <a:gd name="T78" fmla="*/ 2147483646 w 7963"/>
                <a:gd name="T79" fmla="*/ 2147483646 h 7963"/>
                <a:gd name="T80" fmla="*/ 2147483646 w 7963"/>
                <a:gd name="T81" fmla="*/ 2147483646 h 7963"/>
                <a:gd name="T82" fmla="*/ 2147483646 w 7963"/>
                <a:gd name="T83" fmla="*/ 2147483646 h 7963"/>
                <a:gd name="T84" fmla="*/ 2147483646 w 7963"/>
                <a:gd name="T85" fmla="*/ 2147483646 h 7963"/>
                <a:gd name="T86" fmla="*/ 2147483646 w 7963"/>
                <a:gd name="T87" fmla="*/ 2147483646 h 7963"/>
                <a:gd name="T88" fmla="*/ 2147483646 w 7963"/>
                <a:gd name="T89" fmla="*/ 2147483646 h 7963"/>
                <a:gd name="T90" fmla="*/ 2147483646 w 7963"/>
                <a:gd name="T91" fmla="*/ 2147483646 h 7963"/>
                <a:gd name="T92" fmla="*/ 2147483646 w 7963"/>
                <a:gd name="T93" fmla="*/ 2147483646 h 7963"/>
                <a:gd name="T94" fmla="*/ 2147483646 w 7963"/>
                <a:gd name="T95" fmla="*/ 2147483646 h 7963"/>
                <a:gd name="T96" fmla="*/ 2147483646 w 7963"/>
                <a:gd name="T97" fmla="*/ 2147483646 h 79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63"/>
                <a:gd name="T148" fmla="*/ 0 h 7963"/>
                <a:gd name="T149" fmla="*/ 7963 w 7963"/>
                <a:gd name="T150" fmla="*/ 7963 h 79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lnTo>
                    <a:pt x="305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03AD18E-66FE-4E49-B68E-9F7B1B71D29D}"/>
              </a:ext>
            </a:extLst>
          </p:cNvPr>
          <p:cNvSpPr txBox="1"/>
          <p:nvPr/>
        </p:nvSpPr>
        <p:spPr>
          <a:xfrm>
            <a:off x="483039" y="1163362"/>
            <a:ext cx="3047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PRINCIPALES LOGROS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11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FBBCB34C-CF41-4C49-8763-B61C4F7BE30D}"/>
              </a:ext>
            </a:extLst>
          </p:cNvPr>
          <p:cNvSpPr txBox="1"/>
          <p:nvPr/>
        </p:nvSpPr>
        <p:spPr>
          <a:xfrm>
            <a:off x="377010" y="1104269"/>
            <a:ext cx="7944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FF0000"/>
                </a:solidFill>
                <a:latin typeface="Tw Cen MT" panose="020B0602020104020603" pitchFamily="34" charset="0"/>
              </a:defRPr>
            </a:lvl1pPr>
          </a:lstStyle>
          <a:p>
            <a:r>
              <a:rPr lang="es-CO" dirty="0"/>
              <a:t>SOCIALIZACIONES GRUPALES DE LA NTC 6175  EN  EL 2019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304639D-243C-4C90-AF16-E72515FEFEAE}"/>
              </a:ext>
            </a:extLst>
          </p:cNvPr>
          <p:cNvSpPr txBox="1"/>
          <p:nvPr/>
        </p:nvSpPr>
        <p:spPr>
          <a:xfrm>
            <a:off x="2045402" y="2844405"/>
            <a:ext cx="3708400" cy="47700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1600" b="1" u="sng">
                <a:solidFill>
                  <a:schemeClr val="tx1"/>
                </a:solidFill>
              </a:defRPr>
            </a:lvl1pPr>
          </a:lstStyle>
          <a:p>
            <a:pPr algn="r"/>
            <a:r>
              <a:rPr lang="es-419" u="none" dirty="0">
                <a:solidFill>
                  <a:srgbClr val="00B050"/>
                </a:solidFill>
                <a:latin typeface="Tw Cen MT" panose="020B0602020104020603" pitchFamily="34" charset="0"/>
              </a:rPr>
              <a:t>Occidente -Medellín</a:t>
            </a:r>
          </a:p>
          <a:p>
            <a:pPr algn="r"/>
            <a:r>
              <a:rPr lang="es-419" b="0" u="none" dirty="0">
                <a:latin typeface="Tw Cen MT" panose="020B0602020104020603" pitchFamily="34" charset="0"/>
              </a:rPr>
              <a:t>(Antioquia , Meta y Caquetá)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DDF3D84-0D47-428F-BD36-6361EA30223F}"/>
              </a:ext>
            </a:extLst>
          </p:cNvPr>
          <p:cNvSpPr txBox="1"/>
          <p:nvPr/>
        </p:nvSpPr>
        <p:spPr>
          <a:xfrm>
            <a:off x="518281" y="3632397"/>
            <a:ext cx="5235521" cy="64715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O"/>
            </a:defPPr>
            <a:lvl1pPr algn="ctr"/>
          </a:lstStyle>
          <a:p>
            <a:pPr algn="r">
              <a:defRPr/>
            </a:pPr>
            <a:r>
              <a:rPr lang="es-419" sz="1600" b="1" dirty="0">
                <a:solidFill>
                  <a:srgbClr val="00B050"/>
                </a:solidFill>
                <a:latin typeface="Tw Cen MT" panose="020B0602020104020603" pitchFamily="34" charset="0"/>
              </a:rPr>
              <a:t>Capital- Bogotá</a:t>
            </a:r>
          </a:p>
          <a:p>
            <a:pPr algn="r">
              <a:defRPr/>
            </a:pPr>
            <a:r>
              <a:rPr lang="es-419" sz="1600" dirty="0">
                <a:solidFill>
                  <a:schemeClr val="tx1"/>
                </a:solidFill>
                <a:latin typeface="Tw Cen MT" panose="020B0602020104020603" pitchFamily="34" charset="0"/>
              </a:rPr>
              <a:t>(Bogotá ,Cundinamarca,  Casanare, Tolima, Huila, y Nariño)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BE479C8-BCFD-4E1C-90E9-3F59AC6984E7}"/>
              </a:ext>
            </a:extLst>
          </p:cNvPr>
          <p:cNvSpPr txBox="1"/>
          <p:nvPr/>
        </p:nvSpPr>
        <p:spPr>
          <a:xfrm>
            <a:off x="2023762" y="1860869"/>
            <a:ext cx="3708400" cy="67255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1600" b="1" u="sng">
                <a:solidFill>
                  <a:schemeClr val="tx1"/>
                </a:solidFill>
              </a:defRPr>
            </a:lvl1pPr>
          </a:lstStyle>
          <a:p>
            <a:pPr algn="r"/>
            <a:r>
              <a:rPr lang="es-419" u="none" dirty="0">
                <a:solidFill>
                  <a:srgbClr val="00B050"/>
                </a:solidFill>
                <a:latin typeface="Tw Cen MT" panose="020B0602020104020603" pitchFamily="34" charset="0"/>
              </a:rPr>
              <a:t>Caribe- Barranquilla</a:t>
            </a:r>
          </a:p>
          <a:p>
            <a:pPr algn="r"/>
            <a:r>
              <a:rPr lang="es-419" b="0" u="none" dirty="0">
                <a:latin typeface="Tw Cen MT" panose="020B0602020104020603" pitchFamily="34" charset="0"/>
              </a:rPr>
              <a:t>(Sucre, San Andrés, Magdalena, Guajira, Córdoba, Cesar, Atlántico)</a:t>
            </a:r>
          </a:p>
        </p:txBody>
      </p:sp>
      <p:sp>
        <p:nvSpPr>
          <p:cNvPr id="35" name="CuadroTexto 68612">
            <a:extLst>
              <a:ext uri="{FF2B5EF4-FFF2-40B4-BE49-F238E27FC236}">
                <a16:creationId xmlns:a16="http://schemas.microsoft.com/office/drawing/2014/main" id="{378EE266-C702-462A-8E1B-02EAA49DE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33" y="1396594"/>
            <a:ext cx="40395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419" altLang="es-CO" sz="1600" dirty="0">
                <a:solidFill>
                  <a:srgbClr val="FF0000"/>
                </a:solidFill>
                <a:latin typeface="Tw Cen MT" panose="020B0602020104020603" pitchFamily="34" charset="0"/>
              </a:rPr>
              <a:t>3 jornadas de socialización</a:t>
            </a:r>
            <a:endParaRPr lang="es-419" altLang="es-CO" sz="12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38" name="CuadroTexto 44">
            <a:extLst>
              <a:ext uri="{FF2B5EF4-FFF2-40B4-BE49-F238E27FC236}">
                <a16:creationId xmlns:a16="http://schemas.microsoft.com/office/drawing/2014/main" id="{96069F92-181D-4F1A-9325-E66B30464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824" y="1410078"/>
            <a:ext cx="524764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altLang="es-CO" sz="1400" b="1" dirty="0">
                <a:latin typeface="Tw Cen MT" panose="020B0602020104020603" pitchFamily="34" charset="0"/>
              </a:rPr>
              <a:t>Se invitaron al </a:t>
            </a:r>
            <a:r>
              <a:rPr lang="es-CO" alt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42%</a:t>
            </a:r>
            <a:r>
              <a:rPr lang="es-CO" altLang="es-CO" sz="1400" b="1" dirty="0">
                <a:latin typeface="Tw Cen MT" panose="020B0602020104020603" pitchFamily="34" charset="0"/>
              </a:rPr>
              <a:t> de la Red 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altLang="es-CO" b="1" dirty="0">
                <a:solidFill>
                  <a:srgbClr val="FF0000"/>
                </a:solidFill>
                <a:latin typeface="Tw Cen MT" panose="020B0602020104020603" pitchFamily="34" charset="0"/>
              </a:rPr>
              <a:t>32</a:t>
            </a:r>
            <a:r>
              <a:rPr lang="es-CO" altLang="es-CO" b="1" dirty="0">
                <a:latin typeface="Tw Cen MT" panose="020B0602020104020603" pitchFamily="34" charset="0"/>
              </a:rPr>
              <a:t> </a:t>
            </a:r>
            <a:r>
              <a:rPr lang="es-CO" altLang="es-CO" dirty="0">
                <a:latin typeface="Tw Cen MT" panose="020B0602020104020603" pitchFamily="34" charset="0"/>
              </a:rPr>
              <a:t>Prestadores de Norte –Barranquilla</a:t>
            </a:r>
            <a:r>
              <a:rPr lang="es-CO" altLang="es-CO" b="1" dirty="0">
                <a:latin typeface="Tw Cen MT" panose="020B0602020104020603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altLang="es-CO" b="1" dirty="0">
                <a:solidFill>
                  <a:srgbClr val="FF0000"/>
                </a:solidFill>
                <a:latin typeface="Tw Cen MT" panose="020B0602020104020603" pitchFamily="34" charset="0"/>
              </a:rPr>
              <a:t>38</a:t>
            </a:r>
            <a:r>
              <a:rPr lang="es-CO" altLang="es-CO" b="1" dirty="0">
                <a:latin typeface="Tw Cen MT" panose="020B0602020104020603" pitchFamily="34" charset="0"/>
              </a:rPr>
              <a:t> </a:t>
            </a:r>
            <a:r>
              <a:rPr lang="es-CO" altLang="es-CO" dirty="0">
                <a:latin typeface="Tw Cen MT" panose="020B0602020104020603" pitchFamily="34" charset="0"/>
              </a:rPr>
              <a:t>Prestadores de Bogotá e invitados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altLang="es-CO" b="1" dirty="0">
                <a:solidFill>
                  <a:srgbClr val="FF0000"/>
                </a:solidFill>
                <a:latin typeface="Tw Cen MT" panose="020B0602020104020603" pitchFamily="34" charset="0"/>
              </a:rPr>
              <a:t>35</a:t>
            </a:r>
            <a:r>
              <a:rPr lang="es-CO" altLang="es-CO" b="1" dirty="0">
                <a:latin typeface="Tw Cen MT" panose="020B0602020104020603" pitchFamily="34" charset="0"/>
              </a:rPr>
              <a:t> </a:t>
            </a:r>
            <a:r>
              <a:rPr lang="es-CO" altLang="es-CO" dirty="0">
                <a:latin typeface="Tw Cen MT" panose="020B0602020104020603" pitchFamily="34" charset="0"/>
              </a:rPr>
              <a:t>Prestadores Medellín e invitados</a:t>
            </a:r>
          </a:p>
        </p:txBody>
      </p:sp>
      <p:pic>
        <p:nvPicPr>
          <p:cNvPr id="39" name="Graphic 34" descr="Man">
            <a:extLst>
              <a:ext uri="{FF2B5EF4-FFF2-40B4-BE49-F238E27FC236}">
                <a16:creationId xmlns:a16="http://schemas.microsoft.com/office/drawing/2014/main" id="{F0C67BE9-B01C-4F93-BC89-709DAE844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1061" y="3482706"/>
            <a:ext cx="531803" cy="442481"/>
          </a:xfrm>
          <a:prstGeom prst="rect">
            <a:avLst/>
          </a:prstGeom>
        </p:spPr>
      </p:pic>
      <p:sp>
        <p:nvSpPr>
          <p:cNvPr id="40" name="CuadroTexto 48">
            <a:extLst>
              <a:ext uri="{FF2B5EF4-FFF2-40B4-BE49-F238E27FC236}">
                <a16:creationId xmlns:a16="http://schemas.microsoft.com/office/drawing/2014/main" id="{730DB840-991A-45DC-BFBB-1DC502FAA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044" y="3329863"/>
            <a:ext cx="24697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419" altLang="es-CO" sz="4000" b="1" dirty="0">
                <a:solidFill>
                  <a:srgbClr val="FF6600"/>
                </a:solidFill>
                <a:latin typeface="Tw Cen MT" panose="020B0602020104020603" pitchFamily="34" charset="0"/>
              </a:rPr>
              <a:t>120</a:t>
            </a:r>
            <a:r>
              <a:rPr lang="es-419" altLang="es-CO" sz="2000" b="1" dirty="0">
                <a:latin typeface="Tw Cen MT" panose="020B0602020104020603" pitchFamily="34" charset="0"/>
              </a:rPr>
              <a:t> </a:t>
            </a:r>
            <a:r>
              <a:rPr lang="es-419" altLang="es-CO" sz="2000" b="1" dirty="0">
                <a:solidFill>
                  <a:srgbClr val="FF6600"/>
                </a:solidFill>
                <a:latin typeface="Tw Cen MT" panose="020B0602020104020603" pitchFamily="34" charset="0"/>
              </a:rPr>
              <a:t>Personas </a:t>
            </a:r>
            <a:endParaRPr lang="es-419" altLang="es-CO" sz="2000" b="1" dirty="0">
              <a:latin typeface="Tw Cen MT" panose="020B0602020104020603" pitchFamily="34" charset="0"/>
            </a:endParaRPr>
          </a:p>
          <a:p>
            <a:r>
              <a:rPr lang="es-419" altLang="es-CO" sz="4000" b="1" dirty="0">
                <a:latin typeface="Tw Cen MT" panose="020B0602020104020603" pitchFamily="34" charset="0"/>
              </a:rPr>
              <a:t>63</a:t>
            </a:r>
            <a:r>
              <a:rPr lang="es-419" altLang="es-CO" sz="3200" b="1" dirty="0">
                <a:latin typeface="Tw Cen MT" panose="020B0602020104020603" pitchFamily="34" charset="0"/>
              </a:rPr>
              <a:t> p</a:t>
            </a:r>
            <a:r>
              <a:rPr lang="es-419" altLang="es-CO" sz="2000" b="1" dirty="0">
                <a:latin typeface="Tw Cen MT" panose="020B0602020104020603" pitchFamily="34" charset="0"/>
              </a:rPr>
              <a:t>restadores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C79F92CB-CF00-4A6E-A874-22D3554171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14" y="4117795"/>
            <a:ext cx="535507" cy="535507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90BC79BA-29DC-4ED6-A45F-EF4FD72A6E38}"/>
              </a:ext>
            </a:extLst>
          </p:cNvPr>
          <p:cNvSpPr txBox="1"/>
          <p:nvPr/>
        </p:nvSpPr>
        <p:spPr>
          <a:xfrm>
            <a:off x="6964493" y="5036843"/>
            <a:ext cx="468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altLang="es-CO" b="1" dirty="0">
                <a:solidFill>
                  <a:srgbClr val="FF0000"/>
                </a:solidFill>
                <a:latin typeface="Tw Cen MT" panose="020B0602020104020603" pitchFamily="34" charset="0"/>
              </a:rPr>
              <a:t>17</a:t>
            </a:r>
            <a:r>
              <a:rPr lang="es-419" altLang="es-CO" b="1" dirty="0">
                <a:latin typeface="Tw Cen MT" panose="020B0602020104020603" pitchFamily="34" charset="0"/>
              </a:rPr>
              <a:t> Cajas / </a:t>
            </a:r>
            <a:r>
              <a:rPr lang="es-419" altLang="es-CO" b="1" dirty="0">
                <a:solidFill>
                  <a:srgbClr val="FF0000"/>
                </a:solidFill>
                <a:latin typeface="Tw Cen MT" panose="020B0602020104020603" pitchFamily="34" charset="0"/>
              </a:rPr>
              <a:t>22</a:t>
            </a:r>
            <a:r>
              <a:rPr lang="es-419" altLang="es-CO" b="1" dirty="0">
                <a:latin typeface="Tw Cen MT" panose="020B0602020104020603" pitchFamily="34" charset="0"/>
              </a:rPr>
              <a:t> Bolsas Institucionales / </a:t>
            </a:r>
            <a:r>
              <a:rPr lang="es-419" altLang="es-CO" b="1" dirty="0">
                <a:solidFill>
                  <a:srgbClr val="FF0000"/>
                </a:solidFill>
                <a:latin typeface="Tw Cen MT" panose="020B0602020104020603" pitchFamily="34" charset="0"/>
              </a:rPr>
              <a:t>18</a:t>
            </a:r>
            <a:r>
              <a:rPr lang="es-419" altLang="es-CO" b="1" dirty="0">
                <a:latin typeface="Tw Cen MT" panose="020B0602020104020603" pitchFamily="34" charset="0"/>
              </a:rPr>
              <a:t> Entes Territoriales /</a:t>
            </a:r>
            <a:r>
              <a:rPr lang="es-419" altLang="es-CO" b="1" dirty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es-CO" b="1" dirty="0">
                <a:solidFill>
                  <a:srgbClr val="FF0000"/>
                </a:solidFill>
                <a:latin typeface="Tw Cen MT" panose="020B0602020104020603" pitchFamily="34" charset="0"/>
              </a:rPr>
              <a:t>5 </a:t>
            </a:r>
            <a:r>
              <a:rPr lang="es-CO" b="1" dirty="0">
                <a:latin typeface="Tw Cen MT" panose="020B0602020104020603" pitchFamily="34" charset="0"/>
              </a:rPr>
              <a:t>Agencias Privadas / </a:t>
            </a:r>
            <a:r>
              <a:rPr lang="es-CO" b="1" dirty="0">
                <a:solidFill>
                  <a:srgbClr val="FF0000"/>
                </a:solidFill>
                <a:latin typeface="Tw Cen MT" panose="020B0602020104020603" pitchFamily="34" charset="0"/>
              </a:rPr>
              <a:t>1</a:t>
            </a:r>
            <a:r>
              <a:rPr lang="es-CO" b="1" dirty="0">
                <a:latin typeface="Tw Cen MT" panose="020B0602020104020603" pitchFamily="34" charset="0"/>
              </a:rPr>
              <a:t> Sena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F36F72E-CEC6-4079-B987-FD20EEF9F564}"/>
              </a:ext>
            </a:extLst>
          </p:cNvPr>
          <p:cNvSpPr txBox="1"/>
          <p:nvPr/>
        </p:nvSpPr>
        <p:spPr>
          <a:xfrm>
            <a:off x="824336" y="5475167"/>
            <a:ext cx="7049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  <a:latin typeface="Tw Cen MT" panose="020B0602020104020603" pitchFamily="34" charset="0"/>
              </a:rPr>
              <a:t>Estos eventos  nos permitieron incentivar a 30 Prestadores alineándose en temas de calidad. 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B5C947B8-7BA6-4301-AA6E-2AC55924CA3C}"/>
              </a:ext>
            </a:extLst>
          </p:cNvPr>
          <p:cNvSpPr txBox="1"/>
          <p:nvPr/>
        </p:nvSpPr>
        <p:spPr>
          <a:xfrm>
            <a:off x="7668750" y="2844405"/>
            <a:ext cx="2208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92D050"/>
                </a:solidFill>
                <a:latin typeface="Tw Cen MT" panose="020B0602020104020603" pitchFamily="34" charset="0"/>
              </a:rPr>
              <a:t>PARTICIPANTES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6A0AF9DD-7F11-41A5-8E30-1463C13F27C1}"/>
              </a:ext>
            </a:extLst>
          </p:cNvPr>
          <p:cNvSpPr txBox="1"/>
          <p:nvPr/>
        </p:nvSpPr>
        <p:spPr>
          <a:xfrm>
            <a:off x="236833" y="4594973"/>
            <a:ext cx="5763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b="1" dirty="0">
                <a:latin typeface="Tw Cen MT" panose="020B0602020104020603" pitchFamily="34" charset="0"/>
              </a:rPr>
              <a:t>Los eventos de socialización Impactaron en el 2019  </a:t>
            </a:r>
          </a:p>
          <a:p>
            <a:pPr algn="r"/>
            <a:r>
              <a:rPr lang="es-CO" sz="4000" b="1" dirty="0">
                <a:solidFill>
                  <a:srgbClr val="C00000"/>
                </a:solidFill>
                <a:latin typeface="Tw Cen MT" panose="020B0602020104020603" pitchFamily="34" charset="0"/>
              </a:rPr>
              <a:t>25% </a:t>
            </a:r>
            <a:r>
              <a:rPr lang="es-CO" sz="4000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DE LA RED</a:t>
            </a:r>
          </a:p>
        </p:txBody>
      </p:sp>
      <p:pic>
        <p:nvPicPr>
          <p:cNvPr id="87" name="Imagen 86" descr="Imagen que contiene dibujo, avión&#10;&#10;Descripción generada automáticamente">
            <a:extLst>
              <a:ext uri="{FF2B5EF4-FFF2-40B4-BE49-F238E27FC236}">
                <a16:creationId xmlns:a16="http://schemas.microsoft.com/office/drawing/2014/main" id="{72E6BB0E-70B0-4628-AE5C-B089484DBD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547" t="17138" r="17057" b="20333"/>
          <a:stretch/>
        </p:blipFill>
        <p:spPr>
          <a:xfrm>
            <a:off x="48315" y="5523482"/>
            <a:ext cx="657390" cy="609922"/>
          </a:xfrm>
          <a:prstGeom prst="rect">
            <a:avLst/>
          </a:prstGeom>
        </p:spPr>
      </p:pic>
      <p:cxnSp>
        <p:nvCxnSpPr>
          <p:cNvPr id="47" name="Conector recto 46"/>
          <p:cNvCxnSpPr/>
          <p:nvPr/>
        </p:nvCxnSpPr>
        <p:spPr>
          <a:xfrm>
            <a:off x="6096000" y="1992573"/>
            <a:ext cx="0" cy="339829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 flipH="1">
            <a:off x="-4024" y="2683402"/>
            <a:ext cx="1219602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 flipH="1">
            <a:off x="0" y="3492986"/>
            <a:ext cx="610002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 flipH="1">
            <a:off x="-5614" y="4432002"/>
            <a:ext cx="610002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5534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FBBCB34C-CF41-4C49-8763-B61C4F7BE30D}"/>
              </a:ext>
            </a:extLst>
          </p:cNvPr>
          <p:cNvSpPr txBox="1"/>
          <p:nvPr/>
        </p:nvSpPr>
        <p:spPr>
          <a:xfrm>
            <a:off x="413662" y="1104269"/>
            <a:ext cx="4375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FF0000"/>
                </a:solidFill>
                <a:latin typeface="Tw Cen MT" panose="020B0602020104020603" pitchFamily="34" charset="0"/>
              </a:defRPr>
            </a:lvl1pPr>
          </a:lstStyle>
          <a:p>
            <a:r>
              <a:rPr lang="es-CO" dirty="0"/>
              <a:t>TALLERES DE PROFUNDIZACIÓN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BE479C8-BCFD-4E1C-90E9-3F59AC6984E7}"/>
              </a:ext>
            </a:extLst>
          </p:cNvPr>
          <p:cNvSpPr txBox="1"/>
          <p:nvPr/>
        </p:nvSpPr>
        <p:spPr>
          <a:xfrm>
            <a:off x="413662" y="1860869"/>
            <a:ext cx="5318500" cy="67255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r">
              <a:defRPr sz="1600" b="1" u="none">
                <a:solidFill>
                  <a:srgbClr val="00B050"/>
                </a:solidFill>
                <a:latin typeface="Tw Cen MT" panose="020B0602020104020603" pitchFamily="34" charset="0"/>
              </a:defRPr>
            </a:lvl1pPr>
          </a:lstStyle>
          <a:p>
            <a:r>
              <a:rPr lang="es-419" dirty="0">
                <a:solidFill>
                  <a:srgbClr val="FF0000"/>
                </a:solidFill>
              </a:rPr>
              <a:t>Barranquilla- Anfitrión </a:t>
            </a:r>
            <a:r>
              <a:rPr lang="es-419" dirty="0" err="1">
                <a:solidFill>
                  <a:srgbClr val="FF0000"/>
                </a:solidFill>
              </a:rPr>
              <a:t>Combarranquilla</a:t>
            </a:r>
            <a:endParaRPr lang="es-419" dirty="0">
              <a:solidFill>
                <a:srgbClr val="FF0000"/>
              </a:solidFill>
            </a:endParaRPr>
          </a:p>
          <a:p>
            <a:r>
              <a:rPr lang="es-419" dirty="0"/>
              <a:t>Invitados: </a:t>
            </a:r>
            <a:r>
              <a:rPr lang="es-419" b="0" dirty="0" err="1">
                <a:solidFill>
                  <a:schemeClr val="tx1"/>
                </a:solidFill>
              </a:rPr>
              <a:t>Comfamiliar</a:t>
            </a:r>
            <a:r>
              <a:rPr lang="es-419" b="0" dirty="0">
                <a:solidFill>
                  <a:schemeClr val="tx1"/>
                </a:solidFill>
              </a:rPr>
              <a:t> Atlántico- </a:t>
            </a:r>
            <a:r>
              <a:rPr lang="es-419" b="0" dirty="0" err="1">
                <a:solidFill>
                  <a:schemeClr val="tx1"/>
                </a:solidFill>
              </a:rPr>
              <a:t>Comfacor</a:t>
            </a:r>
            <a:r>
              <a:rPr lang="es-419" b="0" dirty="0">
                <a:solidFill>
                  <a:schemeClr val="tx1"/>
                </a:solidFill>
              </a:rPr>
              <a:t>- </a:t>
            </a:r>
            <a:r>
              <a:rPr lang="es-419" b="0" dirty="0" err="1">
                <a:solidFill>
                  <a:schemeClr val="tx1"/>
                </a:solidFill>
              </a:rPr>
              <a:t>Comfacesar</a:t>
            </a:r>
            <a:r>
              <a:rPr lang="es-419" b="0" dirty="0">
                <a:solidFill>
                  <a:schemeClr val="tx1"/>
                </a:solidFill>
              </a:rPr>
              <a:t>  </a:t>
            </a:r>
            <a:r>
              <a:rPr lang="es-419" b="0" dirty="0" err="1">
                <a:solidFill>
                  <a:schemeClr val="tx1"/>
                </a:solidFill>
              </a:rPr>
              <a:t>Combarranquilla</a:t>
            </a:r>
            <a:r>
              <a:rPr lang="es-419" b="0" dirty="0">
                <a:solidFill>
                  <a:schemeClr val="tx1"/>
                </a:solidFill>
              </a:rPr>
              <a:t>- </a:t>
            </a:r>
            <a:r>
              <a:rPr lang="es-419" b="0" dirty="0" err="1">
                <a:solidFill>
                  <a:schemeClr val="tx1"/>
                </a:solidFill>
              </a:rPr>
              <a:t>Cajacop</a:t>
            </a:r>
            <a:r>
              <a:rPr lang="es-419" dirty="0" err="1"/>
              <a:t>i</a:t>
            </a:r>
            <a:r>
              <a:rPr lang="es-419" dirty="0"/>
              <a:t> </a:t>
            </a:r>
          </a:p>
        </p:txBody>
      </p:sp>
      <p:cxnSp>
        <p:nvCxnSpPr>
          <p:cNvPr id="47" name="Conector recto 46"/>
          <p:cNvCxnSpPr/>
          <p:nvPr/>
        </p:nvCxnSpPr>
        <p:spPr>
          <a:xfrm>
            <a:off x="6096000" y="1992573"/>
            <a:ext cx="0" cy="486542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BE479C8-BCFD-4E1C-90E9-3F59AC6984E7}"/>
              </a:ext>
            </a:extLst>
          </p:cNvPr>
          <p:cNvSpPr txBox="1"/>
          <p:nvPr/>
        </p:nvSpPr>
        <p:spPr>
          <a:xfrm>
            <a:off x="413662" y="2963145"/>
            <a:ext cx="5318500" cy="67255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r">
              <a:defRPr sz="1600" b="1" u="none">
                <a:solidFill>
                  <a:srgbClr val="00B050"/>
                </a:solidFill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r>
              <a:rPr lang="es-419" dirty="0">
                <a:solidFill>
                  <a:srgbClr val="FF0000"/>
                </a:solidFill>
              </a:rPr>
              <a:t>Bogotá- Anfitrión CAFAM</a:t>
            </a:r>
          </a:p>
          <a:p>
            <a:pPr>
              <a:defRPr/>
            </a:pPr>
            <a:r>
              <a:rPr lang="es-419" dirty="0"/>
              <a:t>Invitados: </a:t>
            </a:r>
            <a:r>
              <a:rPr lang="es-419" b="0" dirty="0">
                <a:solidFill>
                  <a:schemeClr val="tx1"/>
                </a:solidFill>
              </a:rPr>
              <a:t>Cafam-</a:t>
            </a:r>
            <a:r>
              <a:rPr lang="es-419" b="0" dirty="0" err="1">
                <a:solidFill>
                  <a:schemeClr val="tx1"/>
                </a:solidFill>
              </a:rPr>
              <a:t>Comfacundi</a:t>
            </a:r>
            <a:r>
              <a:rPr lang="es-419" b="0" dirty="0">
                <a:solidFill>
                  <a:schemeClr val="tx1"/>
                </a:solidFill>
              </a:rPr>
              <a:t>- </a:t>
            </a:r>
            <a:r>
              <a:rPr lang="es-419" b="0" dirty="0" err="1">
                <a:solidFill>
                  <a:schemeClr val="tx1"/>
                </a:solidFill>
              </a:rPr>
              <a:t>Comfaboy</a:t>
            </a:r>
            <a:r>
              <a:rPr lang="es-419" b="0" dirty="0">
                <a:solidFill>
                  <a:schemeClr val="tx1"/>
                </a:solidFill>
              </a:rPr>
              <a:t>  -</a:t>
            </a:r>
          </a:p>
          <a:p>
            <a:pPr>
              <a:defRPr/>
            </a:pPr>
            <a:r>
              <a:rPr lang="es-419" b="0" dirty="0">
                <a:solidFill>
                  <a:schemeClr val="tx1"/>
                </a:solidFill>
              </a:rPr>
              <a:t>Volver a la Gente -Universidad Cooperativa de Colombia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BE479C8-BCFD-4E1C-90E9-3F59AC6984E7}"/>
              </a:ext>
            </a:extLst>
          </p:cNvPr>
          <p:cNvSpPr txBox="1"/>
          <p:nvPr/>
        </p:nvSpPr>
        <p:spPr>
          <a:xfrm>
            <a:off x="563410" y="4065421"/>
            <a:ext cx="5318500" cy="67255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r">
              <a:defRPr sz="1600" b="1" u="none">
                <a:solidFill>
                  <a:srgbClr val="00B050"/>
                </a:solidFill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r>
              <a:rPr lang="es-419" dirty="0">
                <a:solidFill>
                  <a:srgbClr val="FF0000"/>
                </a:solidFill>
              </a:rPr>
              <a:t>Cali- Anfitrión</a:t>
            </a:r>
          </a:p>
          <a:p>
            <a:pPr>
              <a:defRPr/>
            </a:pPr>
            <a:r>
              <a:rPr lang="es-419" dirty="0"/>
              <a:t>Invitados: </a:t>
            </a:r>
            <a:r>
              <a:rPr lang="es-419" b="0" dirty="0">
                <a:solidFill>
                  <a:schemeClr val="tx1"/>
                </a:solidFill>
              </a:rPr>
              <a:t>Comfenalco Valle- </a:t>
            </a:r>
            <a:r>
              <a:rPr lang="es-419" b="0" dirty="0" err="1">
                <a:solidFill>
                  <a:schemeClr val="tx1"/>
                </a:solidFill>
              </a:rPr>
              <a:t>Comfandi</a:t>
            </a:r>
            <a:r>
              <a:rPr lang="es-419" b="0" dirty="0">
                <a:solidFill>
                  <a:schemeClr val="tx1"/>
                </a:solidFill>
              </a:rPr>
              <a:t>-</a:t>
            </a:r>
          </a:p>
          <a:p>
            <a:pPr>
              <a:defRPr/>
            </a:pPr>
            <a:r>
              <a:rPr lang="es-419" b="0" dirty="0" err="1">
                <a:solidFill>
                  <a:schemeClr val="tx1"/>
                </a:solidFill>
              </a:rPr>
              <a:t>Comfaca-ComfaCauca</a:t>
            </a:r>
            <a:r>
              <a:rPr lang="es-419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BE479C8-BCFD-4E1C-90E9-3F59AC6984E7}"/>
              </a:ext>
            </a:extLst>
          </p:cNvPr>
          <p:cNvSpPr txBox="1"/>
          <p:nvPr/>
        </p:nvSpPr>
        <p:spPr>
          <a:xfrm>
            <a:off x="563410" y="5167696"/>
            <a:ext cx="5318500" cy="67255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r">
              <a:defRPr sz="1600" b="1" u="none">
                <a:solidFill>
                  <a:srgbClr val="00B050"/>
                </a:solidFill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r>
              <a:rPr lang="es-419" dirty="0">
                <a:solidFill>
                  <a:srgbClr val="FF0000"/>
                </a:solidFill>
              </a:rPr>
              <a:t>Bucaramanga - Anfitrión </a:t>
            </a:r>
            <a:r>
              <a:rPr lang="es-419" dirty="0" err="1">
                <a:solidFill>
                  <a:srgbClr val="FF0000"/>
                </a:solidFill>
              </a:rPr>
              <a:t>Cajasan</a:t>
            </a:r>
            <a:endParaRPr lang="es-419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419" dirty="0"/>
              <a:t>Invitados: </a:t>
            </a:r>
            <a:r>
              <a:rPr lang="es-419" b="0" dirty="0">
                <a:solidFill>
                  <a:schemeClr val="tx1"/>
                </a:solidFill>
              </a:rPr>
              <a:t>Comfenalco Santander</a:t>
            </a:r>
          </a:p>
          <a:p>
            <a:pPr>
              <a:defRPr/>
            </a:pPr>
            <a:r>
              <a:rPr lang="es-419" b="0" dirty="0" err="1">
                <a:solidFill>
                  <a:schemeClr val="tx1"/>
                </a:solidFill>
              </a:rPr>
              <a:t>Cajasan-Comfaoriente</a:t>
            </a:r>
            <a:r>
              <a:rPr lang="es-419" b="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F36F72E-CEC6-4079-B987-FD20EEF9F564}"/>
              </a:ext>
            </a:extLst>
          </p:cNvPr>
          <p:cNvSpPr txBox="1"/>
          <p:nvPr/>
        </p:nvSpPr>
        <p:spPr>
          <a:xfrm>
            <a:off x="296582" y="6205578"/>
            <a:ext cx="55853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b="1" dirty="0">
                <a:solidFill>
                  <a:srgbClr val="00B050"/>
                </a:solidFill>
                <a:latin typeface="Tw Cen MT" panose="020B0602020104020603" pitchFamily="34" charset="0"/>
              </a:rPr>
              <a:t>Los talleres de Profundización de la NTC 6175 </a:t>
            </a:r>
          </a:p>
          <a:p>
            <a:pPr algn="r"/>
            <a:r>
              <a:rPr lang="es-CO" sz="1400" b="1" dirty="0">
                <a:solidFill>
                  <a:srgbClr val="00B050"/>
                </a:solidFill>
                <a:latin typeface="Tw Cen MT" panose="020B0602020104020603" pitchFamily="34" charset="0"/>
              </a:rPr>
              <a:t> Impactaron en el 2019  </a:t>
            </a:r>
            <a:r>
              <a:rPr lang="es-CO" sz="2000" b="1" dirty="0">
                <a:latin typeface="Tw Cen MT" panose="020B0602020104020603" pitchFamily="34" charset="0"/>
              </a:rPr>
              <a:t>4 Regiones </a:t>
            </a:r>
          </a:p>
        </p:txBody>
      </p:sp>
      <p:sp>
        <p:nvSpPr>
          <p:cNvPr id="29" name="CuadroTexto 48">
            <a:extLst>
              <a:ext uri="{FF2B5EF4-FFF2-40B4-BE49-F238E27FC236}">
                <a16:creationId xmlns:a16="http://schemas.microsoft.com/office/drawing/2014/main" id="{736D8CF3-B2EC-428B-9493-6ED881941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664" y="3752733"/>
            <a:ext cx="25967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419" altLang="es-CO" sz="4400" b="1" dirty="0">
                <a:latin typeface="Tw Cen MT" panose="020B0602020104020603" pitchFamily="34" charset="0"/>
              </a:rPr>
              <a:t>17</a:t>
            </a:r>
            <a:r>
              <a:rPr lang="es-419" altLang="es-CO" sz="3600" b="1" dirty="0">
                <a:latin typeface="Tw Cen MT" panose="020B0602020104020603" pitchFamily="34" charset="0"/>
              </a:rPr>
              <a:t> </a:t>
            </a:r>
            <a:r>
              <a:rPr lang="es-419" altLang="es-CO" sz="2400" b="1" dirty="0">
                <a:latin typeface="Tw Cen MT" panose="020B0602020104020603" pitchFamily="34" charset="0"/>
              </a:rPr>
              <a:t>Prestadores</a:t>
            </a:r>
          </a:p>
        </p:txBody>
      </p:sp>
      <p:pic>
        <p:nvPicPr>
          <p:cNvPr id="30" name="Graphic 34" descr="Man">
            <a:extLst>
              <a:ext uri="{FF2B5EF4-FFF2-40B4-BE49-F238E27FC236}">
                <a16:creationId xmlns:a16="http://schemas.microsoft.com/office/drawing/2014/main" id="{F0C67BE9-B01C-4F93-BC89-709DAE844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5328" y="1565222"/>
            <a:ext cx="510643" cy="424875"/>
          </a:xfrm>
          <a:prstGeom prst="rect">
            <a:avLst/>
          </a:prstGeom>
        </p:spPr>
      </p:pic>
      <p:sp>
        <p:nvSpPr>
          <p:cNvPr id="31" name="CuadroTexto 48">
            <a:extLst>
              <a:ext uri="{FF2B5EF4-FFF2-40B4-BE49-F238E27FC236}">
                <a16:creationId xmlns:a16="http://schemas.microsoft.com/office/drawing/2014/main" id="{730DB840-991A-45DC-BFBB-1DC502FAA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8228" y="2025590"/>
            <a:ext cx="37048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419" altLang="es-CO" sz="3600" b="1" dirty="0">
                <a:solidFill>
                  <a:srgbClr val="FF6600"/>
                </a:solidFill>
                <a:latin typeface="Tw Cen MT" panose="020B0602020104020603" pitchFamily="34" charset="0"/>
              </a:rPr>
              <a:t>80 </a:t>
            </a:r>
            <a:r>
              <a:rPr lang="es-419" altLang="es-CO" sz="2400" b="1" dirty="0">
                <a:solidFill>
                  <a:srgbClr val="FF6600"/>
                </a:solidFill>
                <a:latin typeface="Tw Cen MT" panose="020B0602020104020603" pitchFamily="34" charset="0"/>
              </a:rPr>
              <a:t>Colaboradores </a:t>
            </a:r>
          </a:p>
          <a:p>
            <a:pPr algn="ctr"/>
            <a:r>
              <a:rPr lang="es-419" altLang="es-CO" sz="2400" dirty="0">
                <a:solidFill>
                  <a:srgbClr val="FF6600"/>
                </a:solidFill>
                <a:latin typeface="Tw Cen MT" panose="020B0602020104020603" pitchFamily="34" charset="0"/>
              </a:rPr>
              <a:t>(Diferentes Roles)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C79F92CB-CF00-4A6E-A874-22D3554171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266" y="3241763"/>
            <a:ext cx="535507" cy="535507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90BC79BA-29DC-4ED6-A45F-EF4FD72A6E38}"/>
              </a:ext>
            </a:extLst>
          </p:cNvPr>
          <p:cNvSpPr txBox="1"/>
          <p:nvPr/>
        </p:nvSpPr>
        <p:spPr>
          <a:xfrm>
            <a:off x="7165478" y="4525312"/>
            <a:ext cx="4030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altLang="es-CO" sz="2000" dirty="0">
                <a:latin typeface="Tw Cen MT" panose="020B0602020104020603" pitchFamily="34" charset="0"/>
              </a:rPr>
              <a:t>15 Cajas </a:t>
            </a:r>
          </a:p>
          <a:p>
            <a:pPr algn="ctr"/>
            <a:r>
              <a:rPr lang="es-419" altLang="es-CO" sz="2000" dirty="0">
                <a:latin typeface="Tw Cen MT" panose="020B0602020104020603" pitchFamily="34" charset="0"/>
              </a:rPr>
              <a:t>1 Bolsas Institucionales</a:t>
            </a:r>
          </a:p>
          <a:p>
            <a:pPr algn="ctr"/>
            <a:r>
              <a:rPr lang="es-CO" sz="2000" dirty="0">
                <a:latin typeface="Tw Cen MT" panose="020B0602020104020603" pitchFamily="34" charset="0"/>
              </a:rPr>
              <a:t>1 Agencias Privada No Lucrativa</a:t>
            </a:r>
          </a:p>
        </p:txBody>
      </p:sp>
      <p:cxnSp>
        <p:nvCxnSpPr>
          <p:cNvPr id="34" name="Conector recto 33"/>
          <p:cNvCxnSpPr/>
          <p:nvPr/>
        </p:nvCxnSpPr>
        <p:spPr>
          <a:xfrm flipH="1">
            <a:off x="0" y="2769654"/>
            <a:ext cx="610002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H="1">
            <a:off x="-17673" y="3850101"/>
            <a:ext cx="610002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flipH="1">
            <a:off x="-17673" y="4971492"/>
            <a:ext cx="610002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 flipH="1">
            <a:off x="-17673" y="6065586"/>
            <a:ext cx="610002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201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>
            <a:extLst>
              <a:ext uri="{FF2B5EF4-FFF2-40B4-BE49-F238E27FC236}">
                <a16:creationId xmlns:a16="http://schemas.microsoft.com/office/drawing/2014/main" id="{C395201A-17C5-7041-9101-A27A73205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471" y="2718789"/>
            <a:ext cx="10967197" cy="4139211"/>
          </a:xfrm>
          <a:custGeom>
            <a:avLst/>
            <a:gdLst>
              <a:gd name="T0" fmla="*/ 0 w 17619"/>
              <a:gd name="T1" fmla="*/ 12173 h 12174"/>
              <a:gd name="T2" fmla="*/ 3168 w 17619"/>
              <a:gd name="T3" fmla="*/ 12173 h 12174"/>
              <a:gd name="T4" fmla="*/ 17618 w 17619"/>
              <a:gd name="T5" fmla="*/ 356 h 12174"/>
              <a:gd name="T6" fmla="*/ 17618 w 17619"/>
              <a:gd name="T7" fmla="*/ 0 h 12174"/>
              <a:gd name="T8" fmla="*/ 0 w 17619"/>
              <a:gd name="T9" fmla="*/ 12173 h 12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19" h="12174">
                <a:moveTo>
                  <a:pt x="0" y="12173"/>
                </a:moveTo>
                <a:lnTo>
                  <a:pt x="3168" y="12173"/>
                </a:lnTo>
                <a:lnTo>
                  <a:pt x="17618" y="356"/>
                </a:lnTo>
                <a:lnTo>
                  <a:pt x="17618" y="0"/>
                </a:lnTo>
                <a:lnTo>
                  <a:pt x="0" y="12173"/>
                </a:lnTo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94E0D8D-670F-E142-B197-A2492D568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086" y="2772759"/>
            <a:ext cx="10028327" cy="4083742"/>
          </a:xfrm>
          <a:custGeom>
            <a:avLst/>
            <a:gdLst>
              <a:gd name="T0" fmla="*/ 0 w 16107"/>
              <a:gd name="T1" fmla="*/ 12013 h 12014"/>
              <a:gd name="T2" fmla="*/ 143 w 16107"/>
              <a:gd name="T3" fmla="*/ 12013 h 12014"/>
              <a:gd name="T4" fmla="*/ 16106 w 16107"/>
              <a:gd name="T5" fmla="*/ 16 h 12014"/>
              <a:gd name="T6" fmla="*/ 16106 w 16107"/>
              <a:gd name="T7" fmla="*/ 0 h 12014"/>
              <a:gd name="T8" fmla="*/ 0 w 16107"/>
              <a:gd name="T9" fmla="*/ 12013 h 12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07" h="12014">
                <a:moveTo>
                  <a:pt x="0" y="12013"/>
                </a:moveTo>
                <a:lnTo>
                  <a:pt x="143" y="12013"/>
                </a:lnTo>
                <a:lnTo>
                  <a:pt x="16106" y="16"/>
                </a:lnTo>
                <a:lnTo>
                  <a:pt x="16106" y="0"/>
                </a:lnTo>
                <a:lnTo>
                  <a:pt x="0" y="12013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99EB502E-A752-A842-B838-C997F91D4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995" y="2900188"/>
            <a:ext cx="8246673" cy="3957811"/>
          </a:xfrm>
          <a:custGeom>
            <a:avLst/>
            <a:gdLst>
              <a:gd name="T0" fmla="*/ 0 w 13247"/>
              <a:gd name="T1" fmla="*/ 11639 h 11640"/>
              <a:gd name="T2" fmla="*/ 142 w 13247"/>
              <a:gd name="T3" fmla="*/ 11639 h 11640"/>
              <a:gd name="T4" fmla="*/ 13246 w 13247"/>
              <a:gd name="T5" fmla="*/ 22 h 11640"/>
              <a:gd name="T6" fmla="*/ 13246 w 13247"/>
              <a:gd name="T7" fmla="*/ 0 h 11640"/>
              <a:gd name="T8" fmla="*/ 0 w 13247"/>
              <a:gd name="T9" fmla="*/ 11639 h 1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47" h="11640">
                <a:moveTo>
                  <a:pt x="0" y="11639"/>
                </a:moveTo>
                <a:lnTo>
                  <a:pt x="142" y="11639"/>
                </a:lnTo>
                <a:lnTo>
                  <a:pt x="13246" y="22"/>
                </a:lnTo>
                <a:lnTo>
                  <a:pt x="13246" y="0"/>
                </a:lnTo>
                <a:lnTo>
                  <a:pt x="0" y="11639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8A24DD78-4F40-EE49-81E1-C17C14E38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43" y="2678311"/>
            <a:ext cx="11845669" cy="4179689"/>
          </a:xfrm>
          <a:custGeom>
            <a:avLst/>
            <a:gdLst>
              <a:gd name="T0" fmla="*/ 0 w 19026"/>
              <a:gd name="T1" fmla="*/ 12293 h 12294"/>
              <a:gd name="T2" fmla="*/ 143 w 19026"/>
              <a:gd name="T3" fmla="*/ 12293 h 12294"/>
              <a:gd name="T4" fmla="*/ 19025 w 19026"/>
              <a:gd name="T5" fmla="*/ 12 h 12294"/>
              <a:gd name="T6" fmla="*/ 19025 w 19026"/>
              <a:gd name="T7" fmla="*/ 0 h 12294"/>
              <a:gd name="T8" fmla="*/ 0 w 19026"/>
              <a:gd name="T9" fmla="*/ 12293 h 12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26" h="12294">
                <a:moveTo>
                  <a:pt x="0" y="12293"/>
                </a:moveTo>
                <a:lnTo>
                  <a:pt x="143" y="12293"/>
                </a:lnTo>
                <a:lnTo>
                  <a:pt x="19025" y="12"/>
                </a:lnTo>
                <a:lnTo>
                  <a:pt x="19025" y="0"/>
                </a:lnTo>
                <a:lnTo>
                  <a:pt x="0" y="12293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448BB6EF-EA92-DB40-86CD-E3E71E3DA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3583" y="2975147"/>
            <a:ext cx="7434084" cy="3882853"/>
          </a:xfrm>
          <a:custGeom>
            <a:avLst/>
            <a:gdLst>
              <a:gd name="T0" fmla="*/ 0 w 11941"/>
              <a:gd name="T1" fmla="*/ 11420 h 11421"/>
              <a:gd name="T2" fmla="*/ 142 w 11941"/>
              <a:gd name="T3" fmla="*/ 11420 h 11421"/>
              <a:gd name="T4" fmla="*/ 11940 w 11941"/>
              <a:gd name="T5" fmla="*/ 26 h 11421"/>
              <a:gd name="T6" fmla="*/ 11940 w 11941"/>
              <a:gd name="T7" fmla="*/ 0 h 11421"/>
              <a:gd name="T8" fmla="*/ 0 w 11941"/>
              <a:gd name="T9" fmla="*/ 11420 h 1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41" h="11421">
                <a:moveTo>
                  <a:pt x="0" y="11420"/>
                </a:moveTo>
                <a:lnTo>
                  <a:pt x="142" y="11420"/>
                </a:lnTo>
                <a:lnTo>
                  <a:pt x="11940" y="26"/>
                </a:lnTo>
                <a:lnTo>
                  <a:pt x="11940" y="0"/>
                </a:lnTo>
                <a:lnTo>
                  <a:pt x="0" y="1142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4343EEEB-104E-F44D-A8FC-ACBAF2D49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639332"/>
            <a:ext cx="12188825" cy="4055258"/>
          </a:xfrm>
          <a:custGeom>
            <a:avLst/>
            <a:gdLst>
              <a:gd name="T0" fmla="*/ 0 w 19577"/>
              <a:gd name="T1" fmla="*/ 11845 h 11928"/>
              <a:gd name="T2" fmla="*/ 0 w 19577"/>
              <a:gd name="T3" fmla="*/ 11927 h 11928"/>
              <a:gd name="T4" fmla="*/ 19576 w 19577"/>
              <a:gd name="T5" fmla="*/ 10 h 11928"/>
              <a:gd name="T6" fmla="*/ 19576 w 19577"/>
              <a:gd name="T7" fmla="*/ 0 h 11928"/>
              <a:gd name="T8" fmla="*/ 0 w 19577"/>
              <a:gd name="T9" fmla="*/ 11845 h 11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77" h="11928">
                <a:moveTo>
                  <a:pt x="0" y="11845"/>
                </a:moveTo>
                <a:lnTo>
                  <a:pt x="0" y="11927"/>
                </a:lnTo>
                <a:lnTo>
                  <a:pt x="19576" y="10"/>
                </a:lnTo>
                <a:lnTo>
                  <a:pt x="19576" y="0"/>
                </a:lnTo>
                <a:lnTo>
                  <a:pt x="0" y="11845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F5DB255E-A1CF-8146-8994-F534C7E72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889" y="3818279"/>
            <a:ext cx="1732887" cy="2543066"/>
          </a:xfrm>
          <a:custGeom>
            <a:avLst/>
            <a:gdLst>
              <a:gd name="T0" fmla="*/ 0 w 3733"/>
              <a:gd name="T1" fmla="*/ 1866 h 5481"/>
              <a:gd name="T2" fmla="*/ 1866 w 3733"/>
              <a:gd name="T3" fmla="*/ 0 h 5481"/>
              <a:gd name="T4" fmla="*/ 1866 w 3733"/>
              <a:gd name="T5" fmla="*/ 0 h 5481"/>
              <a:gd name="T6" fmla="*/ 1866 w 3733"/>
              <a:gd name="T7" fmla="*/ 0 h 5481"/>
              <a:gd name="T8" fmla="*/ 3732 w 3733"/>
              <a:gd name="T9" fmla="*/ 1866 h 5481"/>
              <a:gd name="T10" fmla="*/ 3732 w 3733"/>
              <a:gd name="T11" fmla="*/ 1866 h 5481"/>
              <a:gd name="T12" fmla="*/ 3732 w 3733"/>
              <a:gd name="T13" fmla="*/ 1866 h 5481"/>
              <a:gd name="T14" fmla="*/ 1866 w 3733"/>
              <a:gd name="T15" fmla="*/ 5480 h 5481"/>
              <a:gd name="T16" fmla="*/ 1866 w 3733"/>
              <a:gd name="T17" fmla="*/ 5480 h 5481"/>
              <a:gd name="T18" fmla="*/ 1866 w 3733"/>
              <a:gd name="T19" fmla="*/ 5480 h 5481"/>
              <a:gd name="T20" fmla="*/ 0 w 3733"/>
              <a:gd name="T21" fmla="*/ 1866 h 5481"/>
              <a:gd name="T22" fmla="*/ 0 w 3733"/>
              <a:gd name="T23" fmla="*/ 1866 h 5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33" h="5481">
                <a:moveTo>
                  <a:pt x="0" y="1866"/>
                </a:moveTo>
                <a:cubicBezTo>
                  <a:pt x="0" y="835"/>
                  <a:pt x="836" y="0"/>
                  <a:pt x="1866" y="0"/>
                </a:cubicBezTo>
                <a:lnTo>
                  <a:pt x="1866" y="0"/>
                </a:lnTo>
                <a:lnTo>
                  <a:pt x="1866" y="0"/>
                </a:lnTo>
                <a:cubicBezTo>
                  <a:pt x="2896" y="0"/>
                  <a:pt x="3732" y="835"/>
                  <a:pt x="3732" y="1866"/>
                </a:cubicBezTo>
                <a:lnTo>
                  <a:pt x="3732" y="1866"/>
                </a:lnTo>
                <a:lnTo>
                  <a:pt x="3732" y="1866"/>
                </a:lnTo>
                <a:cubicBezTo>
                  <a:pt x="3732" y="2897"/>
                  <a:pt x="1866" y="5480"/>
                  <a:pt x="1866" y="5480"/>
                </a:cubicBezTo>
                <a:lnTo>
                  <a:pt x="1866" y="5480"/>
                </a:lnTo>
                <a:lnTo>
                  <a:pt x="1866" y="5480"/>
                </a:lnTo>
                <a:cubicBezTo>
                  <a:pt x="1866" y="5480"/>
                  <a:pt x="0" y="2897"/>
                  <a:pt x="0" y="1866"/>
                </a:cubicBezTo>
                <a:lnTo>
                  <a:pt x="0" y="1866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D9D4065D-BA72-364B-B395-479318692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256" y="3438675"/>
            <a:ext cx="1284832" cy="1886330"/>
          </a:xfrm>
          <a:custGeom>
            <a:avLst/>
            <a:gdLst>
              <a:gd name="T0" fmla="*/ 0 w 2769"/>
              <a:gd name="T1" fmla="*/ 1383 h 4066"/>
              <a:gd name="T2" fmla="*/ 1385 w 2769"/>
              <a:gd name="T3" fmla="*/ 0 h 4066"/>
              <a:gd name="T4" fmla="*/ 1385 w 2769"/>
              <a:gd name="T5" fmla="*/ 0 h 4066"/>
              <a:gd name="T6" fmla="*/ 1385 w 2769"/>
              <a:gd name="T7" fmla="*/ 0 h 4066"/>
              <a:gd name="T8" fmla="*/ 2768 w 2769"/>
              <a:gd name="T9" fmla="*/ 1383 h 4066"/>
              <a:gd name="T10" fmla="*/ 2768 w 2769"/>
              <a:gd name="T11" fmla="*/ 1383 h 4066"/>
              <a:gd name="T12" fmla="*/ 2768 w 2769"/>
              <a:gd name="T13" fmla="*/ 1383 h 4066"/>
              <a:gd name="T14" fmla="*/ 1385 w 2769"/>
              <a:gd name="T15" fmla="*/ 4065 h 4066"/>
              <a:gd name="T16" fmla="*/ 1385 w 2769"/>
              <a:gd name="T17" fmla="*/ 4065 h 4066"/>
              <a:gd name="T18" fmla="*/ 1385 w 2769"/>
              <a:gd name="T19" fmla="*/ 4065 h 4066"/>
              <a:gd name="T20" fmla="*/ 0 w 2769"/>
              <a:gd name="T21" fmla="*/ 1383 h 4066"/>
              <a:gd name="T22" fmla="*/ 0 w 2769"/>
              <a:gd name="T23" fmla="*/ 1383 h 4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69" h="4066">
                <a:moveTo>
                  <a:pt x="0" y="1383"/>
                </a:moveTo>
                <a:cubicBezTo>
                  <a:pt x="0" y="619"/>
                  <a:pt x="620" y="0"/>
                  <a:pt x="1385" y="0"/>
                </a:cubicBezTo>
                <a:lnTo>
                  <a:pt x="1385" y="0"/>
                </a:lnTo>
                <a:lnTo>
                  <a:pt x="1385" y="0"/>
                </a:lnTo>
                <a:cubicBezTo>
                  <a:pt x="2148" y="0"/>
                  <a:pt x="2768" y="619"/>
                  <a:pt x="2768" y="1383"/>
                </a:cubicBezTo>
                <a:lnTo>
                  <a:pt x="2768" y="1383"/>
                </a:lnTo>
                <a:lnTo>
                  <a:pt x="2768" y="1383"/>
                </a:lnTo>
                <a:cubicBezTo>
                  <a:pt x="2768" y="2148"/>
                  <a:pt x="1385" y="4065"/>
                  <a:pt x="1385" y="4065"/>
                </a:cubicBezTo>
                <a:lnTo>
                  <a:pt x="1385" y="4065"/>
                </a:lnTo>
                <a:lnTo>
                  <a:pt x="1385" y="4065"/>
                </a:lnTo>
                <a:cubicBezTo>
                  <a:pt x="1385" y="4065"/>
                  <a:pt x="0" y="2148"/>
                  <a:pt x="0" y="1383"/>
                </a:cubicBezTo>
                <a:lnTo>
                  <a:pt x="0" y="138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7EE4F23C-88B3-754C-866A-EAF88E36E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567" y="3033897"/>
            <a:ext cx="947257" cy="1391219"/>
          </a:xfrm>
          <a:custGeom>
            <a:avLst/>
            <a:gdLst>
              <a:gd name="T0" fmla="*/ 0 w 2042"/>
              <a:gd name="T1" fmla="*/ 1021 h 2999"/>
              <a:gd name="T2" fmla="*/ 1021 w 2042"/>
              <a:gd name="T3" fmla="*/ 0 h 2999"/>
              <a:gd name="T4" fmla="*/ 1021 w 2042"/>
              <a:gd name="T5" fmla="*/ 0 h 2999"/>
              <a:gd name="T6" fmla="*/ 1021 w 2042"/>
              <a:gd name="T7" fmla="*/ 0 h 2999"/>
              <a:gd name="T8" fmla="*/ 2041 w 2042"/>
              <a:gd name="T9" fmla="*/ 1021 h 2999"/>
              <a:gd name="T10" fmla="*/ 2041 w 2042"/>
              <a:gd name="T11" fmla="*/ 1021 h 2999"/>
              <a:gd name="T12" fmla="*/ 2041 w 2042"/>
              <a:gd name="T13" fmla="*/ 1021 h 2999"/>
              <a:gd name="T14" fmla="*/ 1021 w 2042"/>
              <a:gd name="T15" fmla="*/ 2998 h 2999"/>
              <a:gd name="T16" fmla="*/ 1021 w 2042"/>
              <a:gd name="T17" fmla="*/ 2998 h 2999"/>
              <a:gd name="T18" fmla="*/ 1021 w 2042"/>
              <a:gd name="T19" fmla="*/ 2998 h 2999"/>
              <a:gd name="T20" fmla="*/ 0 w 2042"/>
              <a:gd name="T21" fmla="*/ 1021 h 2999"/>
              <a:gd name="T22" fmla="*/ 0 w 2042"/>
              <a:gd name="T23" fmla="*/ 1021 h 2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42" h="2999">
                <a:moveTo>
                  <a:pt x="0" y="1021"/>
                </a:moveTo>
                <a:cubicBezTo>
                  <a:pt x="0" y="457"/>
                  <a:pt x="458" y="0"/>
                  <a:pt x="1021" y="0"/>
                </a:cubicBezTo>
                <a:lnTo>
                  <a:pt x="1021" y="0"/>
                </a:lnTo>
                <a:lnTo>
                  <a:pt x="1021" y="0"/>
                </a:lnTo>
                <a:cubicBezTo>
                  <a:pt x="1585" y="0"/>
                  <a:pt x="2041" y="457"/>
                  <a:pt x="2041" y="1021"/>
                </a:cubicBezTo>
                <a:lnTo>
                  <a:pt x="2041" y="1021"/>
                </a:lnTo>
                <a:lnTo>
                  <a:pt x="2041" y="1021"/>
                </a:lnTo>
                <a:cubicBezTo>
                  <a:pt x="2041" y="1585"/>
                  <a:pt x="1021" y="2998"/>
                  <a:pt x="1021" y="2998"/>
                </a:cubicBezTo>
                <a:lnTo>
                  <a:pt x="1021" y="2998"/>
                </a:lnTo>
                <a:lnTo>
                  <a:pt x="1021" y="2998"/>
                </a:lnTo>
                <a:cubicBezTo>
                  <a:pt x="1021" y="2998"/>
                  <a:pt x="0" y="1585"/>
                  <a:pt x="0" y="1021"/>
                </a:cubicBezTo>
                <a:lnTo>
                  <a:pt x="0" y="1021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E8DB5207-F014-4A4E-BE88-501F93AE8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1304" y="2655935"/>
            <a:ext cx="679242" cy="996358"/>
          </a:xfrm>
          <a:custGeom>
            <a:avLst/>
            <a:gdLst>
              <a:gd name="T0" fmla="*/ 0 w 1464"/>
              <a:gd name="T1" fmla="*/ 731 h 2149"/>
              <a:gd name="T2" fmla="*/ 732 w 1464"/>
              <a:gd name="T3" fmla="*/ 0 h 2149"/>
              <a:gd name="T4" fmla="*/ 732 w 1464"/>
              <a:gd name="T5" fmla="*/ 0 h 2149"/>
              <a:gd name="T6" fmla="*/ 732 w 1464"/>
              <a:gd name="T7" fmla="*/ 0 h 2149"/>
              <a:gd name="T8" fmla="*/ 1463 w 1464"/>
              <a:gd name="T9" fmla="*/ 731 h 2149"/>
              <a:gd name="T10" fmla="*/ 1463 w 1464"/>
              <a:gd name="T11" fmla="*/ 731 h 2149"/>
              <a:gd name="T12" fmla="*/ 1463 w 1464"/>
              <a:gd name="T13" fmla="*/ 731 h 2149"/>
              <a:gd name="T14" fmla="*/ 732 w 1464"/>
              <a:gd name="T15" fmla="*/ 2148 h 2149"/>
              <a:gd name="T16" fmla="*/ 732 w 1464"/>
              <a:gd name="T17" fmla="*/ 2148 h 2149"/>
              <a:gd name="T18" fmla="*/ 732 w 1464"/>
              <a:gd name="T19" fmla="*/ 2148 h 2149"/>
              <a:gd name="T20" fmla="*/ 0 w 1464"/>
              <a:gd name="T21" fmla="*/ 731 h 2149"/>
              <a:gd name="T22" fmla="*/ 0 w 1464"/>
              <a:gd name="T23" fmla="*/ 731 h 2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64" h="2149">
                <a:moveTo>
                  <a:pt x="0" y="731"/>
                </a:moveTo>
                <a:cubicBezTo>
                  <a:pt x="0" y="328"/>
                  <a:pt x="328" y="0"/>
                  <a:pt x="732" y="0"/>
                </a:cubicBezTo>
                <a:lnTo>
                  <a:pt x="732" y="0"/>
                </a:lnTo>
                <a:lnTo>
                  <a:pt x="732" y="0"/>
                </a:lnTo>
                <a:cubicBezTo>
                  <a:pt x="1135" y="0"/>
                  <a:pt x="1463" y="328"/>
                  <a:pt x="1463" y="731"/>
                </a:cubicBezTo>
                <a:lnTo>
                  <a:pt x="1463" y="731"/>
                </a:lnTo>
                <a:lnTo>
                  <a:pt x="1463" y="731"/>
                </a:lnTo>
                <a:cubicBezTo>
                  <a:pt x="1463" y="1135"/>
                  <a:pt x="732" y="2148"/>
                  <a:pt x="732" y="2148"/>
                </a:cubicBezTo>
                <a:lnTo>
                  <a:pt x="732" y="2148"/>
                </a:lnTo>
                <a:lnTo>
                  <a:pt x="732" y="2148"/>
                </a:lnTo>
                <a:cubicBezTo>
                  <a:pt x="732" y="2148"/>
                  <a:pt x="0" y="1135"/>
                  <a:pt x="0" y="731"/>
                </a:cubicBezTo>
                <a:lnTo>
                  <a:pt x="0" y="73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 useBgFill="1">
        <p:nvSpPr>
          <p:cNvPr id="32" name="Freeform 62">
            <a:extLst>
              <a:ext uri="{FF2B5EF4-FFF2-40B4-BE49-F238E27FC236}">
                <a16:creationId xmlns:a16="http://schemas.microsoft.com/office/drawing/2014/main" id="{36CFCB49-19D1-6942-ADC2-0FA71C144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628" y="4013404"/>
            <a:ext cx="1362868" cy="1362870"/>
          </a:xfrm>
          <a:custGeom>
            <a:avLst/>
            <a:gdLst>
              <a:gd name="T0" fmla="*/ 0 w 1715"/>
              <a:gd name="T1" fmla="*/ 858 h 1716"/>
              <a:gd name="T2" fmla="*/ 857 w 1715"/>
              <a:gd name="T3" fmla="*/ 0 h 1716"/>
              <a:gd name="T4" fmla="*/ 857 w 1715"/>
              <a:gd name="T5" fmla="*/ 0 h 1716"/>
              <a:gd name="T6" fmla="*/ 857 w 1715"/>
              <a:gd name="T7" fmla="*/ 0 h 1716"/>
              <a:gd name="T8" fmla="*/ 1714 w 1715"/>
              <a:gd name="T9" fmla="*/ 858 h 1716"/>
              <a:gd name="T10" fmla="*/ 1714 w 1715"/>
              <a:gd name="T11" fmla="*/ 858 h 1716"/>
              <a:gd name="T12" fmla="*/ 1714 w 1715"/>
              <a:gd name="T13" fmla="*/ 858 h 1716"/>
              <a:gd name="T14" fmla="*/ 857 w 1715"/>
              <a:gd name="T15" fmla="*/ 1715 h 1716"/>
              <a:gd name="T16" fmla="*/ 857 w 1715"/>
              <a:gd name="T17" fmla="*/ 1715 h 1716"/>
              <a:gd name="T18" fmla="*/ 857 w 1715"/>
              <a:gd name="T19" fmla="*/ 1715 h 1716"/>
              <a:gd name="T20" fmla="*/ 0 w 1715"/>
              <a:gd name="T21" fmla="*/ 858 h 1716"/>
              <a:gd name="T22" fmla="*/ 0 w 1715"/>
              <a:gd name="T23" fmla="*/ 858 h 1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5" h="1716">
                <a:moveTo>
                  <a:pt x="0" y="858"/>
                </a:moveTo>
                <a:cubicBezTo>
                  <a:pt x="0" y="384"/>
                  <a:pt x="383" y="0"/>
                  <a:pt x="857" y="0"/>
                </a:cubicBezTo>
                <a:lnTo>
                  <a:pt x="857" y="0"/>
                </a:lnTo>
                <a:lnTo>
                  <a:pt x="857" y="0"/>
                </a:lnTo>
                <a:cubicBezTo>
                  <a:pt x="1330" y="0"/>
                  <a:pt x="1714" y="384"/>
                  <a:pt x="1714" y="858"/>
                </a:cubicBezTo>
                <a:lnTo>
                  <a:pt x="1714" y="858"/>
                </a:lnTo>
                <a:lnTo>
                  <a:pt x="1714" y="858"/>
                </a:lnTo>
                <a:cubicBezTo>
                  <a:pt x="1714" y="1331"/>
                  <a:pt x="1330" y="1715"/>
                  <a:pt x="857" y="1715"/>
                </a:cubicBezTo>
                <a:lnTo>
                  <a:pt x="857" y="1715"/>
                </a:lnTo>
                <a:lnTo>
                  <a:pt x="857" y="1715"/>
                </a:lnTo>
                <a:cubicBezTo>
                  <a:pt x="383" y="1715"/>
                  <a:pt x="0" y="1331"/>
                  <a:pt x="0" y="858"/>
                </a:cubicBezTo>
                <a:lnTo>
                  <a:pt x="0" y="858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 useBgFill="1">
        <p:nvSpPr>
          <p:cNvPr id="33" name="Freeform 62">
            <a:extLst>
              <a:ext uri="{FF2B5EF4-FFF2-40B4-BE49-F238E27FC236}">
                <a16:creationId xmlns:a16="http://schemas.microsoft.com/office/drawing/2014/main" id="{14BD3755-F33A-1C4E-A55A-D75AB8157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1032" y="3588798"/>
            <a:ext cx="999279" cy="999280"/>
          </a:xfrm>
          <a:custGeom>
            <a:avLst/>
            <a:gdLst>
              <a:gd name="T0" fmla="*/ 0 w 1715"/>
              <a:gd name="T1" fmla="*/ 858 h 1716"/>
              <a:gd name="T2" fmla="*/ 857 w 1715"/>
              <a:gd name="T3" fmla="*/ 0 h 1716"/>
              <a:gd name="T4" fmla="*/ 857 w 1715"/>
              <a:gd name="T5" fmla="*/ 0 h 1716"/>
              <a:gd name="T6" fmla="*/ 857 w 1715"/>
              <a:gd name="T7" fmla="*/ 0 h 1716"/>
              <a:gd name="T8" fmla="*/ 1714 w 1715"/>
              <a:gd name="T9" fmla="*/ 858 h 1716"/>
              <a:gd name="T10" fmla="*/ 1714 w 1715"/>
              <a:gd name="T11" fmla="*/ 858 h 1716"/>
              <a:gd name="T12" fmla="*/ 1714 w 1715"/>
              <a:gd name="T13" fmla="*/ 858 h 1716"/>
              <a:gd name="T14" fmla="*/ 857 w 1715"/>
              <a:gd name="T15" fmla="*/ 1715 h 1716"/>
              <a:gd name="T16" fmla="*/ 857 w 1715"/>
              <a:gd name="T17" fmla="*/ 1715 h 1716"/>
              <a:gd name="T18" fmla="*/ 857 w 1715"/>
              <a:gd name="T19" fmla="*/ 1715 h 1716"/>
              <a:gd name="T20" fmla="*/ 0 w 1715"/>
              <a:gd name="T21" fmla="*/ 858 h 1716"/>
              <a:gd name="T22" fmla="*/ 0 w 1715"/>
              <a:gd name="T23" fmla="*/ 858 h 1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5" h="1716">
                <a:moveTo>
                  <a:pt x="0" y="858"/>
                </a:moveTo>
                <a:cubicBezTo>
                  <a:pt x="0" y="384"/>
                  <a:pt x="383" y="0"/>
                  <a:pt x="857" y="0"/>
                </a:cubicBezTo>
                <a:lnTo>
                  <a:pt x="857" y="0"/>
                </a:lnTo>
                <a:lnTo>
                  <a:pt x="857" y="0"/>
                </a:lnTo>
                <a:cubicBezTo>
                  <a:pt x="1330" y="0"/>
                  <a:pt x="1714" y="384"/>
                  <a:pt x="1714" y="858"/>
                </a:cubicBezTo>
                <a:lnTo>
                  <a:pt x="1714" y="858"/>
                </a:lnTo>
                <a:lnTo>
                  <a:pt x="1714" y="858"/>
                </a:lnTo>
                <a:cubicBezTo>
                  <a:pt x="1714" y="1331"/>
                  <a:pt x="1330" y="1715"/>
                  <a:pt x="857" y="1715"/>
                </a:cubicBezTo>
                <a:lnTo>
                  <a:pt x="857" y="1715"/>
                </a:lnTo>
                <a:lnTo>
                  <a:pt x="857" y="1715"/>
                </a:lnTo>
                <a:cubicBezTo>
                  <a:pt x="383" y="1715"/>
                  <a:pt x="0" y="1331"/>
                  <a:pt x="0" y="858"/>
                </a:cubicBezTo>
                <a:lnTo>
                  <a:pt x="0" y="858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 useBgFill="1">
        <p:nvSpPr>
          <p:cNvPr id="34" name="Freeform 62">
            <a:extLst>
              <a:ext uri="{FF2B5EF4-FFF2-40B4-BE49-F238E27FC236}">
                <a16:creationId xmlns:a16="http://schemas.microsoft.com/office/drawing/2014/main" id="{1477C44E-F242-A040-B5B7-6278752C8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2625" y="3157623"/>
            <a:ext cx="698337" cy="698338"/>
          </a:xfrm>
          <a:custGeom>
            <a:avLst/>
            <a:gdLst>
              <a:gd name="T0" fmla="*/ 0 w 1715"/>
              <a:gd name="T1" fmla="*/ 858 h 1716"/>
              <a:gd name="T2" fmla="*/ 857 w 1715"/>
              <a:gd name="T3" fmla="*/ 0 h 1716"/>
              <a:gd name="T4" fmla="*/ 857 w 1715"/>
              <a:gd name="T5" fmla="*/ 0 h 1716"/>
              <a:gd name="T6" fmla="*/ 857 w 1715"/>
              <a:gd name="T7" fmla="*/ 0 h 1716"/>
              <a:gd name="T8" fmla="*/ 1714 w 1715"/>
              <a:gd name="T9" fmla="*/ 858 h 1716"/>
              <a:gd name="T10" fmla="*/ 1714 w 1715"/>
              <a:gd name="T11" fmla="*/ 858 h 1716"/>
              <a:gd name="T12" fmla="*/ 1714 w 1715"/>
              <a:gd name="T13" fmla="*/ 858 h 1716"/>
              <a:gd name="T14" fmla="*/ 857 w 1715"/>
              <a:gd name="T15" fmla="*/ 1715 h 1716"/>
              <a:gd name="T16" fmla="*/ 857 w 1715"/>
              <a:gd name="T17" fmla="*/ 1715 h 1716"/>
              <a:gd name="T18" fmla="*/ 857 w 1715"/>
              <a:gd name="T19" fmla="*/ 1715 h 1716"/>
              <a:gd name="T20" fmla="*/ 0 w 1715"/>
              <a:gd name="T21" fmla="*/ 858 h 1716"/>
              <a:gd name="T22" fmla="*/ 0 w 1715"/>
              <a:gd name="T23" fmla="*/ 858 h 1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5" h="1716">
                <a:moveTo>
                  <a:pt x="0" y="858"/>
                </a:moveTo>
                <a:cubicBezTo>
                  <a:pt x="0" y="384"/>
                  <a:pt x="383" y="0"/>
                  <a:pt x="857" y="0"/>
                </a:cubicBezTo>
                <a:lnTo>
                  <a:pt x="857" y="0"/>
                </a:lnTo>
                <a:lnTo>
                  <a:pt x="857" y="0"/>
                </a:lnTo>
                <a:cubicBezTo>
                  <a:pt x="1330" y="0"/>
                  <a:pt x="1714" y="384"/>
                  <a:pt x="1714" y="858"/>
                </a:cubicBezTo>
                <a:lnTo>
                  <a:pt x="1714" y="858"/>
                </a:lnTo>
                <a:lnTo>
                  <a:pt x="1714" y="858"/>
                </a:lnTo>
                <a:cubicBezTo>
                  <a:pt x="1714" y="1331"/>
                  <a:pt x="1330" y="1715"/>
                  <a:pt x="857" y="1715"/>
                </a:cubicBezTo>
                <a:lnTo>
                  <a:pt x="857" y="1715"/>
                </a:lnTo>
                <a:lnTo>
                  <a:pt x="857" y="1715"/>
                </a:lnTo>
                <a:cubicBezTo>
                  <a:pt x="383" y="1715"/>
                  <a:pt x="0" y="1331"/>
                  <a:pt x="0" y="858"/>
                </a:cubicBezTo>
                <a:lnTo>
                  <a:pt x="0" y="858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 useBgFill="1">
        <p:nvSpPr>
          <p:cNvPr id="35" name="Freeform 62">
            <a:extLst>
              <a:ext uri="{FF2B5EF4-FFF2-40B4-BE49-F238E27FC236}">
                <a16:creationId xmlns:a16="http://schemas.microsoft.com/office/drawing/2014/main" id="{C1E39378-3FF9-2740-AF25-9A86D2129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1978" y="2734588"/>
            <a:ext cx="497893" cy="497894"/>
          </a:xfrm>
          <a:custGeom>
            <a:avLst/>
            <a:gdLst>
              <a:gd name="T0" fmla="*/ 0 w 1715"/>
              <a:gd name="T1" fmla="*/ 858 h 1716"/>
              <a:gd name="T2" fmla="*/ 857 w 1715"/>
              <a:gd name="T3" fmla="*/ 0 h 1716"/>
              <a:gd name="T4" fmla="*/ 857 w 1715"/>
              <a:gd name="T5" fmla="*/ 0 h 1716"/>
              <a:gd name="T6" fmla="*/ 857 w 1715"/>
              <a:gd name="T7" fmla="*/ 0 h 1716"/>
              <a:gd name="T8" fmla="*/ 1714 w 1715"/>
              <a:gd name="T9" fmla="*/ 858 h 1716"/>
              <a:gd name="T10" fmla="*/ 1714 w 1715"/>
              <a:gd name="T11" fmla="*/ 858 h 1716"/>
              <a:gd name="T12" fmla="*/ 1714 w 1715"/>
              <a:gd name="T13" fmla="*/ 858 h 1716"/>
              <a:gd name="T14" fmla="*/ 857 w 1715"/>
              <a:gd name="T15" fmla="*/ 1715 h 1716"/>
              <a:gd name="T16" fmla="*/ 857 w 1715"/>
              <a:gd name="T17" fmla="*/ 1715 h 1716"/>
              <a:gd name="T18" fmla="*/ 857 w 1715"/>
              <a:gd name="T19" fmla="*/ 1715 h 1716"/>
              <a:gd name="T20" fmla="*/ 0 w 1715"/>
              <a:gd name="T21" fmla="*/ 858 h 1716"/>
              <a:gd name="T22" fmla="*/ 0 w 1715"/>
              <a:gd name="T23" fmla="*/ 858 h 1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5" h="1716">
                <a:moveTo>
                  <a:pt x="0" y="858"/>
                </a:moveTo>
                <a:cubicBezTo>
                  <a:pt x="0" y="384"/>
                  <a:pt x="383" y="0"/>
                  <a:pt x="857" y="0"/>
                </a:cubicBezTo>
                <a:lnTo>
                  <a:pt x="857" y="0"/>
                </a:lnTo>
                <a:lnTo>
                  <a:pt x="857" y="0"/>
                </a:lnTo>
                <a:cubicBezTo>
                  <a:pt x="1330" y="0"/>
                  <a:pt x="1714" y="384"/>
                  <a:pt x="1714" y="858"/>
                </a:cubicBezTo>
                <a:lnTo>
                  <a:pt x="1714" y="858"/>
                </a:lnTo>
                <a:lnTo>
                  <a:pt x="1714" y="858"/>
                </a:lnTo>
                <a:cubicBezTo>
                  <a:pt x="1714" y="1331"/>
                  <a:pt x="1330" y="1715"/>
                  <a:pt x="857" y="1715"/>
                </a:cubicBezTo>
                <a:lnTo>
                  <a:pt x="857" y="1715"/>
                </a:lnTo>
                <a:lnTo>
                  <a:pt x="857" y="1715"/>
                </a:lnTo>
                <a:cubicBezTo>
                  <a:pt x="383" y="1715"/>
                  <a:pt x="0" y="1331"/>
                  <a:pt x="0" y="858"/>
                </a:cubicBezTo>
                <a:lnTo>
                  <a:pt x="0" y="858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36" name="Shape 2584">
            <a:extLst>
              <a:ext uri="{FF2B5EF4-FFF2-40B4-BE49-F238E27FC236}">
                <a16:creationId xmlns:a16="http://schemas.microsoft.com/office/drawing/2014/main" id="{04C321A0-2DDB-4942-AEC5-03AD0093A4BA}"/>
              </a:ext>
            </a:extLst>
          </p:cNvPr>
          <p:cNvSpPr>
            <a:spLocks noChangeAspect="1"/>
          </p:cNvSpPr>
          <p:nvPr/>
        </p:nvSpPr>
        <p:spPr>
          <a:xfrm>
            <a:off x="7994091" y="3329089"/>
            <a:ext cx="355405" cy="355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7" name="Shape 2591">
            <a:extLst>
              <a:ext uri="{FF2B5EF4-FFF2-40B4-BE49-F238E27FC236}">
                <a16:creationId xmlns:a16="http://schemas.microsoft.com/office/drawing/2014/main" id="{E80C3F14-FC46-9D4F-88FA-DB7C2D798952}"/>
              </a:ext>
            </a:extLst>
          </p:cNvPr>
          <p:cNvSpPr>
            <a:spLocks noChangeAspect="1"/>
          </p:cNvSpPr>
          <p:nvPr/>
        </p:nvSpPr>
        <p:spPr>
          <a:xfrm>
            <a:off x="3022176" y="4312953"/>
            <a:ext cx="763772" cy="763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8" name="Shape 2631">
            <a:extLst>
              <a:ext uri="{FF2B5EF4-FFF2-40B4-BE49-F238E27FC236}">
                <a16:creationId xmlns:a16="http://schemas.microsoft.com/office/drawing/2014/main" id="{27EB8229-53FC-3A43-BD0C-508C9F69E44B}"/>
              </a:ext>
            </a:extLst>
          </p:cNvPr>
          <p:cNvSpPr>
            <a:spLocks noChangeAspect="1"/>
          </p:cNvSpPr>
          <p:nvPr/>
        </p:nvSpPr>
        <p:spPr>
          <a:xfrm>
            <a:off x="5716119" y="3863805"/>
            <a:ext cx="549105" cy="449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9" name="Shape 2633">
            <a:extLst>
              <a:ext uri="{FF2B5EF4-FFF2-40B4-BE49-F238E27FC236}">
                <a16:creationId xmlns:a16="http://schemas.microsoft.com/office/drawing/2014/main" id="{48A33BD0-7398-9D48-9B12-20F85B9753B8}"/>
              </a:ext>
            </a:extLst>
          </p:cNvPr>
          <p:cNvSpPr>
            <a:spLocks noChangeAspect="1"/>
          </p:cNvSpPr>
          <p:nvPr/>
        </p:nvSpPr>
        <p:spPr>
          <a:xfrm>
            <a:off x="9910716" y="2843326"/>
            <a:ext cx="280418" cy="280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E59C4C1-B981-48FB-A39C-EDA52AC2C646}"/>
              </a:ext>
            </a:extLst>
          </p:cNvPr>
          <p:cNvSpPr txBox="1"/>
          <p:nvPr/>
        </p:nvSpPr>
        <p:spPr>
          <a:xfrm>
            <a:off x="2394606" y="2553949"/>
            <a:ext cx="201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Fortalecer la red de prestadores</a:t>
            </a:r>
            <a:endParaRPr lang="es-ES" sz="2400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AD4BA6F-BD98-42A3-9298-6C21CF061385}"/>
              </a:ext>
            </a:extLst>
          </p:cNvPr>
          <p:cNvSpPr txBox="1"/>
          <p:nvPr/>
        </p:nvSpPr>
        <p:spPr>
          <a:xfrm>
            <a:off x="4654029" y="1751705"/>
            <a:ext cx="267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Incorporar el enfoque territorial en todos sus procesos</a:t>
            </a:r>
            <a:endParaRPr lang="es-ES" sz="2500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CB62154-21A6-4149-ACB5-6A98120FD6B7}"/>
              </a:ext>
            </a:extLst>
          </p:cNvPr>
          <p:cNvSpPr txBox="1"/>
          <p:nvPr/>
        </p:nvSpPr>
        <p:spPr>
          <a:xfrm>
            <a:off x="6914872" y="1937783"/>
            <a:ext cx="267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7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Impulsar la CALIDAD</a:t>
            </a:r>
            <a:endParaRPr lang="es-ES" sz="27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3B6AC41-CAD5-4125-B401-EDA9233E0B32}"/>
              </a:ext>
            </a:extLst>
          </p:cNvPr>
          <p:cNvSpPr txBox="1"/>
          <p:nvPr/>
        </p:nvSpPr>
        <p:spPr>
          <a:xfrm>
            <a:off x="9045855" y="1759664"/>
            <a:ext cx="267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700" dirty="0">
                <a:solidFill>
                  <a:srgbClr val="FFC611"/>
                </a:solidFill>
                <a:latin typeface="Tw Cen MT" panose="020B0602020104020603" pitchFamily="34" charset="0"/>
              </a:rPr>
              <a:t>Fuente </a:t>
            </a:r>
          </a:p>
          <a:p>
            <a:pPr algn="ctr"/>
            <a:r>
              <a:rPr lang="es-CO" sz="2700" dirty="0">
                <a:solidFill>
                  <a:srgbClr val="FFC611"/>
                </a:solidFill>
                <a:latin typeface="Tw Cen MT" panose="020B0602020104020603" pitchFamily="34" charset="0"/>
              </a:rPr>
              <a:t>De información</a:t>
            </a:r>
            <a:endParaRPr lang="es-ES" sz="2700" dirty="0">
              <a:solidFill>
                <a:srgbClr val="FFC611"/>
              </a:solidFill>
              <a:latin typeface="Tw Cen MT" panose="020B0602020104020603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03AD18E-66FE-4E49-B68E-9F7B1B71D29D}"/>
              </a:ext>
            </a:extLst>
          </p:cNvPr>
          <p:cNvSpPr txBox="1"/>
          <p:nvPr/>
        </p:nvSpPr>
        <p:spPr>
          <a:xfrm>
            <a:off x="275964" y="1163362"/>
            <a:ext cx="10463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ADMINISTRACIÓN Y SEGUIMIENTO EN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094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" y="425850"/>
            <a:ext cx="12189472" cy="55802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441238" y="2705725"/>
            <a:ext cx="46009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Tw Cen MT" panose="020B0602020104020603" pitchFamily="34" charset="0"/>
              </a:rPr>
              <a:t>SUBDIRECCIÓN DE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  <a:latin typeface="Tw Cen MT" panose="020B0602020104020603" pitchFamily="34" charset="0"/>
              </a:rPr>
              <a:t>PROMOCIÓN</a:t>
            </a:r>
            <a:endParaRPr lang="en-US" sz="4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38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DEFCA63-F26D-473F-9A06-319AF4338039}"/>
              </a:ext>
            </a:extLst>
          </p:cNvPr>
          <p:cNvSpPr/>
          <p:nvPr/>
        </p:nvSpPr>
        <p:spPr>
          <a:xfrm>
            <a:off x="4478117" y="2373474"/>
            <a:ext cx="71659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dirty="0">
                <a:latin typeface="Tw Cen MT" panose="020B0602020104020603" pitchFamily="34" charset="0"/>
              </a:rPr>
              <a:t>Desarrollo y seguimiento a </a:t>
            </a:r>
            <a:r>
              <a:rPr lang="es-ES" b="1" dirty="0">
                <a:latin typeface="Tw Cen MT" panose="020B0602020104020603" pitchFamily="34" charset="0"/>
              </a:rPr>
              <a:t>69 Planes de Trabajo 2019. </a:t>
            </a:r>
          </a:p>
          <a:p>
            <a:pPr lvl="0" algn="just">
              <a:defRPr/>
            </a:pPr>
            <a:endParaRPr lang="es-ES" b="1" dirty="0">
              <a:latin typeface="Tw Cen MT" panose="020B0602020104020603" pitchFamily="34" charset="0"/>
            </a:endParaRPr>
          </a:p>
          <a:p>
            <a:pPr algn="just">
              <a:defRPr/>
            </a:pPr>
            <a:r>
              <a:rPr lang="es-ES" b="1" dirty="0">
                <a:latin typeface="Tw Cen MT" panose="020B0602020104020603" pitchFamily="34" charset="0"/>
              </a:rPr>
              <a:t>Transferencia de conocimientos:</a:t>
            </a:r>
          </a:p>
          <a:p>
            <a:pPr algn="just">
              <a:defRPr/>
            </a:pPr>
            <a:endParaRPr lang="es-ES" dirty="0">
              <a:latin typeface="Tw Cen MT" panose="020B0602020104020603" pitchFamily="34" charset="0"/>
            </a:endParaRP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dirty="0">
                <a:latin typeface="Tw Cen MT" panose="020B0602020104020603" pitchFamily="34" charset="0"/>
              </a:rPr>
              <a:t>SISE  - 43 Jornadas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dirty="0">
                <a:latin typeface="Tw Cen MT" panose="020B0602020104020603" pitchFamily="34" charset="0"/>
              </a:rPr>
              <a:t>PERFORMANCE -  en 5 nodos regionales/ 161 prestadores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dirty="0">
                <a:latin typeface="Tw Cen MT" panose="020B0602020104020603" pitchFamily="34" charset="0"/>
              </a:rPr>
              <a:t>Refuerzo Modelo de Inclusión Laboral y Ruta de Empleabilidad - 14 jornadas. 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dirty="0">
                <a:latin typeface="Tw Cen MT" panose="020B0602020104020603" pitchFamily="34" charset="0"/>
              </a:rPr>
              <a:t>Herramientas para la atención de PCD (INSOR/INCI/AGORA). 9 capacitaciones / 6 Departamentos.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dirty="0">
                <a:latin typeface="Tw Cen MT" panose="020B0602020104020603" pitchFamily="34" charset="0"/>
              </a:rPr>
              <a:t>Encuentros Regionales 2019 en 5 nodos y 4 Subnodos 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4052348" y="1942504"/>
            <a:ext cx="0" cy="4684542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753440" y="4526093"/>
            <a:ext cx="2867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ASESORÍA Y ACOMPAÑAMIENTO A LA RED DE PRESTADORES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22" y="2597426"/>
            <a:ext cx="2385388" cy="16287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92551" y="1174149"/>
            <a:ext cx="762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PROMOCIÓN EN 2019</a:t>
            </a:r>
          </a:p>
        </p:txBody>
      </p:sp>
    </p:spTree>
    <p:extLst>
      <p:ext uri="{BB962C8B-B14F-4D97-AF65-F5344CB8AC3E}">
        <p14:creationId xmlns:p14="http://schemas.microsoft.com/office/powerpoint/2010/main" val="12552244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DEFCA63-F26D-473F-9A06-319AF4338039}"/>
              </a:ext>
            </a:extLst>
          </p:cNvPr>
          <p:cNvSpPr/>
          <p:nvPr/>
        </p:nvSpPr>
        <p:spPr>
          <a:xfrm>
            <a:off x="4325815" y="2099199"/>
            <a:ext cx="71659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sz="2000" b="1" dirty="0">
                <a:latin typeface="Tw Cen MT" panose="020B0602020104020603" pitchFamily="34" charset="0"/>
              </a:rPr>
              <a:t>Elaboración e implementación de instrumentos:</a:t>
            </a:r>
          </a:p>
          <a:p>
            <a:pPr lvl="0" algn="just">
              <a:defRPr/>
            </a:pPr>
            <a:endParaRPr lang="es-ES" sz="2000" dirty="0">
              <a:latin typeface="Tw Cen MT" panose="020B0602020104020603" pitchFamily="34" charset="0"/>
            </a:endParaRP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sz="2000" dirty="0">
                <a:latin typeface="Tw Cen MT" panose="020B0602020104020603" pitchFamily="34" charset="0"/>
              </a:rPr>
              <a:t>Guía de Gestión con Empleadores – Promoción de Inclusión Laboral y ABC.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sz="2000" dirty="0">
                <a:latin typeface="Tw Cen MT" panose="020B0602020104020603" pitchFamily="34" charset="0"/>
              </a:rPr>
              <a:t>ABC de gestión con empleadores- Víctimas del conflicto armado.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sz="2000" dirty="0">
                <a:latin typeface="Tw Cen MT" panose="020B0602020104020603" pitchFamily="34" charset="0"/>
              </a:rPr>
              <a:t>Guía de ajustes a la ruta de empleabilidad para la atención de personas con discapacidad.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sz="2000" dirty="0">
                <a:latin typeface="Tw Cen MT" panose="020B0602020104020603" pitchFamily="34" charset="0"/>
              </a:rPr>
              <a:t>Guía de Acciones de Inclusión Laboral para la atención de población Migrante y retornada de Venezuela.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4052348" y="1942504"/>
            <a:ext cx="0" cy="4684542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619084" y="4750375"/>
            <a:ext cx="2867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ASESORÍA Y ACOMPAÑAMIENTO A LA RED DE PRESTADORES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39" y="2317888"/>
            <a:ext cx="2414022" cy="198276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92551" y="1174149"/>
            <a:ext cx="762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PROMOCIÓN EN 2019</a:t>
            </a:r>
          </a:p>
        </p:txBody>
      </p:sp>
    </p:spTree>
    <p:extLst>
      <p:ext uri="{BB962C8B-B14F-4D97-AF65-F5344CB8AC3E}">
        <p14:creationId xmlns:p14="http://schemas.microsoft.com/office/powerpoint/2010/main" val="30491139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DEFCA63-F26D-473F-9A06-319AF4338039}"/>
              </a:ext>
            </a:extLst>
          </p:cNvPr>
          <p:cNvSpPr/>
          <p:nvPr/>
        </p:nvSpPr>
        <p:spPr>
          <a:xfrm>
            <a:off x="4365096" y="1881031"/>
            <a:ext cx="70993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Tx/>
              <a:buChar char="-"/>
              <a:defRPr/>
            </a:pPr>
            <a:endParaRPr lang="es-ES" sz="2000" dirty="0">
              <a:latin typeface="Tw Cen MT" panose="020B0602020104020603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s-ES" sz="2000" dirty="0">
                <a:latin typeface="Tw Cen MT" panose="020B0602020104020603" pitchFamily="34" charset="0"/>
              </a:rPr>
              <a:t>Inclusión del Artículo 195 en la LEY 1995 de 2019 – PND.</a:t>
            </a:r>
          </a:p>
          <a:p>
            <a:pPr lvl="0" algn="just">
              <a:defRPr/>
            </a:pPr>
            <a:endParaRPr lang="es-ES" sz="2000" dirty="0">
              <a:latin typeface="Tw Cen MT" panose="020B0602020104020603" pitchFamily="34" charset="0"/>
            </a:endParaRPr>
          </a:p>
          <a:p>
            <a:pPr marL="285750" lvl="0" indent="-285750" algn="just">
              <a:buFontTx/>
              <a:buChar char="-"/>
              <a:defRPr/>
            </a:pPr>
            <a:r>
              <a:rPr lang="es-ES" sz="2000" dirty="0">
                <a:latin typeface="Tw Cen MT" panose="020B0602020104020603" pitchFamily="34" charset="0"/>
              </a:rPr>
              <a:t>Participación y organización de los Talleres “Construyendo País” 41 Jornadas.</a:t>
            </a:r>
          </a:p>
          <a:p>
            <a:pPr marL="285750" lvl="0" indent="-285750" algn="just">
              <a:buFontTx/>
              <a:buChar char="-"/>
              <a:defRPr/>
            </a:pPr>
            <a:endParaRPr lang="es-ES" sz="2000" dirty="0">
              <a:latin typeface="Tw Cen MT" panose="020B0602020104020603" pitchFamily="34" charset="0"/>
            </a:endParaRPr>
          </a:p>
          <a:p>
            <a:pPr marL="342900" lvl="0" indent="-342900" algn="just">
              <a:buFontTx/>
              <a:buChar char="-"/>
              <a:defRPr/>
            </a:pPr>
            <a:r>
              <a:rPr lang="es-ES" sz="2000" dirty="0">
                <a:latin typeface="Tw Cen MT" panose="020B0602020104020603" pitchFamily="34" charset="0"/>
              </a:rPr>
              <a:t>Gestión para el posicionamiento con gremios y otros actores y participación en diferentes encuentros, foros y congresos nacionales y territoriales.</a:t>
            </a:r>
          </a:p>
          <a:p>
            <a:pPr lvl="0" algn="just">
              <a:defRPr/>
            </a:pPr>
            <a:endParaRPr lang="es-ES" sz="2000" dirty="0">
              <a:latin typeface="Tw Cen MT" panose="020B0602020104020603" pitchFamily="34" charset="0"/>
            </a:endParaRPr>
          </a:p>
          <a:p>
            <a:pPr lvl="0" algn="just">
              <a:defRPr/>
            </a:pPr>
            <a:r>
              <a:rPr lang="es-ES" sz="2000" dirty="0">
                <a:latin typeface="Tw Cen MT" panose="020B0602020104020603" pitchFamily="34" charset="0"/>
              </a:rPr>
              <a:t>Reconocimiento ACCEDE- Acciones de Inclusión Laboral. 45 Postulaciones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02044" y="4712576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POSICIONAMIENTO DEL SPE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27" y="2650279"/>
            <a:ext cx="1702505" cy="1989081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4052348" y="1942504"/>
            <a:ext cx="0" cy="4684542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92551" y="1174149"/>
            <a:ext cx="762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PROMOCIÓN EN 2019</a:t>
            </a:r>
          </a:p>
        </p:txBody>
      </p:sp>
    </p:spTree>
    <p:extLst>
      <p:ext uri="{BB962C8B-B14F-4D97-AF65-F5344CB8AC3E}">
        <p14:creationId xmlns:p14="http://schemas.microsoft.com/office/powerpoint/2010/main" val="3371208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41A8CF0-B2FB-4AB1-8AC6-C236295278A5}"/>
              </a:ext>
            </a:extLst>
          </p:cNvPr>
          <p:cNvSpPr/>
          <p:nvPr/>
        </p:nvSpPr>
        <p:spPr>
          <a:xfrm>
            <a:off x="3445805" y="1990532"/>
            <a:ext cx="83489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FF0000"/>
                </a:solidFill>
                <a:latin typeface="Tw Cen MT" panose="020B0602020104020603" pitchFamily="34" charset="0"/>
              </a:rPr>
              <a:t>Estrategias de atención: </a:t>
            </a:r>
            <a:endParaRPr lang="es-CO" b="1" dirty="0">
              <a:solidFill>
                <a:srgbClr val="FF0000"/>
              </a:solidFill>
            </a:endParaRPr>
          </a:p>
          <a:p>
            <a:pPr algn="just"/>
            <a:endParaRPr lang="es-ES" dirty="0">
              <a:latin typeface="Tw Cen MT" panose="020B0602020104020603" pitchFamily="34" charset="0"/>
            </a:endParaRPr>
          </a:p>
          <a:p>
            <a:pPr algn="just"/>
            <a:r>
              <a:rPr lang="es-ES" b="1" dirty="0">
                <a:latin typeface="Tw Cen MT" panose="020B0602020104020603" pitchFamily="34" charset="0"/>
              </a:rPr>
              <a:t>Población étnica:  </a:t>
            </a:r>
            <a:r>
              <a:rPr lang="es-ES" dirty="0">
                <a:latin typeface="Tw Cen MT" panose="020B0602020104020603" pitchFamily="34" charset="0"/>
              </a:rPr>
              <a:t>apoyo y participación en estrategia con OIM- USAID en   9 departamentos (Cauca – Chocó – Cundinamarca – La Guajira – Nariño – Valle del Cauca – Bolívar – Antioquia – Guaviare). 16 proyectos aprobados.</a:t>
            </a:r>
          </a:p>
          <a:p>
            <a:pPr lvl="1" algn="just"/>
            <a:endParaRPr lang="es-ES" dirty="0">
              <a:latin typeface="Tw Cen MT" panose="020B0602020104020603" pitchFamily="34" charset="0"/>
            </a:endParaRPr>
          </a:p>
          <a:p>
            <a:pPr algn="just"/>
            <a:r>
              <a:rPr lang="es-ES" b="1" dirty="0">
                <a:latin typeface="Tw Cen MT" panose="020B0602020104020603" pitchFamily="34" charset="0"/>
              </a:rPr>
              <a:t>Estrategia de migrantes y retornados provenientes de Venezuela</a:t>
            </a:r>
            <a:r>
              <a:rPr lang="es-ES" dirty="0">
                <a:latin typeface="Tw Cen MT" panose="020B0602020104020603" pitchFamily="34" charset="0"/>
              </a:rPr>
              <a:t>: Cooperantes: ACNUR, FUPAD, OIM, GIZ, PNUD, BID y OIT – 10 pilotos/ 10 departamentos.</a:t>
            </a:r>
          </a:p>
          <a:p>
            <a:pPr algn="just"/>
            <a:endParaRPr lang="es-ES" dirty="0">
              <a:latin typeface="Tw Cen MT" panose="020B0602020104020603" pitchFamily="34" charset="0"/>
            </a:endParaRPr>
          </a:p>
          <a:p>
            <a:pPr algn="just"/>
            <a:r>
              <a:rPr lang="es-ES" dirty="0">
                <a:latin typeface="Tw Cen MT" panose="020B0602020104020603" pitchFamily="34" charset="0"/>
              </a:rPr>
              <a:t>Lanzamiento de estrategia de atención a personas con discapacidad. </a:t>
            </a:r>
            <a:r>
              <a:rPr lang="es-ES" b="1" dirty="0">
                <a:latin typeface="Tw Cen MT" panose="020B0602020104020603" pitchFamily="34" charset="0"/>
              </a:rPr>
              <a:t>12  prestadores reconocidos</a:t>
            </a:r>
            <a:r>
              <a:rPr lang="es-ES" dirty="0">
                <a:latin typeface="Tw Cen MT" panose="020B0602020104020603" pitchFamily="34" charset="0"/>
              </a:rPr>
              <a:t> como “Agencias inclusivas de empleo</a:t>
            </a:r>
            <a:r>
              <a:rPr lang="es-ES" i="1" dirty="0">
                <a:latin typeface="Tw Cen MT" panose="020B0602020104020603" pitchFamily="34" charset="0"/>
              </a:rPr>
              <a:t>”</a:t>
            </a:r>
            <a:r>
              <a:rPr lang="es-ES" dirty="0">
                <a:latin typeface="Tw Cen MT" panose="020B0602020104020603" pitchFamily="34" charset="0"/>
              </a:rPr>
              <a:t> en el Taller Construyendo País – Valledupar con el apoyo de la Consejería Presidencial para la participación de </a:t>
            </a:r>
            <a:r>
              <a:rPr lang="es-ES" dirty="0" err="1">
                <a:latin typeface="Tw Cen MT" panose="020B0602020104020603" pitchFamily="34" charset="0"/>
              </a:rPr>
              <a:t>PcD</a:t>
            </a:r>
            <a:r>
              <a:rPr lang="es-ES" dirty="0">
                <a:latin typeface="Tw Cen MT" panose="020B0602020104020603" pitchFamily="34" charset="0"/>
              </a:rPr>
              <a:t>, </a:t>
            </a:r>
            <a:r>
              <a:rPr lang="es-ES" dirty="0" err="1">
                <a:latin typeface="Tw Cen MT" panose="020B0602020104020603" pitchFamily="34" charset="0"/>
              </a:rPr>
              <a:t>MinTrabajo</a:t>
            </a:r>
            <a:r>
              <a:rPr lang="es-ES" dirty="0">
                <a:latin typeface="Tw Cen MT" panose="020B0602020104020603" pitchFamily="34" charset="0"/>
              </a:rPr>
              <a:t> y Departamento Nacional de la  Función Pública.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1599" y="495879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ESTRATEGIAS DE INCLUSIÓN LABORAL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59" y="1958473"/>
            <a:ext cx="1957151" cy="2839791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063429" y="1942504"/>
            <a:ext cx="0" cy="4684542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292551" y="1174149"/>
            <a:ext cx="762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PROMOCIÓN EN 2019</a:t>
            </a:r>
          </a:p>
        </p:txBody>
      </p:sp>
    </p:spTree>
    <p:extLst>
      <p:ext uri="{BB962C8B-B14F-4D97-AF65-F5344CB8AC3E}">
        <p14:creationId xmlns:p14="http://schemas.microsoft.com/office/powerpoint/2010/main" val="833002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92551" y="1174149"/>
            <a:ext cx="10839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PROMOCIÓN EN 2019</a:t>
            </a:r>
          </a:p>
          <a:p>
            <a:r>
              <a:rPr lang="es-ES" b="1" dirty="0">
                <a:latin typeface="Tw Cen MT" panose="020B0602020104020603" pitchFamily="34" charset="0"/>
              </a:rPr>
              <a:t>                                                        </a:t>
            </a:r>
          </a:p>
          <a:p>
            <a:r>
              <a:rPr lang="es-ES" b="1" dirty="0">
                <a:latin typeface="Tw Cen MT" panose="020B0602020104020603" pitchFamily="34" charset="0"/>
              </a:rPr>
              <a:t>                                                </a:t>
            </a:r>
            <a:r>
              <a:rPr lang="es-ES" b="1" dirty="0">
                <a:solidFill>
                  <a:srgbClr val="FF0000"/>
                </a:solidFill>
                <a:latin typeface="Tw Cen MT" panose="020B0602020104020603" pitchFamily="34" charset="0"/>
              </a:rPr>
              <a:t>ESTRATEGIA DE ATENCIÓN A VÍCTIMAS DEL CONFLICTO ARMADO</a:t>
            </a:r>
          </a:p>
          <a:p>
            <a:pPr algn="ctr"/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DE00EF32-0CE2-49AB-AF5A-4A55D7C021C8}"/>
              </a:ext>
            </a:extLst>
          </p:cNvPr>
          <p:cNvSpPr txBox="1"/>
          <p:nvPr/>
        </p:nvSpPr>
        <p:spPr>
          <a:xfrm>
            <a:off x="3143052" y="2251681"/>
            <a:ext cx="859808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dirty="0">
                <a:solidFill>
                  <a:srgbClr val="FF0000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</a:t>
            </a:r>
            <a:r>
              <a:rPr lang="es-CO" sz="1500" dirty="0">
                <a:solidFill>
                  <a:srgbClr val="FF0000"/>
                </a:solidFill>
                <a:latin typeface="Tw Cen MT" panose="020B0602020104020603" pitchFamily="34" charset="0"/>
              </a:rPr>
              <a:t>alecimiento de la red de prestadores del SPE y la implementación del </a:t>
            </a:r>
            <a:r>
              <a:rPr lang="es-ES_tradnl" sz="1500" dirty="0">
                <a:solidFill>
                  <a:srgbClr val="FF0000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 de Inclusión Laboral con Enfoque de Cierre de Brechas- atención diferencial a víctimas del conflicto armado. </a:t>
            </a:r>
            <a:r>
              <a:rPr lang="es-CO" sz="1500" b="1" dirty="0">
                <a:solidFill>
                  <a:srgbClr val="FF0000"/>
                </a:solidFill>
                <a:latin typeface="Tw Cen MT" panose="020B0602020104020603" pitchFamily="34" charset="0"/>
              </a:rPr>
              <a:t> - Convenio OIM </a:t>
            </a:r>
          </a:p>
          <a:p>
            <a:endParaRPr lang="es-CO" sz="1400" b="1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endParaRPr lang="es-CO" sz="14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0FABB2-D52D-4062-B226-1C0FB13E9FDF}"/>
              </a:ext>
            </a:extLst>
          </p:cNvPr>
          <p:cNvSpPr/>
          <p:nvPr/>
        </p:nvSpPr>
        <p:spPr>
          <a:xfrm>
            <a:off x="3217388" y="2727596"/>
            <a:ext cx="87653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just"/>
            <a:endParaRPr lang="es-ES" sz="1400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5250" algn="just"/>
            <a:r>
              <a:rPr lang="es-ES" sz="14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Contratación de </a:t>
            </a:r>
            <a:r>
              <a:rPr lang="es-ES" sz="14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profesionales </a:t>
            </a:r>
            <a:r>
              <a:rPr lang="es-ES" sz="14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víctimas del conflicto armado para la dinamización y articulación regional. </a:t>
            </a:r>
          </a:p>
          <a:p>
            <a:pPr marL="95250" algn="just"/>
            <a:r>
              <a:rPr lang="es-ES" sz="14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Acciones de fortalecimiento de la ruta de atención a Víctimas.</a:t>
            </a:r>
            <a:endParaRPr lang="es-CO" sz="1400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55B4AF5E-4014-4A04-8484-33889DC93B4E}"/>
              </a:ext>
            </a:extLst>
          </p:cNvPr>
          <p:cNvSpPr txBox="1"/>
          <p:nvPr/>
        </p:nvSpPr>
        <p:spPr>
          <a:xfrm>
            <a:off x="3143052" y="3852309"/>
            <a:ext cx="7973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FF0000"/>
                </a:solidFill>
                <a:latin typeface="Tw Cen MT" panose="020B0602020104020603" pitchFamily="34" charset="0"/>
              </a:rPr>
              <a:t>Programa de Intervención Especializada, </a:t>
            </a:r>
            <a:r>
              <a:rPr lang="es-CO" sz="1600" dirty="0">
                <a:solidFill>
                  <a:srgbClr val="FF0000"/>
                </a:solidFill>
                <a:latin typeface="Tw Cen MT" panose="020B0602020104020603" pitchFamily="34" charset="0"/>
              </a:rPr>
              <a:t>para mitigación de barreras de las víctimas del conflicto armado-  </a:t>
            </a:r>
            <a:r>
              <a:rPr lang="es-CO" sz="1600" b="1" dirty="0">
                <a:solidFill>
                  <a:srgbClr val="FF0000"/>
                </a:solidFill>
                <a:latin typeface="Tw Cen MT" panose="020B0602020104020603" pitchFamily="34" charset="0"/>
              </a:rPr>
              <a:t>Convenio PNUD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89A4593-BC95-418E-84C4-474DD37F0D62}"/>
              </a:ext>
            </a:extLst>
          </p:cNvPr>
          <p:cNvSpPr/>
          <p:nvPr/>
        </p:nvSpPr>
        <p:spPr>
          <a:xfrm>
            <a:off x="3384646" y="4521930"/>
            <a:ext cx="79734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just"/>
            <a:endParaRPr lang="es-ES" sz="1400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5250" algn="just"/>
            <a:r>
              <a:rPr lang="es-ES" sz="14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Se presentaron en total 201 proyectos, de los cuales se seleccionaron </a:t>
            </a:r>
            <a:r>
              <a:rPr lang="es-ES" sz="14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45 proyectos de una bolsa de mas de $2800 millones.</a:t>
            </a:r>
          </a:p>
          <a:p>
            <a:pPr marL="438150" indent="-342900" algn="just">
              <a:buAutoNum type="arabicPeriod" startAt="2"/>
            </a:pPr>
            <a:endParaRPr lang="es-ES" sz="14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5250" algn="just"/>
            <a:r>
              <a:rPr lang="es-ES" sz="14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Se beneficiaron de este proyecto: </a:t>
            </a:r>
            <a:r>
              <a:rPr lang="es-ES" sz="14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APE SENA, CCF, Entes Territoriales, Bolsas de Empleo y Agencias Privadas no Lucrativas </a:t>
            </a:r>
            <a:endParaRPr lang="es-ES" sz="1400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FC12A9D-F5AB-4717-BBC4-4F832DEBD9DB}"/>
              </a:ext>
            </a:extLst>
          </p:cNvPr>
          <p:cNvCxnSpPr>
            <a:cxnSpLocks/>
          </p:cNvCxnSpPr>
          <p:nvPr/>
        </p:nvCxnSpPr>
        <p:spPr>
          <a:xfrm flipH="1">
            <a:off x="3063429" y="3652811"/>
            <a:ext cx="9128571" cy="12947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41599" y="495879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ESTRATEGIAS DE INCLUSIÓN LABORAL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59" y="1958473"/>
            <a:ext cx="1957151" cy="2839791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063429" y="1942504"/>
            <a:ext cx="0" cy="4684542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58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D2CD4E5-E097-4BD4-82B5-ABF33F088281}"/>
              </a:ext>
            </a:extLst>
          </p:cNvPr>
          <p:cNvSpPr/>
          <p:nvPr/>
        </p:nvSpPr>
        <p:spPr>
          <a:xfrm>
            <a:off x="641769" y="1987885"/>
            <a:ext cx="1094517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Gestión Documental </a:t>
            </a:r>
          </a:p>
          <a:p>
            <a:pPr algn="just"/>
            <a:endParaRPr lang="es-ES" sz="2400" b="1" dirty="0">
              <a:latin typeface="Tw Cen MT" panose="020B0602020104020603" pitchFamily="34" charset="0"/>
            </a:endParaRPr>
          </a:p>
          <a:p>
            <a:pPr lvl="1" algn="just"/>
            <a:r>
              <a:rPr lang="es-CO" sz="2000" b="1" dirty="0">
                <a:solidFill>
                  <a:srgbClr val="00B050"/>
                </a:solidFill>
                <a:latin typeface="Tw Cen MT" panose="020B0602020104020603" pitchFamily="34" charset="0"/>
              </a:rPr>
              <a:t>Herramientas Archivísticas</a:t>
            </a:r>
            <a:r>
              <a:rPr lang="es-CO" sz="2000" dirty="0">
                <a:solidFill>
                  <a:srgbClr val="00B050"/>
                </a:solidFill>
                <a:latin typeface="Tw Cen MT" panose="020B0602020104020603" pitchFamily="34" charset="0"/>
              </a:rPr>
              <a:t>:</a:t>
            </a:r>
            <a:r>
              <a:rPr lang="es-CO" sz="2000" dirty="0">
                <a:latin typeface="Tw Cen MT" panose="020B0602020104020603" pitchFamily="34" charset="0"/>
              </a:rPr>
              <a:t> Actualización del PINAR presentado en enero de 2019.</a:t>
            </a:r>
          </a:p>
          <a:p>
            <a:pPr lvl="1" algn="just"/>
            <a:endParaRPr lang="es-CO" sz="2000" dirty="0">
              <a:latin typeface="Tw Cen MT" panose="020B0602020104020603" pitchFamily="34" charset="0"/>
            </a:endParaRPr>
          </a:p>
          <a:p>
            <a:pPr lvl="1" algn="just"/>
            <a:r>
              <a:rPr lang="es-CO" sz="2000" b="1" dirty="0">
                <a:solidFill>
                  <a:srgbClr val="00B050"/>
                </a:solidFill>
                <a:latin typeface="Tw Cen MT" panose="020B0602020104020603" pitchFamily="34" charset="0"/>
              </a:rPr>
              <a:t>Digitalización:</a:t>
            </a:r>
            <a:r>
              <a:rPr lang="es-CO" sz="2000" dirty="0">
                <a:solidFill>
                  <a:srgbClr val="00B050"/>
                </a:solidFill>
                <a:latin typeface="Tw Cen MT" panose="020B0602020104020603" pitchFamily="34" charset="0"/>
              </a:rPr>
              <a:t> </a:t>
            </a:r>
            <a:r>
              <a:rPr lang="es-CO" sz="2000" dirty="0">
                <a:latin typeface="Tw Cen MT" panose="020B0602020104020603" pitchFamily="34" charset="0"/>
              </a:rPr>
              <a:t>92% de avance para un total de 73.861 folios digitalizados, de acuerdo con el plan de mejoramiento para la vigencia 2019, el cual se proyectaron 80.000 folios digitalizados.</a:t>
            </a:r>
          </a:p>
          <a:p>
            <a:pPr lvl="1" algn="just"/>
            <a:endParaRPr lang="es-CO" sz="2000" dirty="0">
              <a:latin typeface="Tw Cen MT" panose="020B0602020104020603" pitchFamily="34" charset="0"/>
            </a:endParaRPr>
          </a:p>
          <a:p>
            <a:pPr lvl="1" algn="just"/>
            <a:r>
              <a:rPr lang="es-CO" sz="2000" b="1" dirty="0">
                <a:solidFill>
                  <a:srgbClr val="00B050"/>
                </a:solidFill>
                <a:latin typeface="Tw Cen MT" panose="020B0602020104020603" pitchFamily="34" charset="0"/>
              </a:rPr>
              <a:t>TRD:</a:t>
            </a:r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es-CO" sz="2000" dirty="0">
                <a:latin typeface="Tw Cen MT" panose="020B0602020104020603" pitchFamily="34" charset="0"/>
              </a:rPr>
              <a:t>Elaboración de 12 Tablas, servicio de diagnóstico, organización y digitalización de 18 metros Lineales para la Unidad, Mediante Contrato 095 de 2019 con el grupo TIEDOT.</a:t>
            </a:r>
          </a:p>
          <a:p>
            <a:pPr lvl="1" algn="just"/>
            <a:endParaRPr lang="es-CO" sz="2000" dirty="0">
              <a:latin typeface="Tw Cen MT" panose="020B0602020104020603" pitchFamily="34" charset="0"/>
            </a:endParaRPr>
          </a:p>
          <a:p>
            <a:pPr lvl="1" algn="just"/>
            <a:r>
              <a:rPr lang="es-CO" sz="2000" b="1" dirty="0">
                <a:solidFill>
                  <a:srgbClr val="00B050"/>
                </a:solidFill>
                <a:latin typeface="Tw Cen MT" panose="020B0602020104020603" pitchFamily="34" charset="0"/>
              </a:rPr>
              <a:t>Custodia:</a:t>
            </a:r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es-CO" sz="2000" dirty="0">
                <a:latin typeface="Tw Cen MT" panose="020B0602020104020603" pitchFamily="34" charset="0"/>
              </a:rPr>
              <a:t>Se tiene la custodia de 300 Cajas x-200 y se ha hecho desde su acta de inicio el préstamo de consulta Normal de 11 Cajas x200 para su gestión interna de expedientes.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85445" y="1310185"/>
            <a:ext cx="10283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GESTIÓN DOCUMENTAL E INDICADORES DE CORRESPONDENCIA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98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D2CD4E5-E097-4BD4-82B5-ABF33F088281}"/>
              </a:ext>
            </a:extLst>
          </p:cNvPr>
          <p:cNvSpPr/>
          <p:nvPr/>
        </p:nvSpPr>
        <p:spPr>
          <a:xfrm>
            <a:off x="3421560" y="1795044"/>
            <a:ext cx="4480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Tw Cen MT" panose="020B0602020104020603" pitchFamily="34" charset="0"/>
              </a:rPr>
              <a:t>Entidades del Gobierno: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Ministerio del Trabajo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Ministerio de Educación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DPS (Departamento para la Prosperidad Social)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Presidencia y sus consejerías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DAFP (Departamento Administrativo de la Función Pública)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Ministerio del Interior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ARN (Agencia Colombiana para la Reintegración)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UARIV (Unidad para las Víctimas)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INSOR, INCI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Agencia Presidencial de Cooperación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58667" y="1282476"/>
            <a:ext cx="762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PROMOCIÓN EN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0535" y="4755388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ARTICULACIÓN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INTERINSTITUCIONAL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67" y="2472539"/>
            <a:ext cx="2151609" cy="1908394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063429" y="1942504"/>
            <a:ext cx="0" cy="4684542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D2CD4E5-E097-4BD4-82B5-ABF33F088281}"/>
              </a:ext>
            </a:extLst>
          </p:cNvPr>
          <p:cNvSpPr/>
          <p:nvPr/>
        </p:nvSpPr>
        <p:spPr>
          <a:xfrm>
            <a:off x="7902054" y="1636138"/>
            <a:ext cx="37361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Tw Cen MT" panose="020B0602020104020603" pitchFamily="34" charset="0"/>
              </a:rPr>
              <a:t>Organizaciones Sociales y Asociaciones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Pacto de Productividad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Fundación Corona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ASCUN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Red TTU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Fundación Saldarriaga Concha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ACIET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CGT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Fundación ANDI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ANALDEX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Cámara de Comercio de Bogotá</a:t>
            </a:r>
          </a:p>
        </p:txBody>
      </p:sp>
    </p:spTree>
    <p:extLst>
      <p:ext uri="{BB962C8B-B14F-4D97-AF65-F5344CB8AC3E}">
        <p14:creationId xmlns:p14="http://schemas.microsoft.com/office/powerpoint/2010/main" val="4467021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8667" y="1282476"/>
            <a:ext cx="762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PROMOCIÓN EN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0535" y="4755388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ARTICULACIÓN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INTERINSTITUCIONAL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67" y="2472539"/>
            <a:ext cx="2151609" cy="1908394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063429" y="1942504"/>
            <a:ext cx="0" cy="4684542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9831327-17DD-49A4-97E4-257DE7B0BA4D}"/>
              </a:ext>
            </a:extLst>
          </p:cNvPr>
          <p:cNvSpPr/>
          <p:nvPr/>
        </p:nvSpPr>
        <p:spPr>
          <a:xfrm>
            <a:off x="4152455" y="1905723"/>
            <a:ext cx="35735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es-ES" dirty="0">
              <a:latin typeface="Tw Cen MT" panose="020B0602020104020603" pitchFamily="34" charset="0"/>
            </a:endParaRPr>
          </a:p>
          <a:p>
            <a:pPr algn="just"/>
            <a:r>
              <a:rPr lang="es-ES" b="1" dirty="0">
                <a:latin typeface="Tw Cen MT" panose="020B0602020104020603" pitchFamily="34" charset="0"/>
              </a:rPr>
              <a:t>Cooperación Internacional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OIM (Organización Internacional para las Migraciones)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OIT (</a:t>
            </a:r>
            <a:r>
              <a:rPr lang="es-CO" dirty="0">
                <a:latin typeface="Tw Cen MT" panose="020B0602020104020603" pitchFamily="34" charset="0"/>
              </a:rPr>
              <a:t>Organización Internacional del Trabajo)</a:t>
            </a:r>
            <a:endParaRPr lang="es-ES" dirty="0">
              <a:latin typeface="Tw Cen MT" panose="020B0602020104020603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PNUD (Programa de las Naciones Unidas para el Desarrollo)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FUPAD (Fundación Panamericana para el Desarrollo)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9831327-17DD-49A4-97E4-257DE7B0BA4D}"/>
              </a:ext>
            </a:extLst>
          </p:cNvPr>
          <p:cNvSpPr/>
          <p:nvPr/>
        </p:nvSpPr>
        <p:spPr>
          <a:xfrm>
            <a:off x="7821062" y="1513308"/>
            <a:ext cx="35735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BID (El Banco Interamericano de Desarrollo)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GIZ (Corporación Alemana para la Cooperación Internacional)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SOCIEUX (</a:t>
            </a:r>
            <a:r>
              <a:rPr lang="es-ES" dirty="0"/>
              <a:t>iniciativa de la Unión Europea para la protección social)</a:t>
            </a:r>
            <a:endParaRPr lang="es-ES" dirty="0">
              <a:latin typeface="Tw Cen MT" panose="020B0602020104020603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ACNUR (Alto Comisionado de las Naciones Unidas para los Refugiados)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USAID (Agencia de los Estados Unidos para el Desarrollo Internacional)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Tw Cen MT" panose="020B0602020104020603" pitchFamily="34" charset="0"/>
              </a:rPr>
              <a:t>CUSO INTERNATIONAL</a:t>
            </a:r>
          </a:p>
        </p:txBody>
      </p:sp>
    </p:spTree>
    <p:extLst>
      <p:ext uri="{BB962C8B-B14F-4D97-AF65-F5344CB8AC3E}">
        <p14:creationId xmlns:p14="http://schemas.microsoft.com/office/powerpoint/2010/main" val="3449006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" y="425850"/>
            <a:ext cx="12189472" cy="55802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092280" y="2705725"/>
            <a:ext cx="72988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Tw Cen MT" panose="020B0602020104020603" pitchFamily="34" charset="0"/>
              </a:rPr>
              <a:t>SUBDIRECCIÓN DE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  <a:latin typeface="Tw Cen MT" panose="020B0602020104020603" pitchFamily="34" charset="0"/>
              </a:rPr>
              <a:t>DESARROLLO Y TECNOLOGÍA</a:t>
            </a:r>
            <a:endParaRPr lang="en-US" sz="4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724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01776" y="1310185"/>
            <a:ext cx="933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DESARROLLO Y TECNOLOGÍA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5C5066-00A2-4C6D-B365-5D863BA05015}"/>
              </a:ext>
            </a:extLst>
          </p:cNvPr>
          <p:cNvSpPr txBox="1"/>
          <p:nvPr/>
        </p:nvSpPr>
        <p:spPr>
          <a:xfrm>
            <a:off x="4274651" y="1863144"/>
            <a:ext cx="65736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Tw Cen MT" panose="020B0602020104020603" pitchFamily="34" charset="0"/>
              </a:rPr>
              <a:t>Alerta para los oferentes que no han accedido a la plataforma en los últimos 2 meses:</a:t>
            </a:r>
            <a:r>
              <a:rPr lang="es-ES" sz="1600" dirty="0">
                <a:latin typeface="Tw Cen MT" panose="020B0602020104020603" pitchFamily="34" charset="0"/>
              </a:rPr>
              <a:t> se están realizando las últimas validaciones al interior de la Unidad.</a:t>
            </a:r>
          </a:p>
          <a:p>
            <a:endParaRPr lang="es-ES" sz="1600" dirty="0">
              <a:latin typeface="Tw Cen MT" panose="020B0602020104020603" pitchFamily="34" charset="0"/>
            </a:endParaRPr>
          </a:p>
          <a:p>
            <a:r>
              <a:rPr lang="es-MX" sz="1600" dirty="0">
                <a:latin typeface="Tw Cen MT" panose="020B0602020104020603" pitchFamily="34" charset="0"/>
              </a:rPr>
              <a:t>Cierre de sesión a los 10 minutos de no continuar utilizando la plataforma: el tiempo actual que son 30 minutos.</a:t>
            </a:r>
          </a:p>
          <a:p>
            <a:endParaRPr lang="es-MX" sz="1600" dirty="0">
              <a:latin typeface="Tw Cen MT" panose="020B0602020104020603" pitchFamily="34" charset="0"/>
            </a:endParaRPr>
          </a:p>
          <a:p>
            <a:r>
              <a:rPr lang="es-MX" sz="1600" b="1" dirty="0">
                <a:solidFill>
                  <a:srgbClr val="FF0000"/>
                </a:solidFill>
                <a:latin typeface="Tw Cen MT" panose="020B0602020104020603" pitchFamily="34" charset="0"/>
              </a:rPr>
              <a:t>Mejora de conexión entre los módulos del aplicativo:</a:t>
            </a:r>
            <a:endParaRPr lang="es-ES" sz="1600" b="1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r>
              <a:rPr lang="es-MX" sz="1600" dirty="0">
                <a:latin typeface="Tw Cen MT" panose="020B0602020104020603" pitchFamily="34" charset="0"/>
              </a:rPr>
              <a:t>En el módulo de direccionamiento a capacitación se requiere que se permita la asignación, permite realizarlo siempre y cuando  no se cruce el horario y sean de diferente portafolio.</a:t>
            </a:r>
            <a:endParaRPr lang="es-ES" sz="1600" dirty="0">
              <a:latin typeface="Tw Cen MT" panose="020B0602020104020603" pitchFamily="34" charset="0"/>
            </a:endParaRPr>
          </a:p>
          <a:p>
            <a:endParaRPr lang="es-ES" sz="1600" dirty="0">
              <a:latin typeface="Tw Cen MT" panose="020B0602020104020603" pitchFamily="34" charset="0"/>
            </a:endParaRPr>
          </a:p>
          <a:p>
            <a:r>
              <a:rPr lang="es-MX" sz="1600" dirty="0">
                <a:latin typeface="Tw Cen MT" panose="020B0602020104020603" pitchFamily="34" charset="0"/>
              </a:rPr>
              <a:t>Descargue de resultados de la entrevista de empleabilidad en Excel: el resultado se puede descargar el PDF.</a:t>
            </a:r>
            <a:endParaRPr lang="es-ES" sz="1600" dirty="0">
              <a:latin typeface="Tw Cen MT" panose="020B0602020104020603" pitchFamily="34" charset="0"/>
            </a:endParaRPr>
          </a:p>
          <a:p>
            <a:endParaRPr lang="es-ES" sz="1600" dirty="0">
              <a:latin typeface="Tw Cen MT" panose="020B0602020104020603" pitchFamily="34" charset="0"/>
            </a:endParaRPr>
          </a:p>
          <a:p>
            <a:r>
              <a:rPr lang="es-MX" sz="1600" dirty="0">
                <a:latin typeface="Tw Cen MT" panose="020B0602020104020603" pitchFamily="34" charset="0"/>
              </a:rPr>
              <a:t>Socialización de novedades se deben dar previo a la actualización en SISE.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4A1F87B-C090-423F-AC68-6ECB1F86C99D}"/>
              </a:ext>
            </a:extLst>
          </p:cNvPr>
          <p:cNvSpPr txBox="1"/>
          <p:nvPr/>
        </p:nvSpPr>
        <p:spPr>
          <a:xfrm>
            <a:off x="434417" y="4675896"/>
            <a:ext cx="202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SISTEMA DE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INFORMACIÓN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063429" y="1942504"/>
            <a:ext cx="0" cy="4684542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923" y="2638159"/>
            <a:ext cx="589906" cy="58571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085" y="1835751"/>
            <a:ext cx="601478" cy="80240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354" y="3587677"/>
            <a:ext cx="647043" cy="64312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2015" y="4493194"/>
            <a:ext cx="671962" cy="6667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7678" y="5069076"/>
            <a:ext cx="896973" cy="7594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27" y="2368971"/>
            <a:ext cx="1854981" cy="210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5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01776" y="1310185"/>
            <a:ext cx="933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DESARROLLO Y TECNOLOGÍA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2 Marcador de contenido">
            <a:extLst>
              <a:ext uri="{FF2B5EF4-FFF2-40B4-BE49-F238E27FC236}">
                <a16:creationId xmlns:a16="http://schemas.microsoft.com/office/drawing/2014/main" id="{408498C7-8300-4809-8474-AC10BDA72C93}"/>
              </a:ext>
            </a:extLst>
          </p:cNvPr>
          <p:cNvSpPr txBox="1">
            <a:spLocks/>
          </p:cNvSpPr>
          <p:nvPr/>
        </p:nvSpPr>
        <p:spPr>
          <a:xfrm>
            <a:off x="4497081" y="2002684"/>
            <a:ext cx="6732894" cy="771383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400" dirty="0">
                <a:latin typeface="Tw Cen MT" panose="020B0602020104020603" pitchFamily="34" charset="0"/>
              </a:rPr>
              <a:t>Consolidación de la información de SISE en una bodega de datos administrada por la Unidad</a:t>
            </a:r>
          </a:p>
          <a:p>
            <a:endParaRPr lang="es-CO" sz="2400" dirty="0">
              <a:latin typeface="Tw Cen MT" panose="020B06020201040206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42EA561-CED9-4233-86D9-A411EFE58E5D}"/>
              </a:ext>
            </a:extLst>
          </p:cNvPr>
          <p:cNvSpPr txBox="1"/>
          <p:nvPr/>
        </p:nvSpPr>
        <p:spPr>
          <a:xfrm>
            <a:off x="7245138" y="3342997"/>
            <a:ext cx="24371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  <a:latin typeface="Tw Cen MT" panose="020B0602020104020603" pitchFamily="34" charset="0"/>
              </a:rPr>
              <a:t>Generación de informes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FF0000"/>
                </a:solidFill>
                <a:latin typeface="Tw Cen MT" panose="020B0602020104020603" pitchFamily="34" charset="0"/>
              </a:rPr>
              <a:t>Oferentes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FF0000"/>
                </a:solidFill>
                <a:latin typeface="Tw Cen MT" panose="020B0602020104020603" pitchFamily="34" charset="0"/>
              </a:rPr>
              <a:t>Empresas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FF0000"/>
                </a:solidFill>
                <a:latin typeface="Tw Cen MT" panose="020B0602020104020603" pitchFamily="34" charset="0"/>
              </a:rPr>
              <a:t>Prestadores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FF0000"/>
                </a:solidFill>
                <a:latin typeface="Tw Cen MT" panose="020B0602020104020603" pitchFamily="34" charset="0"/>
              </a:rPr>
              <a:t>Vacantes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FF0000"/>
                </a:solidFill>
                <a:latin typeface="Tw Cen MT" panose="020B0602020104020603" pitchFamily="34" charset="0"/>
              </a:rPr>
              <a:t>Tableros de control</a:t>
            </a:r>
            <a:endParaRPr lang="es-CO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4A1F87B-C090-423F-AC68-6ECB1F86C99D}"/>
              </a:ext>
            </a:extLst>
          </p:cNvPr>
          <p:cNvSpPr txBox="1"/>
          <p:nvPr/>
        </p:nvSpPr>
        <p:spPr>
          <a:xfrm>
            <a:off x="434417" y="4675896"/>
            <a:ext cx="202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SISTEMA DE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INFORMACIÓN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063429" y="1942504"/>
            <a:ext cx="0" cy="4684542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27" y="2368971"/>
            <a:ext cx="1854981" cy="21029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8456" y="3676114"/>
            <a:ext cx="1667669" cy="19995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545" y="3046960"/>
            <a:ext cx="2932505" cy="28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9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01776" y="1310185"/>
            <a:ext cx="933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DESARROLLO Y TECNOLOGÍA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5C5066-00A2-4C6D-B365-5D863BA05015}"/>
              </a:ext>
            </a:extLst>
          </p:cNvPr>
          <p:cNvSpPr txBox="1"/>
          <p:nvPr/>
        </p:nvSpPr>
        <p:spPr>
          <a:xfrm>
            <a:off x="5067477" y="2368971"/>
            <a:ext cx="64789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>
                <a:latin typeface="Tw Cen MT" panose="020B0602020104020603" pitchFamily="34" charset="0"/>
              </a:rPr>
              <a:t>Alerta para que el empresario conozca el cierre de sus vacantes.</a:t>
            </a:r>
          </a:p>
          <a:p>
            <a:endParaRPr lang="es-ES" sz="2300" dirty="0">
              <a:latin typeface="Tw Cen MT" panose="020B0602020104020603" pitchFamily="34" charset="0"/>
            </a:endParaRPr>
          </a:p>
          <a:p>
            <a:r>
              <a:rPr lang="es-MX" sz="2300" dirty="0">
                <a:latin typeface="Tw Cen MT" panose="020B0602020104020603" pitchFamily="34" charset="0"/>
              </a:rPr>
              <a:t>Marcación de las Hojas de Vida que ya se encuentren revisadas.</a:t>
            </a:r>
          </a:p>
          <a:p>
            <a:endParaRPr lang="es-MX" sz="2300" dirty="0">
              <a:latin typeface="Tw Cen MT" panose="020B0602020104020603" pitchFamily="34" charset="0"/>
            </a:endParaRPr>
          </a:p>
          <a:p>
            <a:r>
              <a:rPr lang="es-MX" sz="2300" dirty="0">
                <a:latin typeface="Tw Cen MT" panose="020B0602020104020603" pitchFamily="34" charset="0"/>
              </a:rPr>
              <a:t>En el modulo de direccionamiento, se requiere que se logre regresar a la pantalla de reportes.</a:t>
            </a:r>
            <a:endParaRPr lang="es-ES" sz="2300" dirty="0">
              <a:latin typeface="Tw Cen MT" panose="020B06020201040206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4A1F87B-C090-423F-AC68-6ECB1F86C99D}"/>
              </a:ext>
            </a:extLst>
          </p:cNvPr>
          <p:cNvSpPr txBox="1"/>
          <p:nvPr/>
        </p:nvSpPr>
        <p:spPr>
          <a:xfrm>
            <a:off x="434417" y="4675896"/>
            <a:ext cx="202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SISTEMA DE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INFORMACIÓN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063429" y="1942504"/>
            <a:ext cx="0" cy="4684542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27" y="2368971"/>
            <a:ext cx="1854981" cy="21029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040" y="2272936"/>
            <a:ext cx="1016059" cy="8933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251" y="3398578"/>
            <a:ext cx="693079" cy="8646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771" y="4461577"/>
            <a:ext cx="908595" cy="83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01776" y="1310185"/>
            <a:ext cx="933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DESARROLLO Y TECNOLOGÍA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C36BC7E5-1F8C-4352-BA83-CD3FF6FAFD0C}"/>
              </a:ext>
            </a:extLst>
          </p:cNvPr>
          <p:cNvSpPr txBox="1">
            <a:spLocks/>
          </p:cNvSpPr>
          <p:nvPr/>
        </p:nvSpPr>
        <p:spPr>
          <a:xfrm>
            <a:off x="4265817" y="1794217"/>
            <a:ext cx="7348493" cy="856237"/>
          </a:xfr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Nuevo Sistema de Información del Servicio Público de Empleo </a:t>
            </a:r>
          </a:p>
          <a:p>
            <a:pPr marL="0" indent="0">
              <a:buNone/>
            </a:pPr>
            <a:endParaRPr lang="es-CO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FF98339-E50D-457C-AE43-849B610DA9DE}"/>
              </a:ext>
            </a:extLst>
          </p:cNvPr>
          <p:cNvSpPr txBox="1"/>
          <p:nvPr/>
        </p:nvSpPr>
        <p:spPr>
          <a:xfrm>
            <a:off x="3509749" y="4214231"/>
            <a:ext cx="27630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Tw Cen MT" panose="020B0602020104020603" pitchFamily="34" charset="0"/>
              </a:rPr>
              <a:t>Gestión técnica para la definición del crédito del BID para el financiamiento del proyecto.</a:t>
            </a:r>
            <a:endParaRPr lang="es-ES" sz="2000" dirty="0"/>
          </a:p>
        </p:txBody>
      </p:sp>
      <p:pic>
        <p:nvPicPr>
          <p:cNvPr id="15" name="Picture 2" descr="Resultado de imagen para bid">
            <a:extLst>
              <a:ext uri="{FF2B5EF4-FFF2-40B4-BE49-F238E27FC236}">
                <a16:creationId xmlns:a16="http://schemas.microsoft.com/office/drawing/2014/main" id="{690C19A4-A1F9-42D2-A27C-5DC52506B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303" y="2419931"/>
            <a:ext cx="3597977" cy="213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6F25216-389E-4467-8AAB-29371FA21B36}"/>
              </a:ext>
            </a:extLst>
          </p:cNvPr>
          <p:cNvSpPr txBox="1"/>
          <p:nvPr/>
        </p:nvSpPr>
        <p:spPr>
          <a:xfrm>
            <a:off x="6558519" y="4368119"/>
            <a:ext cx="2763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Tw Cen MT" panose="020B0602020104020603" pitchFamily="34" charset="0"/>
              </a:rPr>
              <a:t>Definición del diseño conceptual y la arquitectura básica del sistema.</a:t>
            </a:r>
            <a:endParaRPr lang="es-ES" sz="20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EE70E13-E25A-4C0F-AB04-3656666B19F6}"/>
              </a:ext>
            </a:extLst>
          </p:cNvPr>
          <p:cNvSpPr txBox="1"/>
          <p:nvPr/>
        </p:nvSpPr>
        <p:spPr>
          <a:xfrm>
            <a:off x="9733178" y="4429274"/>
            <a:ext cx="2156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Tw Cen MT" panose="020B0602020104020603" pitchFamily="34" charset="0"/>
              </a:rPr>
              <a:t>Estimación de costos y plan de proyecto.</a:t>
            </a:r>
            <a:endParaRPr lang="es-ES" sz="20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4A1F87B-C090-423F-AC68-6ECB1F86C99D}"/>
              </a:ext>
            </a:extLst>
          </p:cNvPr>
          <p:cNvSpPr txBox="1"/>
          <p:nvPr/>
        </p:nvSpPr>
        <p:spPr>
          <a:xfrm>
            <a:off x="434417" y="4675896"/>
            <a:ext cx="202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SISTEMA DE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INFORMACIÓN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063429" y="1942504"/>
            <a:ext cx="0" cy="4684542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27" y="2368971"/>
            <a:ext cx="1854981" cy="210298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223" y="2908416"/>
            <a:ext cx="1349677" cy="12017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8615" y="2903921"/>
            <a:ext cx="1365536" cy="103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2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7" grpId="0"/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01776" y="1310185"/>
            <a:ext cx="933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DESARROLLO Y TECNOLOGÍA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2 Marcador de contenido">
            <a:extLst>
              <a:ext uri="{FF2B5EF4-FFF2-40B4-BE49-F238E27FC236}">
                <a16:creationId xmlns:a16="http://schemas.microsoft.com/office/drawing/2014/main" id="{52E96B16-DDE8-4EBE-B766-4EFBF769F5F1}"/>
              </a:ext>
            </a:extLst>
          </p:cNvPr>
          <p:cNvSpPr txBox="1">
            <a:spLocks/>
          </p:cNvSpPr>
          <p:nvPr/>
        </p:nvSpPr>
        <p:spPr>
          <a:xfrm>
            <a:off x="4012559" y="4161282"/>
            <a:ext cx="6922531" cy="1737113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dirty="0">
                <a:latin typeface="Tw Cen MT" panose="020B0602020104020603" pitchFamily="34" charset="0"/>
              </a:rPr>
              <a:t>Primera versión de la </a:t>
            </a:r>
            <a:r>
              <a:rPr lang="es-ES" sz="1800" dirty="0">
                <a:latin typeface="Tw Cen MT" panose="020B0602020104020603" pitchFamily="34" charset="0"/>
                <a:hlinkClick r:id="rId2"/>
              </a:rPr>
              <a:t>Bolsa Única de Empleo</a:t>
            </a:r>
            <a:r>
              <a:rPr lang="es-ES" sz="1800" dirty="0">
                <a:latin typeface="Tw Cen MT" panose="020B0602020104020603" pitchFamily="34" charset="0"/>
              </a:rPr>
              <a:t>. Estadísticas del Servicio Público de Empleo en la pagina web</a:t>
            </a:r>
          </a:p>
          <a:p>
            <a:pPr marL="0" indent="0" algn="ctr">
              <a:buNone/>
            </a:pPr>
            <a:endParaRPr lang="es-ES" sz="1800" dirty="0">
              <a:latin typeface="Tw Cen MT" panose="020B0602020104020603" pitchFamily="34" charset="0"/>
            </a:endParaRPr>
          </a:p>
          <a:p>
            <a:pPr lvl="1"/>
            <a:r>
              <a:rPr lang="es-MX" sz="1800" dirty="0">
                <a:latin typeface="Tw Cen MT" panose="020B0602020104020603" pitchFamily="34" charset="0"/>
              </a:rPr>
              <a:t>Consolidación de la información de las vacantes a nivel nacional en una única base de datos administrada por la Unidad.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A1F87B-C090-423F-AC68-6ECB1F86C99D}"/>
              </a:ext>
            </a:extLst>
          </p:cNvPr>
          <p:cNvSpPr txBox="1"/>
          <p:nvPr/>
        </p:nvSpPr>
        <p:spPr>
          <a:xfrm>
            <a:off x="434417" y="4675896"/>
            <a:ext cx="202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SISTEMA DE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INFORMACIÓN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063429" y="1942504"/>
            <a:ext cx="0" cy="4684542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27" y="2368971"/>
            <a:ext cx="1854981" cy="210298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238" y="2131166"/>
            <a:ext cx="5743661" cy="18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01776" y="1310185"/>
            <a:ext cx="933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DESARROLLO Y TECNOLOGÍA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2 Marcador de contenido">
            <a:extLst>
              <a:ext uri="{FF2B5EF4-FFF2-40B4-BE49-F238E27FC236}">
                <a16:creationId xmlns:a16="http://schemas.microsoft.com/office/drawing/2014/main" id="{408498C7-8300-4809-8474-AC10BDA72C93}"/>
              </a:ext>
            </a:extLst>
          </p:cNvPr>
          <p:cNvSpPr txBox="1">
            <a:spLocks/>
          </p:cNvSpPr>
          <p:nvPr/>
        </p:nvSpPr>
        <p:spPr>
          <a:xfrm>
            <a:off x="3398292" y="3522886"/>
            <a:ext cx="8338782" cy="2306019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>
                <a:solidFill>
                  <a:srgbClr val="FF0000"/>
                </a:solidFill>
                <a:latin typeface="Tw Cen MT" panose="020B0602020104020603" pitchFamily="34" charset="0"/>
              </a:rPr>
              <a:t>Consolidación de la información de SISE en la Unidad</a:t>
            </a:r>
          </a:p>
          <a:p>
            <a:pPr marL="0" indent="0" algn="ctr">
              <a:buNone/>
            </a:pPr>
            <a:endParaRPr lang="es-MX" sz="2000" dirty="0">
              <a:latin typeface="Tw Cen MT" panose="020B0602020104020603" pitchFamily="34" charset="0"/>
            </a:endParaRPr>
          </a:p>
          <a:p>
            <a:pPr lvl="1"/>
            <a:r>
              <a:rPr lang="es-MX" sz="2000" dirty="0">
                <a:latin typeface="Tw Cen MT" panose="020B0602020104020603" pitchFamily="34" charset="0"/>
              </a:rPr>
              <a:t>Se crearon las bases de datos necesarias para almacenar la información del SISE, ya se encuentra en poder de la Unidad esta información y es administrada por la Subdirección de TI</a:t>
            </a:r>
          </a:p>
          <a:p>
            <a:pPr marL="457200" lvl="1" indent="0">
              <a:buNone/>
            </a:pPr>
            <a:endParaRPr lang="es-MX" sz="2000" dirty="0">
              <a:latin typeface="Tw Cen MT" panose="020B0602020104020603" pitchFamily="34" charset="0"/>
            </a:endParaRPr>
          </a:p>
          <a:p>
            <a:pPr lvl="1"/>
            <a:r>
              <a:rPr lang="es-MX" sz="2000" dirty="0">
                <a:latin typeface="Tw Cen MT" panose="020B0602020104020603" pitchFamily="34" charset="0"/>
              </a:rPr>
              <a:t>Se generar informes directamente desde la Subdirección</a:t>
            </a:r>
            <a:endParaRPr lang="es-CO" sz="2000" dirty="0">
              <a:latin typeface="Tw Cen MT" panose="020B06020201040206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4A1F87B-C090-423F-AC68-6ECB1F86C99D}"/>
              </a:ext>
            </a:extLst>
          </p:cNvPr>
          <p:cNvSpPr txBox="1"/>
          <p:nvPr/>
        </p:nvSpPr>
        <p:spPr>
          <a:xfrm>
            <a:off x="434417" y="4675896"/>
            <a:ext cx="202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SISTEMA DE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INFORMACIÓN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063429" y="1942504"/>
            <a:ext cx="0" cy="4684542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27" y="2368971"/>
            <a:ext cx="1854981" cy="210298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941" y="2183643"/>
            <a:ext cx="873484" cy="12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01776" y="1310185"/>
            <a:ext cx="933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DESARROLLO Y TECNOLOGÍA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BC5169-52D2-4D92-A634-576C4035A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765" y="2251984"/>
            <a:ext cx="4380766" cy="328900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4A1F87B-C090-423F-AC68-6ECB1F86C99D}"/>
              </a:ext>
            </a:extLst>
          </p:cNvPr>
          <p:cNvSpPr txBox="1"/>
          <p:nvPr/>
        </p:nvSpPr>
        <p:spPr>
          <a:xfrm>
            <a:off x="434417" y="4675896"/>
            <a:ext cx="202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SISTEMA DE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INFORMACIÓN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063429" y="1942504"/>
            <a:ext cx="0" cy="4684542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27" y="2368971"/>
            <a:ext cx="1854981" cy="210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0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9831327-17DD-49A4-97E4-257DE7B0BA4D}"/>
              </a:ext>
            </a:extLst>
          </p:cNvPr>
          <p:cNvSpPr/>
          <p:nvPr/>
        </p:nvSpPr>
        <p:spPr>
          <a:xfrm>
            <a:off x="666204" y="1771850"/>
            <a:ext cx="38052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es-ES" sz="1200" dirty="0">
              <a:latin typeface="Tw Cen MT" panose="020B06020201040206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>
                <a:latin typeface="Tw Cen MT" panose="020B0602020104020603" pitchFamily="34" charset="0"/>
              </a:rPr>
              <a:t>Correspondencia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s-ES" sz="1400" dirty="0">
              <a:latin typeface="Tw Cen MT" panose="020B0602020104020603" pitchFamily="34" charset="0"/>
            </a:endParaRPr>
          </a:p>
        </p:txBody>
      </p:sp>
      <p:pic>
        <p:nvPicPr>
          <p:cNvPr id="12" name="Imagen 11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F46F725A-579B-4C60-B520-A9D069B29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71" y="2510514"/>
            <a:ext cx="5480195" cy="398079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85445" y="1310185"/>
            <a:ext cx="10283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GESTIÓN DOCUMENTAL E INDICADORES DE CORRESPONDENCIA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641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2A3ACC-11E3-461F-95E1-5F7984F4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757" y="1606890"/>
            <a:ext cx="8240486" cy="3644219"/>
          </a:xfrm>
        </p:spPr>
        <p:txBody>
          <a:bodyPr/>
          <a:lstStyle/>
          <a:p>
            <a:pPr algn="ctr"/>
            <a:r>
              <a:rPr lang="es-CO" sz="13800" b="1" dirty="0">
                <a:solidFill>
                  <a:srgbClr val="FF0000"/>
                </a:solidFill>
                <a:latin typeface="Tw Cen MT" panose="020B0602020104020603" pitchFamily="34" charset="0"/>
              </a:rPr>
              <a:t>RETOS 2020</a:t>
            </a:r>
            <a:r>
              <a:rPr lang="es-CO" sz="13800" dirty="0">
                <a:latin typeface="Tw Cen MT" panose="020B06020201040206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10673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1230" y="1187600"/>
            <a:ext cx="11129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RETOS DE LA SUBDIRECCIÓN DE ADMINISTRACIÓN Y SEGUIMIENTO DURANTE 2020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670B4DD-9245-4AFD-BC85-B2E3805A1945}"/>
              </a:ext>
            </a:extLst>
          </p:cNvPr>
          <p:cNvSpPr txBox="1"/>
          <p:nvPr/>
        </p:nvSpPr>
        <p:spPr>
          <a:xfrm>
            <a:off x="2512696" y="2680528"/>
            <a:ext cx="69265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Modelo de Seguimiento por Gestión</a:t>
            </a:r>
          </a:p>
          <a:p>
            <a:pPr marL="457200" indent="-457200" algn="ctr">
              <a:buFont typeface="+mj-lt"/>
              <a:buAutoNum type="arabicPeriod"/>
            </a:pPr>
            <a:endParaRPr lang="es-CO" sz="2000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Red de entidades por el trabajo</a:t>
            </a:r>
          </a:p>
          <a:p>
            <a:pPr marL="457200" indent="-457200" algn="ctr">
              <a:buFont typeface="+mj-lt"/>
              <a:buAutoNum type="arabicPeriod"/>
            </a:pPr>
            <a:endParaRPr lang="es-CO" sz="2000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Modelo de atención orientado a los empleadores</a:t>
            </a:r>
          </a:p>
          <a:p>
            <a:pPr marL="457200" indent="-457200" algn="ctr">
              <a:buFont typeface="+mj-lt"/>
              <a:buAutoNum type="arabicPeriod"/>
            </a:pPr>
            <a:endParaRPr lang="es-CO" sz="2000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Fortalecimiento del mensaje de legalidad (Hidrocarburos)</a:t>
            </a:r>
          </a:p>
          <a:p>
            <a:pPr marL="457200" indent="-457200" algn="ctr">
              <a:buFont typeface="+mj-lt"/>
              <a:buAutoNum type="arabicPeriod"/>
            </a:pPr>
            <a:endParaRPr lang="es-CO" sz="2000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Fortalecimiento de la calidad en el marco de la NTC 6175</a:t>
            </a:r>
          </a:p>
        </p:txBody>
      </p:sp>
    </p:spTree>
    <p:extLst>
      <p:ext uri="{BB962C8B-B14F-4D97-AF65-F5344CB8AC3E}">
        <p14:creationId xmlns:p14="http://schemas.microsoft.com/office/powerpoint/2010/main" val="10161395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1230" y="1187600"/>
            <a:ext cx="11129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RETOS DE LA SUBDIRECCIÓN DE ADMINISTRACIÓN Y SEGUIMIENTO DURANTE 2020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670B4DD-9245-4AFD-BC85-B2E3805A1945}"/>
              </a:ext>
            </a:extLst>
          </p:cNvPr>
          <p:cNvSpPr txBox="1"/>
          <p:nvPr/>
        </p:nvSpPr>
        <p:spPr>
          <a:xfrm>
            <a:off x="2632738" y="2691481"/>
            <a:ext cx="69265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Grupo de Estudio e Investigaciones</a:t>
            </a:r>
          </a:p>
          <a:p>
            <a:pPr algn="ctr"/>
            <a:endParaRPr lang="es-CO" sz="2000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endParaRPr lang="es-CO" sz="2000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  <a:p>
            <a:pPr marL="457200" indent="-457200" algn="ctr"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Prospectiva laboral</a:t>
            </a:r>
          </a:p>
          <a:p>
            <a:pPr marL="457200" indent="-457200" algn="ctr">
              <a:buAutoNum type="arabicPeriod"/>
            </a:pPr>
            <a:endParaRPr lang="es-CO" sz="2000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  <a:p>
            <a:pPr marL="457200" indent="-457200" algn="ctr"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Realidad base de oferentes</a:t>
            </a:r>
          </a:p>
          <a:p>
            <a:pPr marL="457200" indent="-457200" algn="ctr">
              <a:buAutoNum type="arabicPeriod"/>
            </a:pPr>
            <a:endParaRPr lang="es-CO" sz="2000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  <a:p>
            <a:pPr marL="457200" indent="-457200" algn="ctr"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Creatividad Investigativa</a:t>
            </a:r>
          </a:p>
        </p:txBody>
      </p:sp>
    </p:spTree>
    <p:extLst>
      <p:ext uri="{BB962C8B-B14F-4D97-AF65-F5344CB8AC3E}">
        <p14:creationId xmlns:p14="http://schemas.microsoft.com/office/powerpoint/2010/main" val="40805702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1230" y="1187600"/>
            <a:ext cx="8288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RETOS DE LA SUBDIRECCIÓN DE PROMOCIÓN DURANTE 2020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1D3EEC-A7FB-45C8-BA49-FBD35AA591BC}"/>
              </a:ext>
            </a:extLst>
          </p:cNvPr>
          <p:cNvSpPr txBox="1"/>
          <p:nvPr/>
        </p:nvSpPr>
        <p:spPr>
          <a:xfrm>
            <a:off x="697558" y="1884748"/>
            <a:ext cx="111526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latin typeface="Tw Cen MT" panose="020B0602020104020603" pitchFamily="34" charset="0"/>
              </a:rPr>
              <a:t>Rediseñar el Modelo de Inclusión Laboral para modernizar la Ruta de Empleabilidad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latin typeface="Tw Cen MT" panose="020B0602020104020603" pitchFamily="34" charset="0"/>
              </a:rPr>
              <a:t>Revisar y ajustar la estrategia de víctimas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latin typeface="Tw Cen MT" panose="020B0602020104020603" pitchFamily="34" charset="0"/>
              </a:rPr>
              <a:t>Diseñar una nueva estrategia de fortalecimiento de la gestión empresarial y posicionamiento con el sector productivo, a partir de un nuevo enfoque de atención a las vacantes.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latin typeface="Tw Cen MT" panose="020B0602020104020603" pitchFamily="34" charset="0"/>
              </a:rPr>
              <a:t>Asesoría técnica a toda la red de prestadores en la implementación de la estrategia diferencial para población de migrantes venezolanos y retornados colombianos.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latin typeface="Tw Cen MT" panose="020B0602020104020603" pitchFamily="34" charset="0"/>
              </a:rPr>
              <a:t>Promover la integración regional de los servicios públicos de empleo en los países del Acuerdo de Quito y de la Alianza del Pacífico con el acompañamiento de la OIT que permita la movilidad laboral internacional.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latin typeface="Tw Cen MT" panose="020B0602020104020603" pitchFamily="34" charset="0"/>
              </a:rPr>
              <a:t>Definir una ruta diferencial y especializada para las Bolsas de Empleos de las Instituciones de Educación Superior.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latin typeface="Tw Cen MT" panose="020B0602020104020603" pitchFamily="34" charset="0"/>
              </a:rPr>
              <a:t>Implementar el Plan Operativo para el cumplimiento del Artículo 195 del PND.</a:t>
            </a:r>
          </a:p>
        </p:txBody>
      </p:sp>
    </p:spTree>
    <p:extLst>
      <p:ext uri="{BB962C8B-B14F-4D97-AF65-F5344CB8AC3E}">
        <p14:creationId xmlns:p14="http://schemas.microsoft.com/office/powerpoint/2010/main" val="1242956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1230" y="1187600"/>
            <a:ext cx="10438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RETOS DE LA SUBDIRECCIÓN DE DESARROLLO Y TECNOLOGÍA DURANTE 2020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83A458E5-EA1E-4DD9-B333-B26F3D0477BE}"/>
              </a:ext>
            </a:extLst>
          </p:cNvPr>
          <p:cNvSpPr txBox="1">
            <a:spLocks/>
          </p:cNvSpPr>
          <p:nvPr/>
        </p:nvSpPr>
        <p:spPr>
          <a:xfrm>
            <a:off x="782715" y="1880993"/>
            <a:ext cx="10626571" cy="4699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2000" b="1" dirty="0">
                <a:latin typeface="Tw Cen MT" panose="020B0602020104020603" pitchFamily="34" charset="0"/>
              </a:rPr>
              <a:t>Nuevo sistema de información BID</a:t>
            </a:r>
          </a:p>
          <a:p>
            <a:pPr>
              <a:defRPr/>
            </a:pPr>
            <a:endParaRPr lang="es-MX" sz="20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5" name="Picture 6" descr="Resultado de imagen para unir bases de datos icono">
            <a:extLst>
              <a:ext uri="{FF2B5EF4-FFF2-40B4-BE49-F238E27FC236}">
                <a16:creationId xmlns:a16="http://schemas.microsoft.com/office/drawing/2014/main" id="{CE9A6EE4-5C6A-4D9D-B358-FD803FF5D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22" y="4559758"/>
            <a:ext cx="2557088" cy="14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lupa dibujo">
            <a:extLst>
              <a:ext uri="{FF2B5EF4-FFF2-40B4-BE49-F238E27FC236}">
                <a16:creationId xmlns:a16="http://schemas.microsoft.com/office/drawing/2014/main" id="{5B8E44F6-64B5-4DFB-9003-A034A481A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31" y="3111451"/>
            <a:ext cx="1017445" cy="9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A79D5D1-42A0-4479-B4DE-9D8E887AD2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2377" y="3501748"/>
            <a:ext cx="1627102" cy="77228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4BE3897-07AF-4A20-808E-700C29B4F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160" y="1671850"/>
            <a:ext cx="731217" cy="72582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51A06A8-4522-416E-9AC4-EFDD1F3E8397}"/>
              </a:ext>
            </a:extLst>
          </p:cNvPr>
          <p:cNvSpPr/>
          <p:nvPr/>
        </p:nvSpPr>
        <p:spPr>
          <a:xfrm>
            <a:off x="774141" y="2409735"/>
            <a:ext cx="6096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MX" sz="2000" b="1" dirty="0">
                <a:latin typeface="Tw Cen MT" panose="020B0602020104020603" pitchFamily="34" charset="0"/>
              </a:rPr>
              <a:t>Bolsa única de vacantes (LATAM)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Tw Cen MT" panose="020B0602020104020603" pitchFamily="34" charset="0"/>
              </a:rPr>
              <a:t>Definición de entidades y estructura a intercambiar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Tw Cen MT" panose="020B0602020104020603" pitchFamily="34" charset="0"/>
              </a:rPr>
              <a:t>Ajuste del sistema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Tw Cen MT" panose="020B0602020104020603" pitchFamily="34" charset="0"/>
              </a:rPr>
              <a:t>Piloto de integración con otro país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B321A5F-66D7-41F0-8972-3301A4553F9D}"/>
              </a:ext>
            </a:extLst>
          </p:cNvPr>
          <p:cNvSpPr/>
          <p:nvPr/>
        </p:nvSpPr>
        <p:spPr>
          <a:xfrm>
            <a:off x="782715" y="4572627"/>
            <a:ext cx="6096000" cy="12721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MX" sz="2000" b="1" dirty="0">
                <a:latin typeface="Tw Cen MT" panose="020B0602020104020603" pitchFamily="34" charset="0"/>
              </a:rPr>
              <a:t>Gestión de la información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Tw Cen MT" panose="020B0602020104020603" pitchFamily="34" charset="0"/>
              </a:rPr>
              <a:t>Bodega de datos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Tw Cen MT" panose="020B0602020104020603" pitchFamily="34" charset="0"/>
              </a:rPr>
              <a:t>Analítica – Inteligencia de negoci</a:t>
            </a:r>
            <a:r>
              <a:rPr lang="es-MX" sz="2000" dirty="0">
                <a:solidFill>
                  <a:prstClr val="black"/>
                </a:solidFill>
                <a:latin typeface="Tw Cen MT" panose="020B0602020104020603" pitchFamily="34" charset="0"/>
              </a:rPr>
              <a:t>os </a:t>
            </a:r>
          </a:p>
        </p:txBody>
      </p:sp>
    </p:spTree>
    <p:extLst>
      <p:ext uri="{BB962C8B-B14F-4D97-AF65-F5344CB8AC3E}">
        <p14:creationId xmlns:p14="http://schemas.microsoft.com/office/powerpoint/2010/main" val="350554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485445" y="1310185"/>
            <a:ext cx="6801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COORDINACIÓN ADMINISTRATIVA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063429" y="1942504"/>
            <a:ext cx="0" cy="4684542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51" y="2508087"/>
            <a:ext cx="2411943" cy="2459698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D08CDE21-5255-0A4C-A90E-C90C21F36F09}"/>
              </a:ext>
            </a:extLst>
          </p:cNvPr>
          <p:cNvSpPr/>
          <p:nvPr/>
        </p:nvSpPr>
        <p:spPr>
          <a:xfrm>
            <a:off x="3336565" y="1942504"/>
            <a:ext cx="83322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just"/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hallazgos e incumplimientos  realizados en materia ambiental en el 2018, fueron subsanados el 19 de septiembre de 2019, dando lugar a un 73% de cumplimiento con respecto al año anterior.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D0FABB2-D52D-4062-B226-1C0FB13E9FDF}"/>
              </a:ext>
            </a:extLst>
          </p:cNvPr>
          <p:cNvSpPr/>
          <p:nvPr/>
        </p:nvSpPr>
        <p:spPr>
          <a:xfrm>
            <a:off x="3166719" y="3445921"/>
            <a:ext cx="82411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indent="-342900" algn="just">
              <a:buAutoNum type="arabicPeriod"/>
            </a:pPr>
            <a:r>
              <a:rPr lang="es-ES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Contratación de la Organización de recicladores – REMAREK para la gestión de los residuos aprovechables que se generan en la Unidad del SPE.</a:t>
            </a:r>
          </a:p>
          <a:p>
            <a:pPr marL="438150" indent="-342900" algn="just">
              <a:buAutoNum type="arabicPeriod"/>
            </a:pPr>
            <a:endParaRPr lang="es-ES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8150" indent="-342900" algn="just">
              <a:buAutoNum type="arabicPeriod"/>
            </a:pPr>
            <a:r>
              <a:rPr lang="es-ES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contrato un Gestor Ambiental </a:t>
            </a:r>
            <a:r>
              <a:rPr lang="es-CO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asesorar, implementar y dar cumplimiento, al marco legal vigente en materia ambiental.</a:t>
            </a:r>
          </a:p>
          <a:p>
            <a:pPr marL="438150" indent="-342900" algn="just">
              <a:buAutoNum type="arabicPeriod"/>
            </a:pPr>
            <a:endParaRPr lang="es-CO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8150" indent="-342900" algn="just">
              <a:buAutoNum type="arabicPeriod"/>
            </a:pPr>
            <a:r>
              <a:rPr lang="es-CO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Mejora en la gestion integral de los residuos de origen administrativos y peligrosos producidos en la unidad, con un gestor licenciado y autorizado.</a:t>
            </a:r>
            <a:endParaRPr lang="es-ES" sz="1600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FC12A9D-F5AB-4717-BBC4-4F832DEBD9DB}"/>
              </a:ext>
            </a:extLst>
          </p:cNvPr>
          <p:cNvCxnSpPr>
            <a:cxnSpLocks/>
          </p:cNvCxnSpPr>
          <p:nvPr/>
        </p:nvCxnSpPr>
        <p:spPr>
          <a:xfrm flipH="1">
            <a:off x="3063429" y="3023541"/>
            <a:ext cx="9128571" cy="12947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61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485445" y="1310185"/>
            <a:ext cx="6801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COORDINACIÓN ADMINISTRATIVA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063429" y="1942504"/>
            <a:ext cx="0" cy="4684542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51" y="2508087"/>
            <a:ext cx="2411943" cy="2459698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55B4AF5E-4014-4A04-8484-33889DC93B4E}"/>
              </a:ext>
            </a:extLst>
          </p:cNvPr>
          <p:cNvSpPr txBox="1"/>
          <p:nvPr/>
        </p:nvSpPr>
        <p:spPr>
          <a:xfrm>
            <a:off x="3419957" y="2137147"/>
            <a:ext cx="7734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  <a:latin typeface="Tw Cen MT" panose="020B0602020104020603" pitchFamily="34" charset="0"/>
              </a:rPr>
              <a:t>PLAN INSTITUCIONAL DE GESTIÓN AMBIENTAL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89A4593-BC95-418E-84C4-474DD37F0D62}"/>
              </a:ext>
            </a:extLst>
          </p:cNvPr>
          <p:cNvSpPr/>
          <p:nvPr/>
        </p:nvSpPr>
        <p:spPr>
          <a:xfrm>
            <a:off x="3419957" y="2964109"/>
            <a:ext cx="82411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just"/>
            <a:r>
              <a:rPr lang="es-ES" sz="20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Generar el diagnostico de las condiciones ambientales de la UAESPE.</a:t>
            </a:r>
          </a:p>
          <a:p>
            <a:pPr marL="95250" algn="just"/>
            <a:endParaRPr lang="es-ES" sz="2000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5250" algn="just"/>
            <a:r>
              <a:rPr lang="es-ES" sz="20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Generar e implementar la Política de Gestión Ambiental dentro de las actividades de la unidad. </a:t>
            </a:r>
          </a:p>
          <a:p>
            <a:pPr marL="95250" algn="just"/>
            <a:endParaRPr lang="es-ES" sz="2000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5250" algn="just"/>
            <a:r>
              <a:rPr lang="es-ES" sz="20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Identificar los impactos ambientales generados por la unidad y los mecanismos de control, mitigación y/o eliminación de los impactos significativos. </a:t>
            </a:r>
          </a:p>
        </p:txBody>
      </p:sp>
    </p:spTree>
    <p:extLst>
      <p:ext uri="{BB962C8B-B14F-4D97-AF65-F5344CB8AC3E}">
        <p14:creationId xmlns:p14="http://schemas.microsoft.com/office/powerpoint/2010/main" val="254358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973578C-F934-4D8D-96B7-B0B77FF3C6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37396" y="1661083"/>
          <a:ext cx="8717209" cy="380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7933">
                  <a:extLst>
                    <a:ext uri="{9D8B030D-6E8A-4147-A177-3AD203B41FA5}">
                      <a16:colId xmlns:a16="http://schemas.microsoft.com/office/drawing/2014/main" val="1737619090"/>
                    </a:ext>
                  </a:extLst>
                </a:gridCol>
                <a:gridCol w="4339276">
                  <a:extLst>
                    <a:ext uri="{9D8B030D-6E8A-4147-A177-3AD203B41FA5}">
                      <a16:colId xmlns:a16="http://schemas.microsoft.com/office/drawing/2014/main" val="2699726593"/>
                    </a:ext>
                  </a:extLst>
                </a:gridCol>
              </a:tblGrid>
              <a:tr h="629577">
                <a:tc gridSpan="2">
                  <a:txBody>
                    <a:bodyPr/>
                    <a:lstStyle/>
                    <a:p>
                      <a:pPr algn="ctr"/>
                      <a:r>
                        <a:rPr lang="es-CO" sz="3200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Canales de Atención UAESPE</a:t>
                      </a:r>
                    </a:p>
                  </a:txBody>
                  <a:tcPr marL="145287" marR="145287" marT="72644" marB="72644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771615"/>
                  </a:ext>
                </a:extLst>
              </a:tr>
              <a:tr h="7417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200" b="1" i="0" u="none" strike="noStrike" kern="1200" baseline="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Arial" panose="020B0604020202020204" pitchFamily="34" charset="0"/>
                        </a:rPr>
                        <a:t>Presencial </a:t>
                      </a:r>
                      <a:r>
                        <a:rPr lang="es-CO" sz="2200" b="1" i="0" u="none" strike="noStrike" kern="1200" baseline="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CO" sz="2900" b="0" i="0" u="none" strike="noStrike" kern="1200" baseline="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145287" marR="145287" marT="72644" marB="7264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200" b="0" i="0" u="none" strike="noStrike" kern="1200" baseline="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Arial" panose="020B0604020202020204" pitchFamily="34" charset="0"/>
                        </a:rPr>
                        <a:t>Se han recibido 135 usuarios </a:t>
                      </a:r>
                      <a:endParaRPr lang="es-CO" sz="2900" b="0" i="0" u="none" strike="noStrike" kern="1200" baseline="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5287" marR="145287" marT="72644" marB="72644"/>
                </a:tc>
                <a:extLst>
                  <a:ext uri="{0D108BD9-81ED-4DB2-BD59-A6C34878D82A}">
                    <a16:rowId xmlns:a16="http://schemas.microsoft.com/office/drawing/2014/main" val="2048542187"/>
                  </a:ext>
                </a:extLst>
              </a:tr>
              <a:tr h="1327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200" b="1" i="0" u="none" strike="noStrike" kern="1200" baseline="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Arial" panose="020B0604020202020204" pitchFamily="34" charset="0"/>
                        </a:rPr>
                        <a:t>Formulario </a:t>
                      </a:r>
                      <a:r>
                        <a:rPr lang="es-CO" sz="2200" kern="1200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+mn-ea"/>
                          <a:cs typeface="Arial" panose="020B0604020202020204" pitchFamily="34" charset="0"/>
                        </a:rPr>
                        <a:t>WEB</a:t>
                      </a:r>
                      <a:r>
                        <a:rPr lang="es-CO" sz="2200" b="1" i="0" u="none" strike="noStrike" kern="1200" baseline="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Arial" panose="020B0604020202020204" pitchFamily="34" charset="0"/>
                        </a:rPr>
                        <a:t> - PQRSD </a:t>
                      </a:r>
                      <a:endParaRPr lang="es-CO" sz="2200" b="0" i="0" u="none" strike="noStrike" kern="1200" baseline="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5287" marR="145287" marT="72644" marB="7264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200" b="0" i="0" u="none" strike="noStrike" kern="1200" baseline="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Arial" panose="020B0604020202020204" pitchFamily="34" charset="0"/>
                        </a:rPr>
                        <a:t>Se recibieron 3120 PQRSD de las cuales 2226 son de 1 nivel y 674 de segundo nivel</a:t>
                      </a:r>
                      <a:r>
                        <a:rPr lang="es-CO" sz="2200" b="0" i="0" u="none" strike="noStrike" kern="1200" baseline="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.</a:t>
                      </a:r>
                      <a:endParaRPr lang="es-CO" sz="2900" b="0" i="0" u="none" strike="noStrike" kern="1200" baseline="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145287" marR="145287" marT="72644" marB="72644"/>
                </a:tc>
                <a:extLst>
                  <a:ext uri="{0D108BD9-81ED-4DB2-BD59-A6C34878D82A}">
                    <a16:rowId xmlns:a16="http://schemas.microsoft.com/office/drawing/2014/main" val="1570663435"/>
                  </a:ext>
                </a:extLst>
              </a:tr>
              <a:tr h="1101633">
                <a:tc>
                  <a:txBody>
                    <a:bodyPr/>
                    <a:lstStyle/>
                    <a:p>
                      <a:pPr algn="ctr"/>
                      <a:r>
                        <a:rPr lang="es-CO" sz="2200" b="1" dirty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Telefónico </a:t>
                      </a:r>
                    </a:p>
                  </a:txBody>
                  <a:tcPr marL="145287" marR="145287" marT="72644" marB="7264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200" b="0" i="0" u="none" strike="noStrike" kern="1200" baseline="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Arial" panose="020B0604020202020204" pitchFamily="34" charset="0"/>
                        </a:rPr>
                        <a:t>Se han recibido un total de 6489 llamadas Telefónicas </a:t>
                      </a:r>
                      <a:endParaRPr lang="es-CO" sz="2900" b="0" i="0" u="none" strike="noStrike" kern="1200" baseline="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5287" marR="145287" marT="72644" marB="72644"/>
                </a:tc>
                <a:extLst>
                  <a:ext uri="{0D108BD9-81ED-4DB2-BD59-A6C34878D82A}">
                    <a16:rowId xmlns:a16="http://schemas.microsoft.com/office/drawing/2014/main" val="791048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4668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3603</Words>
  <Application>Microsoft Office PowerPoint</Application>
  <PresentationFormat>Panorámica</PresentationFormat>
  <Paragraphs>710</Paragraphs>
  <Slides>64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75" baseType="lpstr">
      <vt:lpstr>Arial</vt:lpstr>
      <vt:lpstr>Arial Rounded MT Bold</vt:lpstr>
      <vt:lpstr>Calibri</vt:lpstr>
      <vt:lpstr>Calibri Light</vt:lpstr>
      <vt:lpstr>Courier New</vt:lpstr>
      <vt:lpstr>Open Sans Light</vt:lpstr>
      <vt:lpstr>Open Sans Semibold</vt:lpstr>
      <vt:lpstr>Roboto Thin</vt:lpstr>
      <vt:lpstr>Tw Cen MT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RETOS 2020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a1603</cp:lastModifiedBy>
  <cp:revision>186</cp:revision>
  <dcterms:created xsi:type="dcterms:W3CDTF">2019-11-02T01:52:28Z</dcterms:created>
  <dcterms:modified xsi:type="dcterms:W3CDTF">2019-12-16T16:21:55Z</dcterms:modified>
</cp:coreProperties>
</file>