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9" r:id="rId3"/>
    <p:sldId id="257" r:id="rId4"/>
    <p:sldId id="260" r:id="rId5"/>
    <p:sldId id="261" r:id="rId6"/>
    <p:sldId id="263" r:id="rId7"/>
    <p:sldId id="276" r:id="rId8"/>
    <p:sldId id="332" r:id="rId9"/>
    <p:sldId id="333" r:id="rId10"/>
    <p:sldId id="334" r:id="rId11"/>
    <p:sldId id="265" r:id="rId12"/>
    <p:sldId id="266" r:id="rId13"/>
    <p:sldId id="267" r:id="rId14"/>
    <p:sldId id="268" r:id="rId15"/>
    <p:sldId id="269" r:id="rId16"/>
    <p:sldId id="271" r:id="rId17"/>
    <p:sldId id="281" r:id="rId18"/>
    <p:sldId id="335" r:id="rId19"/>
    <p:sldId id="336" r:id="rId20"/>
    <p:sldId id="283" r:id="rId21"/>
    <p:sldId id="337" r:id="rId22"/>
    <p:sldId id="303" r:id="rId23"/>
    <p:sldId id="308" r:id="rId24"/>
    <p:sldId id="285" r:id="rId25"/>
    <p:sldId id="309" r:id="rId26"/>
    <p:sldId id="315" r:id="rId27"/>
    <p:sldId id="316" r:id="rId28"/>
    <p:sldId id="319" r:id="rId29"/>
    <p:sldId id="321" r:id="rId30"/>
    <p:sldId id="322" r:id="rId31"/>
    <p:sldId id="323" r:id="rId32"/>
    <p:sldId id="324" r:id="rId33"/>
    <p:sldId id="325" r:id="rId34"/>
    <p:sldId id="326" r:id="rId35"/>
    <p:sldId id="312" r:id="rId36"/>
    <p:sldId id="313" r:id="rId37"/>
    <p:sldId id="295" r:id="rId38"/>
    <p:sldId id="327" r:id="rId39"/>
    <p:sldId id="328" r:id="rId40"/>
    <p:sldId id="329" r:id="rId41"/>
    <p:sldId id="330" r:id="rId42"/>
    <p:sldId id="331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2B3F0-DAD8-4C68-8083-A2758E5AD447}" type="datetimeFigureOut">
              <a:rPr lang="es-CO" smtClean="0"/>
              <a:t>14/11/2019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4803-4EBA-41FB-B233-88AB847138E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887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1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7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4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353B1-9F86-42DD-90B6-C988168A1BFB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80A28F-B99B-45DB-8B79-3C21F08620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21.xml.rels><?xml version="1.0" encoding="UTF-8" standalone="yes"?>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4.png"/></Relationships>
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microsoft.com/office/2007/relationships/hdphoto" Target="../media/hdphoto2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7.emf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62586" y="3548418"/>
            <a:ext cx="926682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Tw Cen MT" panose="020B0602020104020603" pitchFamily="34" charset="0"/>
              </a:rPr>
              <a:t>DIÁLOGO CON PRESTADORES</a:t>
            </a:r>
          </a:p>
          <a:p>
            <a:pPr algn="ctr"/>
            <a:endParaRPr lang="es-CO" b="1" dirty="0">
              <a:latin typeface="Tw Cen MT" panose="020B0602020104020603" pitchFamily="34" charset="0"/>
            </a:endParaRPr>
          </a:p>
          <a:p>
            <a:pPr algn="ctr"/>
            <a:r>
              <a:rPr lang="es-CO" sz="2400" b="1" dirty="0">
                <a:latin typeface="Tw Cen MT" panose="020B0602020104020603" pitchFamily="34" charset="0"/>
              </a:rPr>
              <a:t>ATLÁNTICO </a:t>
            </a:r>
            <a:r>
              <a:rPr lang="es-CO" sz="2400" b="1">
                <a:latin typeface="Tw Cen MT" panose="020B0602020104020603" pitchFamily="34" charset="0"/>
              </a:rPr>
              <a:t>/ LA GUAJIRA </a:t>
            </a:r>
            <a:r>
              <a:rPr lang="es-CO" sz="2400" b="1" dirty="0">
                <a:latin typeface="Tw Cen MT" panose="020B0602020104020603" pitchFamily="34" charset="0"/>
              </a:rPr>
              <a:t>/ CESAR / BOLÍVAR / MAGDALENA/ SUCRE / CÓRDOBA / SAN ANDRÉS 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BARRANQUILLA / 13 DE NOVIEMBRE DE 2019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902F47-517E-40DD-BD5C-E84B70BCE482}"/>
              </a:ext>
            </a:extLst>
          </p:cNvPr>
          <p:cNvSpPr txBox="1"/>
          <p:nvPr/>
        </p:nvSpPr>
        <p:spPr>
          <a:xfrm>
            <a:off x="118226" y="1157077"/>
            <a:ext cx="1046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B8369351-E0F1-4C8C-BE0B-5ABB450D83A4}"/>
              </a:ext>
            </a:extLst>
          </p:cNvPr>
          <p:cNvGrpSpPr/>
          <p:nvPr/>
        </p:nvGrpSpPr>
        <p:grpSpPr>
          <a:xfrm>
            <a:off x="1910562" y="998030"/>
            <a:ext cx="9921219" cy="5128042"/>
            <a:chOff x="358775" y="765175"/>
            <a:chExt cx="9921219" cy="5128042"/>
          </a:xfrm>
        </p:grpSpPr>
        <p:sp>
          <p:nvSpPr>
            <p:cNvPr id="75" name="Circular 2">
              <a:extLst>
                <a:ext uri="{FF2B5EF4-FFF2-40B4-BE49-F238E27FC236}">
                  <a16:creationId xmlns:a16="http://schemas.microsoft.com/office/drawing/2014/main" id="{EAAC099E-3B21-4BD0-85D0-407782E5B032}"/>
                </a:ext>
              </a:extLst>
            </p:cNvPr>
            <p:cNvSpPr/>
            <p:nvPr/>
          </p:nvSpPr>
          <p:spPr>
            <a:xfrm>
              <a:off x="3384550" y="2287588"/>
              <a:ext cx="2339975" cy="2376487"/>
            </a:xfrm>
            <a:prstGeom prst="pie">
              <a:avLst>
                <a:gd name="adj1" fmla="val 0"/>
                <a:gd name="adj2" fmla="val 10818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grpSp>
          <p:nvGrpSpPr>
            <p:cNvPr id="76" name="Group 18">
              <a:extLst>
                <a:ext uri="{FF2B5EF4-FFF2-40B4-BE49-F238E27FC236}">
                  <a16:creationId xmlns:a16="http://schemas.microsoft.com/office/drawing/2014/main" id="{F1A97A95-C04E-424B-8347-27A7C6BF93C5}"/>
                </a:ext>
              </a:extLst>
            </p:cNvPr>
            <p:cNvGrpSpPr/>
            <p:nvPr/>
          </p:nvGrpSpPr>
          <p:grpSpPr>
            <a:xfrm>
              <a:off x="3357552" y="2338889"/>
              <a:ext cx="2376003" cy="3288225"/>
              <a:chOff x="10508683" y="837798"/>
              <a:chExt cx="195258" cy="245576"/>
            </a:xfrm>
            <a:solidFill>
              <a:srgbClr val="F1C40F"/>
            </a:solidFill>
          </p:grpSpPr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7AE68440-D2FC-43B2-AA72-A47FA1981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980" y="1028126"/>
                <a:ext cx="66675" cy="9525"/>
              </a:xfrm>
              <a:custGeom>
                <a:avLst/>
                <a:gdLst>
                  <a:gd name="T0" fmla="*/ 196 w 210"/>
                  <a:gd name="T1" fmla="*/ 0 h 29"/>
                  <a:gd name="T2" fmla="*/ 15 w 210"/>
                  <a:gd name="T3" fmla="*/ 0 h 29"/>
                  <a:gd name="T4" fmla="*/ 9 w 210"/>
                  <a:gd name="T5" fmla="*/ 1 h 29"/>
                  <a:gd name="T6" fmla="*/ 5 w 210"/>
                  <a:gd name="T7" fmla="*/ 3 h 29"/>
                  <a:gd name="T8" fmla="*/ 2 w 210"/>
                  <a:gd name="T9" fmla="*/ 8 h 29"/>
                  <a:gd name="T10" fmla="*/ 0 w 210"/>
                  <a:gd name="T11" fmla="*/ 14 h 29"/>
                  <a:gd name="T12" fmla="*/ 2 w 210"/>
                  <a:gd name="T13" fmla="*/ 20 h 29"/>
                  <a:gd name="T14" fmla="*/ 5 w 210"/>
                  <a:gd name="T15" fmla="*/ 25 h 29"/>
                  <a:gd name="T16" fmla="*/ 9 w 210"/>
                  <a:gd name="T17" fmla="*/ 28 h 29"/>
                  <a:gd name="T18" fmla="*/ 15 w 210"/>
                  <a:gd name="T19" fmla="*/ 29 h 29"/>
                  <a:gd name="T20" fmla="*/ 196 w 210"/>
                  <a:gd name="T21" fmla="*/ 29 h 29"/>
                  <a:gd name="T22" fmla="*/ 202 w 210"/>
                  <a:gd name="T23" fmla="*/ 28 h 29"/>
                  <a:gd name="T24" fmla="*/ 207 w 210"/>
                  <a:gd name="T25" fmla="*/ 25 h 29"/>
                  <a:gd name="T26" fmla="*/ 209 w 210"/>
                  <a:gd name="T27" fmla="*/ 20 h 29"/>
                  <a:gd name="T28" fmla="*/ 210 w 210"/>
                  <a:gd name="T29" fmla="*/ 14 h 29"/>
                  <a:gd name="T30" fmla="*/ 209 w 210"/>
                  <a:gd name="T31" fmla="*/ 8 h 29"/>
                  <a:gd name="T32" fmla="*/ 207 w 210"/>
                  <a:gd name="T33" fmla="*/ 3 h 29"/>
                  <a:gd name="T34" fmla="*/ 202 w 210"/>
                  <a:gd name="T35" fmla="*/ 1 h 29"/>
                  <a:gd name="T36" fmla="*/ 196 w 210"/>
                  <a:gd name="T3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29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20"/>
                    </a:lnTo>
                    <a:lnTo>
                      <a:pt x="5" y="25"/>
                    </a:lnTo>
                    <a:lnTo>
                      <a:pt x="9" y="28"/>
                    </a:lnTo>
                    <a:lnTo>
                      <a:pt x="15" y="29"/>
                    </a:lnTo>
                    <a:lnTo>
                      <a:pt x="196" y="29"/>
                    </a:lnTo>
                    <a:lnTo>
                      <a:pt x="202" y="28"/>
                    </a:lnTo>
                    <a:lnTo>
                      <a:pt x="207" y="25"/>
                    </a:lnTo>
                    <a:lnTo>
                      <a:pt x="209" y="20"/>
                    </a:lnTo>
                    <a:lnTo>
                      <a:pt x="210" y="14"/>
                    </a:lnTo>
                    <a:lnTo>
                      <a:pt x="209" y="8"/>
                    </a:lnTo>
                    <a:lnTo>
                      <a:pt x="207" y="3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3C824134-38DA-4199-838D-DB9DD7E3A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980" y="1041463"/>
                <a:ext cx="66675" cy="9525"/>
              </a:xfrm>
              <a:custGeom>
                <a:avLst/>
                <a:gdLst>
                  <a:gd name="T0" fmla="*/ 196 w 210"/>
                  <a:gd name="T1" fmla="*/ 0 h 31"/>
                  <a:gd name="T2" fmla="*/ 15 w 210"/>
                  <a:gd name="T3" fmla="*/ 0 h 31"/>
                  <a:gd name="T4" fmla="*/ 9 w 210"/>
                  <a:gd name="T5" fmla="*/ 2 h 31"/>
                  <a:gd name="T6" fmla="*/ 5 w 210"/>
                  <a:gd name="T7" fmla="*/ 5 h 31"/>
                  <a:gd name="T8" fmla="*/ 2 w 210"/>
                  <a:gd name="T9" fmla="*/ 10 h 31"/>
                  <a:gd name="T10" fmla="*/ 0 w 210"/>
                  <a:gd name="T11" fmla="*/ 15 h 31"/>
                  <a:gd name="T12" fmla="*/ 2 w 210"/>
                  <a:gd name="T13" fmla="*/ 21 h 31"/>
                  <a:gd name="T14" fmla="*/ 5 w 210"/>
                  <a:gd name="T15" fmla="*/ 26 h 31"/>
                  <a:gd name="T16" fmla="*/ 9 w 210"/>
                  <a:gd name="T17" fmla="*/ 30 h 31"/>
                  <a:gd name="T18" fmla="*/ 15 w 210"/>
                  <a:gd name="T19" fmla="*/ 31 h 31"/>
                  <a:gd name="T20" fmla="*/ 196 w 210"/>
                  <a:gd name="T21" fmla="*/ 31 h 31"/>
                  <a:gd name="T22" fmla="*/ 202 w 210"/>
                  <a:gd name="T23" fmla="*/ 30 h 31"/>
                  <a:gd name="T24" fmla="*/ 207 w 210"/>
                  <a:gd name="T25" fmla="*/ 26 h 31"/>
                  <a:gd name="T26" fmla="*/ 209 w 210"/>
                  <a:gd name="T27" fmla="*/ 21 h 31"/>
                  <a:gd name="T28" fmla="*/ 210 w 210"/>
                  <a:gd name="T29" fmla="*/ 15 h 31"/>
                  <a:gd name="T30" fmla="*/ 209 w 210"/>
                  <a:gd name="T31" fmla="*/ 10 h 31"/>
                  <a:gd name="T32" fmla="*/ 207 w 210"/>
                  <a:gd name="T33" fmla="*/ 5 h 31"/>
                  <a:gd name="T34" fmla="*/ 202 w 210"/>
                  <a:gd name="T35" fmla="*/ 2 h 31"/>
                  <a:gd name="T36" fmla="*/ 196 w 210"/>
                  <a:gd name="T3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0" h="31">
                    <a:moveTo>
                      <a:pt x="196" y="0"/>
                    </a:moveTo>
                    <a:lnTo>
                      <a:pt x="15" y="0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5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2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CD48E0D2-6847-4E5E-AF4B-ED0107F8B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980" y="1054799"/>
                <a:ext cx="66675" cy="28575"/>
              </a:xfrm>
              <a:custGeom>
                <a:avLst/>
                <a:gdLst>
                  <a:gd name="T0" fmla="*/ 196 w 210"/>
                  <a:gd name="T1" fmla="*/ 0 h 91"/>
                  <a:gd name="T2" fmla="*/ 15 w 210"/>
                  <a:gd name="T3" fmla="*/ 0 h 91"/>
                  <a:gd name="T4" fmla="*/ 9 w 210"/>
                  <a:gd name="T5" fmla="*/ 1 h 91"/>
                  <a:gd name="T6" fmla="*/ 5 w 210"/>
                  <a:gd name="T7" fmla="*/ 5 h 91"/>
                  <a:gd name="T8" fmla="*/ 2 w 210"/>
                  <a:gd name="T9" fmla="*/ 10 h 91"/>
                  <a:gd name="T10" fmla="*/ 0 w 210"/>
                  <a:gd name="T11" fmla="*/ 16 h 91"/>
                  <a:gd name="T12" fmla="*/ 2 w 210"/>
                  <a:gd name="T13" fmla="*/ 21 h 91"/>
                  <a:gd name="T14" fmla="*/ 5 w 210"/>
                  <a:gd name="T15" fmla="*/ 26 h 91"/>
                  <a:gd name="T16" fmla="*/ 9 w 210"/>
                  <a:gd name="T17" fmla="*/ 30 h 91"/>
                  <a:gd name="T18" fmla="*/ 15 w 210"/>
                  <a:gd name="T19" fmla="*/ 31 h 91"/>
                  <a:gd name="T20" fmla="*/ 91 w 210"/>
                  <a:gd name="T21" fmla="*/ 31 h 91"/>
                  <a:gd name="T22" fmla="*/ 91 w 210"/>
                  <a:gd name="T23" fmla="*/ 76 h 91"/>
                  <a:gd name="T24" fmla="*/ 92 w 210"/>
                  <a:gd name="T25" fmla="*/ 82 h 91"/>
                  <a:gd name="T26" fmla="*/ 94 w 210"/>
                  <a:gd name="T27" fmla="*/ 87 h 91"/>
                  <a:gd name="T28" fmla="*/ 99 w 210"/>
                  <a:gd name="T29" fmla="*/ 89 h 91"/>
                  <a:gd name="T30" fmla="*/ 105 w 210"/>
                  <a:gd name="T31" fmla="*/ 91 h 91"/>
                  <a:gd name="T32" fmla="*/ 111 w 210"/>
                  <a:gd name="T33" fmla="*/ 89 h 91"/>
                  <a:gd name="T34" fmla="*/ 116 w 210"/>
                  <a:gd name="T35" fmla="*/ 87 h 91"/>
                  <a:gd name="T36" fmla="*/ 120 w 210"/>
                  <a:gd name="T37" fmla="*/ 82 h 91"/>
                  <a:gd name="T38" fmla="*/ 120 w 210"/>
                  <a:gd name="T39" fmla="*/ 76 h 91"/>
                  <a:gd name="T40" fmla="*/ 120 w 210"/>
                  <a:gd name="T41" fmla="*/ 31 h 91"/>
                  <a:gd name="T42" fmla="*/ 196 w 210"/>
                  <a:gd name="T43" fmla="*/ 31 h 91"/>
                  <a:gd name="T44" fmla="*/ 202 w 210"/>
                  <a:gd name="T45" fmla="*/ 30 h 91"/>
                  <a:gd name="T46" fmla="*/ 207 w 210"/>
                  <a:gd name="T47" fmla="*/ 26 h 91"/>
                  <a:gd name="T48" fmla="*/ 209 w 210"/>
                  <a:gd name="T49" fmla="*/ 21 h 91"/>
                  <a:gd name="T50" fmla="*/ 210 w 210"/>
                  <a:gd name="T51" fmla="*/ 16 h 91"/>
                  <a:gd name="T52" fmla="*/ 209 w 210"/>
                  <a:gd name="T53" fmla="*/ 10 h 91"/>
                  <a:gd name="T54" fmla="*/ 207 w 210"/>
                  <a:gd name="T55" fmla="*/ 5 h 91"/>
                  <a:gd name="T56" fmla="*/ 202 w 210"/>
                  <a:gd name="T57" fmla="*/ 1 h 91"/>
                  <a:gd name="T58" fmla="*/ 196 w 210"/>
                  <a:gd name="T5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0" h="91">
                    <a:moveTo>
                      <a:pt x="196" y="0"/>
                    </a:move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5" y="26"/>
                    </a:lnTo>
                    <a:lnTo>
                      <a:pt x="9" y="30"/>
                    </a:lnTo>
                    <a:lnTo>
                      <a:pt x="15" y="31"/>
                    </a:lnTo>
                    <a:lnTo>
                      <a:pt x="91" y="31"/>
                    </a:lnTo>
                    <a:lnTo>
                      <a:pt x="91" y="76"/>
                    </a:lnTo>
                    <a:lnTo>
                      <a:pt x="92" y="82"/>
                    </a:lnTo>
                    <a:lnTo>
                      <a:pt x="94" y="87"/>
                    </a:lnTo>
                    <a:lnTo>
                      <a:pt x="99" y="89"/>
                    </a:lnTo>
                    <a:lnTo>
                      <a:pt x="105" y="91"/>
                    </a:lnTo>
                    <a:lnTo>
                      <a:pt x="111" y="89"/>
                    </a:lnTo>
                    <a:lnTo>
                      <a:pt x="116" y="87"/>
                    </a:lnTo>
                    <a:lnTo>
                      <a:pt x="120" y="82"/>
                    </a:lnTo>
                    <a:lnTo>
                      <a:pt x="120" y="76"/>
                    </a:lnTo>
                    <a:lnTo>
                      <a:pt x="120" y="31"/>
                    </a:lnTo>
                    <a:lnTo>
                      <a:pt x="196" y="31"/>
                    </a:lnTo>
                    <a:lnTo>
                      <a:pt x="202" y="30"/>
                    </a:lnTo>
                    <a:lnTo>
                      <a:pt x="207" y="26"/>
                    </a:lnTo>
                    <a:lnTo>
                      <a:pt x="209" y="21"/>
                    </a:lnTo>
                    <a:lnTo>
                      <a:pt x="210" y="16"/>
                    </a:lnTo>
                    <a:lnTo>
                      <a:pt x="209" y="10"/>
                    </a:lnTo>
                    <a:lnTo>
                      <a:pt x="207" y="5"/>
                    </a:lnTo>
                    <a:lnTo>
                      <a:pt x="202" y="1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073930C3-3569-4CEC-BD89-4750E504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8683" y="837798"/>
                <a:ext cx="195258" cy="177448"/>
              </a:xfrm>
              <a:custGeom>
                <a:avLst/>
                <a:gdLst>
                  <a:gd name="T0" fmla="*/ 284 w 632"/>
                  <a:gd name="T1" fmla="*/ 3 h 632"/>
                  <a:gd name="T2" fmla="*/ 237 w 632"/>
                  <a:gd name="T3" fmla="*/ 10 h 632"/>
                  <a:gd name="T4" fmla="*/ 193 w 632"/>
                  <a:gd name="T5" fmla="*/ 26 h 632"/>
                  <a:gd name="T6" fmla="*/ 152 w 632"/>
                  <a:gd name="T7" fmla="*/ 47 h 632"/>
                  <a:gd name="T8" fmla="*/ 115 w 632"/>
                  <a:gd name="T9" fmla="*/ 72 h 632"/>
                  <a:gd name="T10" fmla="*/ 82 w 632"/>
                  <a:gd name="T11" fmla="*/ 104 h 632"/>
                  <a:gd name="T12" fmla="*/ 54 w 632"/>
                  <a:gd name="T13" fmla="*/ 139 h 632"/>
                  <a:gd name="T14" fmla="*/ 31 w 632"/>
                  <a:gd name="T15" fmla="*/ 180 h 632"/>
                  <a:gd name="T16" fmla="*/ 14 w 632"/>
                  <a:gd name="T17" fmla="*/ 222 h 632"/>
                  <a:gd name="T18" fmla="*/ 4 w 632"/>
                  <a:gd name="T19" fmla="*/ 269 h 632"/>
                  <a:gd name="T20" fmla="*/ 0 w 632"/>
                  <a:gd name="T21" fmla="*/ 316 h 632"/>
                  <a:gd name="T22" fmla="*/ 3 w 632"/>
                  <a:gd name="T23" fmla="*/ 363 h 632"/>
                  <a:gd name="T24" fmla="*/ 14 w 632"/>
                  <a:gd name="T25" fmla="*/ 407 h 632"/>
                  <a:gd name="T26" fmla="*/ 30 w 632"/>
                  <a:gd name="T27" fmla="*/ 450 h 632"/>
                  <a:gd name="T28" fmla="*/ 50 w 632"/>
                  <a:gd name="T29" fmla="*/ 489 h 632"/>
                  <a:gd name="T30" fmla="*/ 77 w 632"/>
                  <a:gd name="T31" fmla="*/ 523 h 632"/>
                  <a:gd name="T32" fmla="*/ 109 w 632"/>
                  <a:gd name="T33" fmla="*/ 555 h 632"/>
                  <a:gd name="T34" fmla="*/ 144 w 632"/>
                  <a:gd name="T35" fmla="*/ 581 h 632"/>
                  <a:gd name="T36" fmla="*/ 183 w 632"/>
                  <a:gd name="T37" fmla="*/ 602 h 632"/>
                  <a:gd name="T38" fmla="*/ 225 w 632"/>
                  <a:gd name="T39" fmla="*/ 618 h 632"/>
                  <a:gd name="T40" fmla="*/ 270 w 632"/>
                  <a:gd name="T41" fmla="*/ 628 h 632"/>
                  <a:gd name="T42" fmla="*/ 301 w 632"/>
                  <a:gd name="T43" fmla="*/ 473 h 632"/>
                  <a:gd name="T44" fmla="*/ 256 w 632"/>
                  <a:gd name="T45" fmla="*/ 512 h 632"/>
                  <a:gd name="T46" fmla="*/ 185 w 632"/>
                  <a:gd name="T47" fmla="*/ 447 h 632"/>
                  <a:gd name="T48" fmla="*/ 181 w 632"/>
                  <a:gd name="T49" fmla="*/ 431 h 632"/>
                  <a:gd name="T50" fmla="*/ 196 w 632"/>
                  <a:gd name="T51" fmla="*/ 421 h 632"/>
                  <a:gd name="T52" fmla="*/ 256 w 632"/>
                  <a:gd name="T53" fmla="*/ 475 h 632"/>
                  <a:gd name="T54" fmla="*/ 309 w 632"/>
                  <a:gd name="T55" fmla="*/ 423 h 632"/>
                  <a:gd name="T56" fmla="*/ 319 w 632"/>
                  <a:gd name="T57" fmla="*/ 421 h 632"/>
                  <a:gd name="T58" fmla="*/ 326 w 632"/>
                  <a:gd name="T59" fmla="*/ 426 h 632"/>
                  <a:gd name="T60" fmla="*/ 430 w 632"/>
                  <a:gd name="T61" fmla="*/ 423 h 632"/>
                  <a:gd name="T62" fmla="*/ 446 w 632"/>
                  <a:gd name="T63" fmla="*/ 426 h 632"/>
                  <a:gd name="T64" fmla="*/ 450 w 632"/>
                  <a:gd name="T65" fmla="*/ 442 h 632"/>
                  <a:gd name="T66" fmla="*/ 381 w 632"/>
                  <a:gd name="T67" fmla="*/ 511 h 632"/>
                  <a:gd name="T68" fmla="*/ 365 w 632"/>
                  <a:gd name="T69" fmla="*/ 507 h 632"/>
                  <a:gd name="T70" fmla="*/ 346 w 632"/>
                  <a:gd name="T71" fmla="*/ 630 h 632"/>
                  <a:gd name="T72" fmla="*/ 391 w 632"/>
                  <a:gd name="T73" fmla="*/ 623 h 632"/>
                  <a:gd name="T74" fmla="*/ 434 w 632"/>
                  <a:gd name="T75" fmla="*/ 608 h 632"/>
                  <a:gd name="T76" fmla="*/ 474 w 632"/>
                  <a:gd name="T77" fmla="*/ 589 h 632"/>
                  <a:gd name="T78" fmla="*/ 511 w 632"/>
                  <a:gd name="T79" fmla="*/ 564 h 632"/>
                  <a:gd name="T80" fmla="*/ 544 w 632"/>
                  <a:gd name="T81" fmla="*/ 534 h 632"/>
                  <a:gd name="T82" fmla="*/ 572 w 632"/>
                  <a:gd name="T83" fmla="*/ 501 h 632"/>
                  <a:gd name="T84" fmla="*/ 595 w 632"/>
                  <a:gd name="T85" fmla="*/ 463 h 632"/>
                  <a:gd name="T86" fmla="*/ 613 w 632"/>
                  <a:gd name="T87" fmla="*/ 421 h 632"/>
                  <a:gd name="T88" fmla="*/ 626 w 632"/>
                  <a:gd name="T89" fmla="*/ 378 h 632"/>
                  <a:gd name="T90" fmla="*/ 631 w 632"/>
                  <a:gd name="T91" fmla="*/ 332 h 632"/>
                  <a:gd name="T92" fmla="*/ 629 w 632"/>
                  <a:gd name="T93" fmla="*/ 283 h 632"/>
                  <a:gd name="T94" fmla="*/ 622 w 632"/>
                  <a:gd name="T95" fmla="*/ 237 h 632"/>
                  <a:gd name="T96" fmla="*/ 606 w 632"/>
                  <a:gd name="T97" fmla="*/ 193 h 632"/>
                  <a:gd name="T98" fmla="*/ 585 w 632"/>
                  <a:gd name="T99" fmla="*/ 153 h 632"/>
                  <a:gd name="T100" fmla="*/ 560 w 632"/>
                  <a:gd name="T101" fmla="*/ 115 h 632"/>
                  <a:gd name="T102" fmla="*/ 528 w 632"/>
                  <a:gd name="T103" fmla="*/ 82 h 632"/>
                  <a:gd name="T104" fmla="*/ 492 w 632"/>
                  <a:gd name="T105" fmla="*/ 54 h 632"/>
                  <a:gd name="T106" fmla="*/ 452 w 632"/>
                  <a:gd name="T107" fmla="*/ 32 h 632"/>
                  <a:gd name="T108" fmla="*/ 409 w 632"/>
                  <a:gd name="T109" fmla="*/ 15 h 632"/>
                  <a:gd name="T110" fmla="*/ 364 w 632"/>
                  <a:gd name="T111" fmla="*/ 4 h 632"/>
                  <a:gd name="T112" fmla="*/ 315 w 632"/>
                  <a:gd name="T113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32" h="632">
                    <a:moveTo>
                      <a:pt x="315" y="0"/>
                    </a:moveTo>
                    <a:lnTo>
                      <a:pt x="299" y="1"/>
                    </a:lnTo>
                    <a:lnTo>
                      <a:pt x="284" y="3"/>
                    </a:lnTo>
                    <a:lnTo>
                      <a:pt x="268" y="4"/>
                    </a:lnTo>
                    <a:lnTo>
                      <a:pt x="252" y="6"/>
                    </a:lnTo>
                    <a:lnTo>
                      <a:pt x="237" y="10"/>
                    </a:lnTo>
                    <a:lnTo>
                      <a:pt x="221" y="15"/>
                    </a:lnTo>
                    <a:lnTo>
                      <a:pt x="207" y="20"/>
                    </a:lnTo>
                    <a:lnTo>
                      <a:pt x="193" y="26"/>
                    </a:lnTo>
                    <a:lnTo>
                      <a:pt x="179" y="32"/>
                    </a:lnTo>
                    <a:lnTo>
                      <a:pt x="165" y="38"/>
                    </a:lnTo>
                    <a:lnTo>
                      <a:pt x="152" y="47"/>
                    </a:lnTo>
                    <a:lnTo>
                      <a:pt x="139" y="54"/>
                    </a:lnTo>
                    <a:lnTo>
                      <a:pt x="127" y="64"/>
                    </a:lnTo>
                    <a:lnTo>
                      <a:pt x="115" y="72"/>
                    </a:lnTo>
                    <a:lnTo>
                      <a:pt x="103" y="82"/>
                    </a:lnTo>
                    <a:lnTo>
                      <a:pt x="92" y="93"/>
                    </a:lnTo>
                    <a:lnTo>
                      <a:pt x="82" y="104"/>
                    </a:lnTo>
                    <a:lnTo>
                      <a:pt x="72" y="115"/>
                    </a:lnTo>
                    <a:lnTo>
                      <a:pt x="63" y="127"/>
                    </a:lnTo>
                    <a:lnTo>
                      <a:pt x="54" y="139"/>
                    </a:lnTo>
                    <a:lnTo>
                      <a:pt x="45" y="153"/>
                    </a:lnTo>
                    <a:lnTo>
                      <a:pt x="38" y="166"/>
                    </a:lnTo>
                    <a:lnTo>
                      <a:pt x="31" y="180"/>
                    </a:lnTo>
                    <a:lnTo>
                      <a:pt x="25" y="193"/>
                    </a:lnTo>
                    <a:lnTo>
                      <a:pt x="19" y="208"/>
                    </a:lnTo>
                    <a:lnTo>
                      <a:pt x="14" y="222"/>
                    </a:lnTo>
                    <a:lnTo>
                      <a:pt x="10" y="237"/>
                    </a:lnTo>
                    <a:lnTo>
                      <a:pt x="6" y="253"/>
                    </a:lnTo>
                    <a:lnTo>
                      <a:pt x="4" y="269"/>
                    </a:lnTo>
                    <a:lnTo>
                      <a:pt x="1" y="283"/>
                    </a:lnTo>
                    <a:lnTo>
                      <a:pt x="0" y="301"/>
                    </a:lnTo>
                    <a:lnTo>
                      <a:pt x="0" y="316"/>
                    </a:lnTo>
                    <a:lnTo>
                      <a:pt x="0" y="332"/>
                    </a:lnTo>
                    <a:lnTo>
                      <a:pt x="1" y="347"/>
                    </a:lnTo>
                    <a:lnTo>
                      <a:pt x="3" y="363"/>
                    </a:lnTo>
                    <a:lnTo>
                      <a:pt x="6" y="378"/>
                    </a:lnTo>
                    <a:lnTo>
                      <a:pt x="9" y="393"/>
                    </a:lnTo>
                    <a:lnTo>
                      <a:pt x="14" y="407"/>
                    </a:lnTo>
                    <a:lnTo>
                      <a:pt x="17" y="421"/>
                    </a:lnTo>
                    <a:lnTo>
                      <a:pt x="23" y="436"/>
                    </a:lnTo>
                    <a:lnTo>
                      <a:pt x="30" y="450"/>
                    </a:lnTo>
                    <a:lnTo>
                      <a:pt x="36" y="463"/>
                    </a:lnTo>
                    <a:lnTo>
                      <a:pt x="43" y="475"/>
                    </a:lnTo>
                    <a:lnTo>
                      <a:pt x="50" y="489"/>
                    </a:lnTo>
                    <a:lnTo>
                      <a:pt x="59" y="501"/>
                    </a:lnTo>
                    <a:lnTo>
                      <a:pt x="69" y="512"/>
                    </a:lnTo>
                    <a:lnTo>
                      <a:pt x="77" y="523"/>
                    </a:lnTo>
                    <a:lnTo>
                      <a:pt x="87" y="534"/>
                    </a:lnTo>
                    <a:lnTo>
                      <a:pt x="98" y="545"/>
                    </a:lnTo>
                    <a:lnTo>
                      <a:pt x="109" y="555"/>
                    </a:lnTo>
                    <a:lnTo>
                      <a:pt x="120" y="564"/>
                    </a:lnTo>
                    <a:lnTo>
                      <a:pt x="132" y="573"/>
                    </a:lnTo>
                    <a:lnTo>
                      <a:pt x="144" y="581"/>
                    </a:lnTo>
                    <a:lnTo>
                      <a:pt x="157" y="589"/>
                    </a:lnTo>
                    <a:lnTo>
                      <a:pt x="170" y="596"/>
                    </a:lnTo>
                    <a:lnTo>
                      <a:pt x="183" y="602"/>
                    </a:lnTo>
                    <a:lnTo>
                      <a:pt x="197" y="608"/>
                    </a:lnTo>
                    <a:lnTo>
                      <a:pt x="210" y="613"/>
                    </a:lnTo>
                    <a:lnTo>
                      <a:pt x="225" y="618"/>
                    </a:lnTo>
                    <a:lnTo>
                      <a:pt x="240" y="623"/>
                    </a:lnTo>
                    <a:lnTo>
                      <a:pt x="254" y="625"/>
                    </a:lnTo>
                    <a:lnTo>
                      <a:pt x="270" y="628"/>
                    </a:lnTo>
                    <a:lnTo>
                      <a:pt x="285" y="630"/>
                    </a:lnTo>
                    <a:lnTo>
                      <a:pt x="301" y="632"/>
                    </a:lnTo>
                    <a:lnTo>
                      <a:pt x="301" y="473"/>
                    </a:lnTo>
                    <a:lnTo>
                      <a:pt x="267" y="507"/>
                    </a:lnTo>
                    <a:lnTo>
                      <a:pt x="262" y="511"/>
                    </a:lnTo>
                    <a:lnTo>
                      <a:pt x="256" y="512"/>
                    </a:lnTo>
                    <a:lnTo>
                      <a:pt x="249" y="511"/>
                    </a:lnTo>
                    <a:lnTo>
                      <a:pt x="245" y="507"/>
                    </a:lnTo>
                    <a:lnTo>
                      <a:pt x="185" y="447"/>
                    </a:lnTo>
                    <a:lnTo>
                      <a:pt x="181" y="442"/>
                    </a:lnTo>
                    <a:lnTo>
                      <a:pt x="180" y="436"/>
                    </a:lnTo>
                    <a:lnTo>
                      <a:pt x="181" y="431"/>
                    </a:lnTo>
                    <a:lnTo>
                      <a:pt x="185" y="426"/>
                    </a:lnTo>
                    <a:lnTo>
                      <a:pt x="190" y="423"/>
                    </a:lnTo>
                    <a:lnTo>
                      <a:pt x="196" y="421"/>
                    </a:lnTo>
                    <a:lnTo>
                      <a:pt x="201" y="423"/>
                    </a:lnTo>
                    <a:lnTo>
                      <a:pt x="205" y="426"/>
                    </a:lnTo>
                    <a:lnTo>
                      <a:pt x="256" y="475"/>
                    </a:lnTo>
                    <a:lnTo>
                      <a:pt x="304" y="426"/>
                    </a:lnTo>
                    <a:lnTo>
                      <a:pt x="307" y="424"/>
                    </a:lnTo>
                    <a:lnTo>
                      <a:pt x="309" y="423"/>
                    </a:lnTo>
                    <a:lnTo>
                      <a:pt x="313" y="421"/>
                    </a:lnTo>
                    <a:lnTo>
                      <a:pt x="315" y="421"/>
                    </a:lnTo>
                    <a:lnTo>
                      <a:pt x="319" y="421"/>
                    </a:lnTo>
                    <a:lnTo>
                      <a:pt x="321" y="423"/>
                    </a:lnTo>
                    <a:lnTo>
                      <a:pt x="324" y="424"/>
                    </a:lnTo>
                    <a:lnTo>
                      <a:pt x="326" y="426"/>
                    </a:lnTo>
                    <a:lnTo>
                      <a:pt x="375" y="475"/>
                    </a:lnTo>
                    <a:lnTo>
                      <a:pt x="425" y="426"/>
                    </a:lnTo>
                    <a:lnTo>
                      <a:pt x="430" y="423"/>
                    </a:lnTo>
                    <a:lnTo>
                      <a:pt x="436" y="421"/>
                    </a:lnTo>
                    <a:lnTo>
                      <a:pt x="441" y="423"/>
                    </a:lnTo>
                    <a:lnTo>
                      <a:pt x="446" y="426"/>
                    </a:lnTo>
                    <a:lnTo>
                      <a:pt x="450" y="431"/>
                    </a:lnTo>
                    <a:lnTo>
                      <a:pt x="451" y="436"/>
                    </a:lnTo>
                    <a:lnTo>
                      <a:pt x="450" y="442"/>
                    </a:lnTo>
                    <a:lnTo>
                      <a:pt x="446" y="447"/>
                    </a:lnTo>
                    <a:lnTo>
                      <a:pt x="386" y="507"/>
                    </a:lnTo>
                    <a:lnTo>
                      <a:pt x="381" y="511"/>
                    </a:lnTo>
                    <a:lnTo>
                      <a:pt x="375" y="512"/>
                    </a:lnTo>
                    <a:lnTo>
                      <a:pt x="370" y="511"/>
                    </a:lnTo>
                    <a:lnTo>
                      <a:pt x="365" y="507"/>
                    </a:lnTo>
                    <a:lnTo>
                      <a:pt x="330" y="473"/>
                    </a:lnTo>
                    <a:lnTo>
                      <a:pt x="330" y="632"/>
                    </a:lnTo>
                    <a:lnTo>
                      <a:pt x="346" y="630"/>
                    </a:lnTo>
                    <a:lnTo>
                      <a:pt x="362" y="628"/>
                    </a:lnTo>
                    <a:lnTo>
                      <a:pt x="376" y="625"/>
                    </a:lnTo>
                    <a:lnTo>
                      <a:pt x="391" y="623"/>
                    </a:lnTo>
                    <a:lnTo>
                      <a:pt x="406" y="618"/>
                    </a:lnTo>
                    <a:lnTo>
                      <a:pt x="420" y="613"/>
                    </a:lnTo>
                    <a:lnTo>
                      <a:pt x="434" y="608"/>
                    </a:lnTo>
                    <a:lnTo>
                      <a:pt x="449" y="602"/>
                    </a:lnTo>
                    <a:lnTo>
                      <a:pt x="462" y="596"/>
                    </a:lnTo>
                    <a:lnTo>
                      <a:pt x="474" y="589"/>
                    </a:lnTo>
                    <a:lnTo>
                      <a:pt x="488" y="581"/>
                    </a:lnTo>
                    <a:lnTo>
                      <a:pt x="500" y="573"/>
                    </a:lnTo>
                    <a:lnTo>
                      <a:pt x="511" y="564"/>
                    </a:lnTo>
                    <a:lnTo>
                      <a:pt x="522" y="555"/>
                    </a:lnTo>
                    <a:lnTo>
                      <a:pt x="533" y="545"/>
                    </a:lnTo>
                    <a:lnTo>
                      <a:pt x="544" y="534"/>
                    </a:lnTo>
                    <a:lnTo>
                      <a:pt x="554" y="523"/>
                    </a:lnTo>
                    <a:lnTo>
                      <a:pt x="563" y="512"/>
                    </a:lnTo>
                    <a:lnTo>
                      <a:pt x="572" y="501"/>
                    </a:lnTo>
                    <a:lnTo>
                      <a:pt x="580" y="489"/>
                    </a:lnTo>
                    <a:lnTo>
                      <a:pt x="588" y="475"/>
                    </a:lnTo>
                    <a:lnTo>
                      <a:pt x="595" y="463"/>
                    </a:lnTo>
                    <a:lnTo>
                      <a:pt x="602" y="450"/>
                    </a:lnTo>
                    <a:lnTo>
                      <a:pt x="609" y="436"/>
                    </a:lnTo>
                    <a:lnTo>
                      <a:pt x="613" y="421"/>
                    </a:lnTo>
                    <a:lnTo>
                      <a:pt x="618" y="408"/>
                    </a:lnTo>
                    <a:lnTo>
                      <a:pt x="622" y="393"/>
                    </a:lnTo>
                    <a:lnTo>
                      <a:pt x="626" y="378"/>
                    </a:lnTo>
                    <a:lnTo>
                      <a:pt x="628" y="363"/>
                    </a:lnTo>
                    <a:lnTo>
                      <a:pt x="631" y="347"/>
                    </a:lnTo>
                    <a:lnTo>
                      <a:pt x="631" y="332"/>
                    </a:lnTo>
                    <a:lnTo>
                      <a:pt x="632" y="316"/>
                    </a:lnTo>
                    <a:lnTo>
                      <a:pt x="631" y="301"/>
                    </a:lnTo>
                    <a:lnTo>
                      <a:pt x="629" y="283"/>
                    </a:lnTo>
                    <a:lnTo>
                      <a:pt x="628" y="269"/>
                    </a:lnTo>
                    <a:lnTo>
                      <a:pt x="626" y="253"/>
                    </a:lnTo>
                    <a:lnTo>
                      <a:pt x="622" y="237"/>
                    </a:lnTo>
                    <a:lnTo>
                      <a:pt x="617" y="222"/>
                    </a:lnTo>
                    <a:lnTo>
                      <a:pt x="612" y="208"/>
                    </a:lnTo>
                    <a:lnTo>
                      <a:pt x="606" y="193"/>
                    </a:lnTo>
                    <a:lnTo>
                      <a:pt x="600" y="180"/>
                    </a:lnTo>
                    <a:lnTo>
                      <a:pt x="594" y="166"/>
                    </a:lnTo>
                    <a:lnTo>
                      <a:pt x="585" y="153"/>
                    </a:lnTo>
                    <a:lnTo>
                      <a:pt x="578" y="139"/>
                    </a:lnTo>
                    <a:lnTo>
                      <a:pt x="568" y="127"/>
                    </a:lnTo>
                    <a:lnTo>
                      <a:pt x="560" y="115"/>
                    </a:lnTo>
                    <a:lnTo>
                      <a:pt x="550" y="104"/>
                    </a:lnTo>
                    <a:lnTo>
                      <a:pt x="539" y="93"/>
                    </a:lnTo>
                    <a:lnTo>
                      <a:pt x="528" y="82"/>
                    </a:lnTo>
                    <a:lnTo>
                      <a:pt x="517" y="72"/>
                    </a:lnTo>
                    <a:lnTo>
                      <a:pt x="505" y="64"/>
                    </a:lnTo>
                    <a:lnTo>
                      <a:pt x="492" y="54"/>
                    </a:lnTo>
                    <a:lnTo>
                      <a:pt x="479" y="47"/>
                    </a:lnTo>
                    <a:lnTo>
                      <a:pt x="466" y="38"/>
                    </a:lnTo>
                    <a:lnTo>
                      <a:pt x="452" y="32"/>
                    </a:lnTo>
                    <a:lnTo>
                      <a:pt x="439" y="26"/>
                    </a:lnTo>
                    <a:lnTo>
                      <a:pt x="424" y="20"/>
                    </a:lnTo>
                    <a:lnTo>
                      <a:pt x="409" y="15"/>
                    </a:lnTo>
                    <a:lnTo>
                      <a:pt x="395" y="10"/>
                    </a:lnTo>
                    <a:lnTo>
                      <a:pt x="379" y="6"/>
                    </a:lnTo>
                    <a:lnTo>
                      <a:pt x="364" y="4"/>
                    </a:lnTo>
                    <a:lnTo>
                      <a:pt x="348" y="3"/>
                    </a:lnTo>
                    <a:lnTo>
                      <a:pt x="331" y="1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</p:grpSp>
        <p:sp>
          <p:nvSpPr>
            <p:cNvPr id="81" name="30 CuadroTexto">
              <a:extLst>
                <a:ext uri="{FF2B5EF4-FFF2-40B4-BE49-F238E27FC236}">
                  <a16:creationId xmlns:a16="http://schemas.microsoft.com/office/drawing/2014/main" id="{40098C61-B9F0-4054-A1FF-1AA5ADA98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775" y="1735138"/>
              <a:ext cx="2303463" cy="168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algn="r" defTabSz="848921">
                <a:defRPr/>
              </a:pPr>
              <a:r>
                <a:rPr lang="es-CO" sz="1400" dirty="0">
                  <a:latin typeface="Tw Cen MT" panose="020B0602020104020603" pitchFamily="34" charset="0"/>
                </a:rPr>
                <a:t>-Anexo de demanda laboral actualizado y unificado</a:t>
              </a:r>
            </a:p>
            <a:p>
              <a:pPr algn="r" defTabSz="848921">
                <a:defRPr/>
              </a:pPr>
              <a:r>
                <a:rPr lang="es-CO" sz="1400" dirty="0">
                  <a:latin typeface="Tw Cen MT" panose="020B0602020104020603" pitchFamily="34" charset="0"/>
                </a:rPr>
                <a:t>- Boletín oportunidades de trabajo (Nacional, Bogotá y zona sur oriental)</a:t>
              </a:r>
              <a:endParaRPr lang="es-CO" sz="1400" dirty="0"/>
            </a:p>
            <a:p>
              <a:pPr algn="r" defTabSz="848921">
                <a:defRPr/>
              </a:pPr>
              <a:endParaRPr lang="es-CO" sz="1400" dirty="0">
                <a:latin typeface="Tw Cen MT" panose="020B0602020104020603" pitchFamily="34" charset="0"/>
              </a:endParaRPr>
            </a:p>
            <a:p>
              <a:pPr algn="r" defTabSz="848921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Thin"/>
                  <a:cs typeface="+mn-cs"/>
                </a:rPr>
                <a:t> </a:t>
              </a:r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  <a:cs typeface="+mn-cs"/>
              </a:endParaRPr>
            </a:p>
          </p:txBody>
        </p:sp>
        <p:sp>
          <p:nvSpPr>
            <p:cNvPr id="82" name="30 CuadroTexto">
              <a:extLst>
                <a:ext uri="{FF2B5EF4-FFF2-40B4-BE49-F238E27FC236}">
                  <a16:creationId xmlns:a16="http://schemas.microsoft.com/office/drawing/2014/main" id="{3C0D47A6-68F4-4362-90BF-E1C6B2A8A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059" y="1654353"/>
              <a:ext cx="4406935" cy="255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-17 Boletines de vacantes vigentes 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-Boletines Poblacionales (Mujeres, Víctimas, Jóvenes y </a:t>
              </a:r>
              <a:r>
                <a:rPr lang="es-CO" sz="1400" dirty="0" err="1">
                  <a:latin typeface="Tw Cen MT" panose="020B0602020104020603" pitchFamily="34" charset="0"/>
                </a:rPr>
                <a:t>PcD</a:t>
              </a:r>
              <a:r>
                <a:rPr lang="es-CO" sz="1400" dirty="0">
                  <a:latin typeface="Tw Cen MT" panose="020B0602020104020603" pitchFamily="34" charset="0"/>
                </a:rPr>
                <a:t>)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-Boletín Economía Naranja 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 Boletín mercado laboral regional de los departamentos Antioquia, Caldas, Huila, Quindío, Risaralda y Tolima (en diagramación)</a:t>
              </a: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  <a:p>
              <a:pPr defTabSz="848921" eaLnBrk="1" fontAlgn="auto" hangingPunct="1">
                <a:lnSpc>
                  <a:spcPts val="24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Thin"/>
                  <a:cs typeface="+mn-cs"/>
                </a:rPr>
                <a:t>. </a:t>
              </a:r>
              <a:endPara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Roboto Thin"/>
                <a:cs typeface="+mn-cs"/>
              </a:endParaRPr>
            </a:p>
          </p:txBody>
        </p:sp>
        <p:sp>
          <p:nvSpPr>
            <p:cNvPr id="84" name="30 CuadroTexto">
              <a:extLst>
                <a:ext uri="{FF2B5EF4-FFF2-40B4-BE49-F238E27FC236}">
                  <a16:creationId xmlns:a16="http://schemas.microsoft.com/office/drawing/2014/main" id="{50E7B2A0-187E-4A84-A393-0618039B8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8869" y="3591716"/>
              <a:ext cx="3075271" cy="46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Convenio Universidad Javeriana y Convenio DANE (en Proceso)</a:t>
              </a:r>
            </a:p>
          </p:txBody>
        </p:sp>
        <p:sp>
          <p:nvSpPr>
            <p:cNvPr id="85" name="30 CuadroTexto">
              <a:extLst>
                <a:ext uri="{FF2B5EF4-FFF2-40B4-BE49-F238E27FC236}">
                  <a16:creationId xmlns:a16="http://schemas.microsoft.com/office/drawing/2014/main" id="{3297C28D-54CE-4A8E-BED4-50E2E28CB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83" y="4564555"/>
              <a:ext cx="2392363" cy="1328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-Artículo competencias más demandadas en 2018.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 Análisis sectorial del empleo en Bogotá para los años 2017 y 2018</a:t>
              </a:r>
            </a:p>
          </p:txBody>
        </p:sp>
        <p:sp>
          <p:nvSpPr>
            <p:cNvPr id="86" name="30 CuadroTexto">
              <a:extLst>
                <a:ext uri="{FF2B5EF4-FFF2-40B4-BE49-F238E27FC236}">
                  <a16:creationId xmlns:a16="http://schemas.microsoft.com/office/drawing/2014/main" id="{ECF459D3-D580-48DF-8A0E-5A33A2F2B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403" y="4684332"/>
              <a:ext cx="3948974" cy="89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5652" tIns="17826" rIns="35652" bIns="17826">
              <a:spAutoFit/>
            </a:bodyPr>
            <a:lstStyle/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-Modelo de metas CCF</a:t>
              </a:r>
            </a:p>
            <a:p>
              <a:pPr lvl="1"/>
              <a:r>
                <a:rPr lang="es-CO" sz="1400" dirty="0">
                  <a:latin typeface="Tw Cen MT" panose="020B0602020104020603" pitchFamily="34" charset="0"/>
                </a:rPr>
                <a:t>-Participación en mesa de unificación de ocupaciones</a:t>
              </a:r>
            </a:p>
            <a:p>
              <a:pPr lvl="1"/>
              <a:endParaRPr lang="es-CO" sz="1400" dirty="0">
                <a:latin typeface="Tw Cen MT" panose="020B0602020104020603" pitchFamily="34" charset="0"/>
              </a:endParaRPr>
            </a:p>
          </p:txBody>
        </p:sp>
        <p:grpSp>
          <p:nvGrpSpPr>
            <p:cNvPr id="87" name="58 Grupo">
              <a:extLst>
                <a:ext uri="{FF2B5EF4-FFF2-40B4-BE49-F238E27FC236}">
                  <a16:creationId xmlns:a16="http://schemas.microsoft.com/office/drawing/2014/main" id="{0A4CCA27-0CAD-4E49-A3A5-2D49CEF7CF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0" y="3317875"/>
              <a:ext cx="968375" cy="539750"/>
              <a:chOff x="2317488" y="2746128"/>
              <a:chExt cx="968628" cy="540000"/>
            </a:xfrm>
          </p:grpSpPr>
          <p:sp>
            <p:nvSpPr>
              <p:cNvPr id="88" name="Oval 48">
                <a:extLst>
                  <a:ext uri="{FF2B5EF4-FFF2-40B4-BE49-F238E27FC236}">
                    <a16:creationId xmlns:a16="http://schemas.microsoft.com/office/drawing/2014/main" id="{ABDB4BC3-3AFE-40C1-A224-BC4737541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17488" y="2746128"/>
                <a:ext cx="539891" cy="540000"/>
              </a:xfrm>
              <a:prstGeom prst="ellipse">
                <a:avLst/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s-ES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E951884A-0E1F-408F-BE76-A441E6F6B88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897077" y="2997069"/>
                <a:ext cx="389039" cy="30177"/>
              </a:xfrm>
              <a:custGeom>
                <a:avLst/>
                <a:gdLst>
                  <a:gd name="T0" fmla="*/ 0 w 249"/>
                  <a:gd name="T1" fmla="*/ 0 h 18"/>
                  <a:gd name="T2" fmla="*/ 249 w 249"/>
                  <a:gd name="T3" fmla="*/ 1 h 18"/>
                  <a:gd name="T4" fmla="*/ 249 w 249"/>
                  <a:gd name="T5" fmla="*/ 18 h 18"/>
                  <a:gd name="T6" fmla="*/ 0 w 249"/>
                  <a:gd name="T7" fmla="*/ 18 h 18"/>
                  <a:gd name="T8" fmla="*/ 0 w 24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8">
                    <a:moveTo>
                      <a:pt x="0" y="0"/>
                    </a:moveTo>
                    <a:lnTo>
                      <a:pt x="249" y="1"/>
                    </a:lnTo>
                    <a:lnTo>
                      <a:pt x="249" y="18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grpSp>
            <p:nvGrpSpPr>
              <p:cNvPr id="90" name="Shape 419">
                <a:extLst>
                  <a:ext uri="{FF2B5EF4-FFF2-40B4-BE49-F238E27FC236}">
                    <a16:creationId xmlns:a16="http://schemas.microsoft.com/office/drawing/2014/main" id="{8560AFA1-9EAC-40FF-AEB7-0B622D02E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3528" y="2857831"/>
                <a:ext cx="241087" cy="261907"/>
                <a:chOff x="1922074" y="1629000"/>
                <a:chExt cx="437201" cy="437200"/>
              </a:xfrm>
            </p:grpSpPr>
            <p:sp>
              <p:nvSpPr>
                <p:cNvPr id="91" name="Shape 420">
                  <a:extLst>
                    <a:ext uri="{FF2B5EF4-FFF2-40B4-BE49-F238E27FC236}">
                      <a16:creationId xmlns:a16="http://schemas.microsoft.com/office/drawing/2014/main" id="{5B60825F-2119-4013-9428-36DDDA0EF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425" y="1629000"/>
                  <a:ext cx="150850" cy="150850"/>
                </a:xfrm>
                <a:custGeom>
                  <a:avLst/>
                  <a:gdLst>
                    <a:gd name="T0" fmla="*/ 2147483646 w 6034"/>
                    <a:gd name="T1" fmla="*/ 2147483646 h 6034"/>
                    <a:gd name="T2" fmla="*/ 2147483646 w 6034"/>
                    <a:gd name="T3" fmla="*/ 2147483646 h 6034"/>
                    <a:gd name="T4" fmla="*/ 2147483646 w 6034"/>
                    <a:gd name="T5" fmla="*/ 2147483646 h 6034"/>
                    <a:gd name="T6" fmla="*/ 2147483646 w 6034"/>
                    <a:gd name="T7" fmla="*/ 2147483646 h 6034"/>
                    <a:gd name="T8" fmla="*/ 2147483646 w 6034"/>
                    <a:gd name="T9" fmla="*/ 2147483646 h 6034"/>
                    <a:gd name="T10" fmla="*/ 2147483646 w 6034"/>
                    <a:gd name="T11" fmla="*/ 2147483646 h 6034"/>
                    <a:gd name="T12" fmla="*/ 2147483646 w 6034"/>
                    <a:gd name="T13" fmla="*/ 2147483646 h 6034"/>
                    <a:gd name="T14" fmla="*/ 2147483646 w 6034"/>
                    <a:gd name="T15" fmla="*/ 2147483646 h 6034"/>
                    <a:gd name="T16" fmla="*/ 2147483646 w 6034"/>
                    <a:gd name="T17" fmla="*/ 2147483646 h 6034"/>
                    <a:gd name="T18" fmla="*/ 2147483646 w 6034"/>
                    <a:gd name="T19" fmla="*/ 2147483646 h 6034"/>
                    <a:gd name="T20" fmla="*/ 2147483646 w 6034"/>
                    <a:gd name="T21" fmla="*/ 2147483646 h 6034"/>
                    <a:gd name="T22" fmla="*/ 2147483646 w 6034"/>
                    <a:gd name="T23" fmla="*/ 2147483646 h 6034"/>
                    <a:gd name="T24" fmla="*/ 2147483646 w 6034"/>
                    <a:gd name="T25" fmla="*/ 2147483646 h 6034"/>
                    <a:gd name="T26" fmla="*/ 2147483646 w 6034"/>
                    <a:gd name="T27" fmla="*/ 2147483646 h 6034"/>
                    <a:gd name="T28" fmla="*/ 2147483646 w 6034"/>
                    <a:gd name="T29" fmla="*/ 2147483646 h 6034"/>
                    <a:gd name="T30" fmla="*/ 2147483646 w 6034"/>
                    <a:gd name="T31" fmla="*/ 2147483646 h 6034"/>
                    <a:gd name="T32" fmla="*/ 2147483646 w 6034"/>
                    <a:gd name="T33" fmla="*/ 2147483646 h 6034"/>
                    <a:gd name="T34" fmla="*/ 2147483646 w 6034"/>
                    <a:gd name="T35" fmla="*/ 2147483646 h 6034"/>
                    <a:gd name="T36" fmla="*/ 2147483646 w 6034"/>
                    <a:gd name="T37" fmla="*/ 2147483646 h 6034"/>
                    <a:gd name="T38" fmla="*/ 2147483646 w 6034"/>
                    <a:gd name="T39" fmla="*/ 2147483646 h 6034"/>
                    <a:gd name="T40" fmla="*/ 2147483646 w 6034"/>
                    <a:gd name="T41" fmla="*/ 2147483646 h 60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034"/>
                    <a:gd name="T64" fmla="*/ 0 h 6034"/>
                    <a:gd name="T65" fmla="*/ 6034 w 6034"/>
                    <a:gd name="T66" fmla="*/ 6034 h 60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034" h="6034" extrusionOk="0">
                      <a:moveTo>
                        <a:pt x="2004" y="1"/>
                      </a:moveTo>
                      <a:lnTo>
                        <a:pt x="1881" y="25"/>
                      </a:lnTo>
                      <a:lnTo>
                        <a:pt x="1784" y="50"/>
                      </a:lnTo>
                      <a:lnTo>
                        <a:pt x="1686" y="98"/>
                      </a:lnTo>
                      <a:lnTo>
                        <a:pt x="1588" y="172"/>
                      </a:lnTo>
                      <a:lnTo>
                        <a:pt x="1" y="1784"/>
                      </a:lnTo>
                      <a:lnTo>
                        <a:pt x="4251" y="6033"/>
                      </a:lnTo>
                      <a:lnTo>
                        <a:pt x="5862" y="4446"/>
                      </a:lnTo>
                      <a:lnTo>
                        <a:pt x="5936" y="4348"/>
                      </a:lnTo>
                      <a:lnTo>
                        <a:pt x="5985" y="4250"/>
                      </a:lnTo>
                      <a:lnTo>
                        <a:pt x="6009" y="4153"/>
                      </a:lnTo>
                      <a:lnTo>
                        <a:pt x="6033" y="4031"/>
                      </a:lnTo>
                      <a:lnTo>
                        <a:pt x="6009" y="3933"/>
                      </a:lnTo>
                      <a:lnTo>
                        <a:pt x="5985" y="3811"/>
                      </a:lnTo>
                      <a:lnTo>
                        <a:pt x="5936" y="3713"/>
                      </a:lnTo>
                      <a:lnTo>
                        <a:pt x="5862" y="3615"/>
                      </a:lnTo>
                      <a:lnTo>
                        <a:pt x="2419" y="172"/>
                      </a:lnTo>
                      <a:lnTo>
                        <a:pt x="2321" y="98"/>
                      </a:lnTo>
                      <a:lnTo>
                        <a:pt x="2223" y="50"/>
                      </a:lnTo>
                      <a:lnTo>
                        <a:pt x="2101" y="25"/>
                      </a:lnTo>
                      <a:lnTo>
                        <a:pt x="200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92" name="Shape 421">
                  <a:extLst>
                    <a:ext uri="{FF2B5EF4-FFF2-40B4-BE49-F238E27FC236}">
                      <a16:creationId xmlns:a16="http://schemas.microsoft.com/office/drawing/2014/main" id="{DCED65A5-6B2C-4CDC-AF98-848880B4B1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2074" y="1686400"/>
                  <a:ext cx="379800" cy="379800"/>
                </a:xfrm>
                <a:custGeom>
                  <a:avLst/>
                  <a:gdLst>
                    <a:gd name="T0" fmla="*/ 2147483646 w 15192"/>
                    <a:gd name="T1" fmla="*/ 2147483646 h 15192"/>
                    <a:gd name="T2" fmla="*/ 2147483646 w 15192"/>
                    <a:gd name="T3" fmla="*/ 2147483646 h 15192"/>
                    <a:gd name="T4" fmla="*/ 2147483646 w 15192"/>
                    <a:gd name="T5" fmla="*/ 2147483646 h 15192"/>
                    <a:gd name="T6" fmla="*/ 2147483646 w 15192"/>
                    <a:gd name="T7" fmla="*/ 2147483646 h 15192"/>
                    <a:gd name="T8" fmla="*/ 2147483646 w 15192"/>
                    <a:gd name="T9" fmla="*/ 2147483646 h 15192"/>
                    <a:gd name="T10" fmla="*/ 2147483646 w 15192"/>
                    <a:gd name="T11" fmla="*/ 2147483646 h 15192"/>
                    <a:gd name="T12" fmla="*/ 2147483646 w 15192"/>
                    <a:gd name="T13" fmla="*/ 2147483646 h 15192"/>
                    <a:gd name="T14" fmla="*/ 2147483646 w 15192"/>
                    <a:gd name="T15" fmla="*/ 2147483646 h 15192"/>
                    <a:gd name="T16" fmla="*/ 2147483646 w 15192"/>
                    <a:gd name="T17" fmla="*/ 2147483646 h 15192"/>
                    <a:gd name="T18" fmla="*/ 2147483646 w 15192"/>
                    <a:gd name="T19" fmla="*/ 2147483646 h 15192"/>
                    <a:gd name="T20" fmla="*/ 2147483646 w 15192"/>
                    <a:gd name="T21" fmla="*/ 2147483646 h 15192"/>
                    <a:gd name="T22" fmla="*/ 2147483646 w 15192"/>
                    <a:gd name="T23" fmla="*/ 2147483646 h 15192"/>
                    <a:gd name="T24" fmla="*/ 2147483646 w 15192"/>
                    <a:gd name="T25" fmla="*/ 2147483646 h 15192"/>
                    <a:gd name="T26" fmla="*/ 2147483646 w 15192"/>
                    <a:gd name="T27" fmla="*/ 2147483646 h 15192"/>
                    <a:gd name="T28" fmla="*/ 2147483646 w 15192"/>
                    <a:gd name="T29" fmla="*/ 2147483646 h 15192"/>
                    <a:gd name="T30" fmla="*/ 2147483646 w 15192"/>
                    <a:gd name="T31" fmla="*/ 2147483646 h 15192"/>
                    <a:gd name="T32" fmla="*/ 2147483646 w 15192"/>
                    <a:gd name="T33" fmla="*/ 2147483646 h 15192"/>
                    <a:gd name="T34" fmla="*/ 2147483646 w 15192"/>
                    <a:gd name="T35" fmla="*/ 2147483646 h 15192"/>
                    <a:gd name="T36" fmla="*/ 2147483646 w 15192"/>
                    <a:gd name="T37" fmla="*/ 2147483646 h 15192"/>
                    <a:gd name="T38" fmla="*/ 2147483646 w 15192"/>
                    <a:gd name="T39" fmla="*/ 2147483646 h 15192"/>
                    <a:gd name="T40" fmla="*/ 2147483646 w 15192"/>
                    <a:gd name="T41" fmla="*/ 2147483646 h 15192"/>
                    <a:gd name="T42" fmla="*/ 2147483646 w 15192"/>
                    <a:gd name="T43" fmla="*/ 2147483646 h 15192"/>
                    <a:gd name="T44" fmla="*/ 2147483646 w 15192"/>
                    <a:gd name="T45" fmla="*/ 2147483646 h 15192"/>
                    <a:gd name="T46" fmla="*/ 2147483646 w 15192"/>
                    <a:gd name="T47" fmla="*/ 2147483646 h 15192"/>
                    <a:gd name="T48" fmla="*/ 2147483646 w 15192"/>
                    <a:gd name="T49" fmla="*/ 2147483646 h 15192"/>
                    <a:gd name="T50" fmla="*/ 2147483646 w 15192"/>
                    <a:gd name="T51" fmla="*/ 2147483646 h 15192"/>
                    <a:gd name="T52" fmla="*/ 2147483646 w 15192"/>
                    <a:gd name="T53" fmla="*/ 2147483646 h 15192"/>
                    <a:gd name="T54" fmla="*/ 2147483646 w 15192"/>
                    <a:gd name="T55" fmla="*/ 2147483646 h 15192"/>
                    <a:gd name="T56" fmla="*/ 2147483646 w 15192"/>
                    <a:gd name="T57" fmla="*/ 2147483646 h 15192"/>
                    <a:gd name="T58" fmla="*/ 2147483646 w 15192"/>
                    <a:gd name="T59" fmla="*/ 2147483646 h 15192"/>
                    <a:gd name="T60" fmla="*/ 2147483646 w 15192"/>
                    <a:gd name="T61" fmla="*/ 2147483646 h 15192"/>
                    <a:gd name="T62" fmla="*/ 2147483646 w 15192"/>
                    <a:gd name="T63" fmla="*/ 2147483646 h 15192"/>
                    <a:gd name="T64" fmla="*/ 2147483646 w 15192"/>
                    <a:gd name="T65" fmla="*/ 2147483646 h 15192"/>
                    <a:gd name="T66" fmla="*/ 2147483646 w 15192"/>
                    <a:gd name="T67" fmla="*/ 2147483646 h 15192"/>
                    <a:gd name="T68" fmla="*/ 2147483646 w 15192"/>
                    <a:gd name="T69" fmla="*/ 2147483646 h 15192"/>
                    <a:gd name="T70" fmla="*/ 2147483646 w 15192"/>
                    <a:gd name="T71" fmla="*/ 2147483646 h 15192"/>
                    <a:gd name="T72" fmla="*/ 2147483646 w 15192"/>
                    <a:gd name="T73" fmla="*/ 2147483646 h 151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192"/>
                    <a:gd name="T112" fmla="*/ 0 h 15192"/>
                    <a:gd name="T113" fmla="*/ 15192 w 15192"/>
                    <a:gd name="T114" fmla="*/ 15192 h 151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192" h="15192" extrusionOk="0">
                      <a:moveTo>
                        <a:pt x="1100" y="10527"/>
                      </a:moveTo>
                      <a:lnTo>
                        <a:pt x="4665" y="14093"/>
                      </a:lnTo>
                      <a:lnTo>
                        <a:pt x="4616" y="14117"/>
                      </a:lnTo>
                      <a:lnTo>
                        <a:pt x="1979" y="14508"/>
                      </a:lnTo>
                      <a:lnTo>
                        <a:pt x="684" y="13213"/>
                      </a:lnTo>
                      <a:lnTo>
                        <a:pt x="1075" y="10576"/>
                      </a:lnTo>
                      <a:lnTo>
                        <a:pt x="1100" y="10527"/>
                      </a:lnTo>
                      <a:close/>
                      <a:moveTo>
                        <a:pt x="10918" y="1"/>
                      </a:moveTo>
                      <a:lnTo>
                        <a:pt x="758" y="10185"/>
                      </a:lnTo>
                      <a:lnTo>
                        <a:pt x="684" y="10258"/>
                      </a:lnTo>
                      <a:lnTo>
                        <a:pt x="636" y="10332"/>
                      </a:lnTo>
                      <a:lnTo>
                        <a:pt x="611" y="10405"/>
                      </a:lnTo>
                      <a:lnTo>
                        <a:pt x="587" y="10502"/>
                      </a:lnTo>
                      <a:lnTo>
                        <a:pt x="1" y="14532"/>
                      </a:lnTo>
                      <a:lnTo>
                        <a:pt x="1" y="14654"/>
                      </a:lnTo>
                      <a:lnTo>
                        <a:pt x="25" y="14801"/>
                      </a:lnTo>
                      <a:lnTo>
                        <a:pt x="98" y="14923"/>
                      </a:lnTo>
                      <a:lnTo>
                        <a:pt x="171" y="15021"/>
                      </a:lnTo>
                      <a:lnTo>
                        <a:pt x="269" y="15094"/>
                      </a:lnTo>
                      <a:lnTo>
                        <a:pt x="367" y="15143"/>
                      </a:lnTo>
                      <a:lnTo>
                        <a:pt x="465" y="15167"/>
                      </a:lnTo>
                      <a:lnTo>
                        <a:pt x="587" y="15192"/>
                      </a:lnTo>
                      <a:lnTo>
                        <a:pt x="660" y="15192"/>
                      </a:lnTo>
                      <a:lnTo>
                        <a:pt x="4690" y="14606"/>
                      </a:lnTo>
                      <a:lnTo>
                        <a:pt x="4861" y="14557"/>
                      </a:lnTo>
                      <a:lnTo>
                        <a:pt x="4934" y="14508"/>
                      </a:lnTo>
                      <a:lnTo>
                        <a:pt x="5007" y="14435"/>
                      </a:lnTo>
                      <a:lnTo>
                        <a:pt x="15192" y="4275"/>
                      </a:lnTo>
                      <a:lnTo>
                        <a:pt x="13970" y="3053"/>
                      </a:lnTo>
                      <a:lnTo>
                        <a:pt x="4152" y="12872"/>
                      </a:lnTo>
                      <a:lnTo>
                        <a:pt x="3810" y="12530"/>
                      </a:lnTo>
                      <a:lnTo>
                        <a:pt x="13629" y="2712"/>
                      </a:lnTo>
                      <a:lnTo>
                        <a:pt x="12481" y="1564"/>
                      </a:lnTo>
                      <a:lnTo>
                        <a:pt x="2663" y="11382"/>
                      </a:lnTo>
                      <a:lnTo>
                        <a:pt x="2321" y="11040"/>
                      </a:lnTo>
                      <a:lnTo>
                        <a:pt x="12139" y="1222"/>
                      </a:lnTo>
                      <a:lnTo>
                        <a:pt x="1091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93" name="56 Grupo">
              <a:extLst>
                <a:ext uri="{FF2B5EF4-FFF2-40B4-BE49-F238E27FC236}">
                  <a16:creationId xmlns:a16="http://schemas.microsoft.com/office/drawing/2014/main" id="{E7C20524-0F59-4654-9DAE-BA51AEDE0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0688" y="1806575"/>
              <a:ext cx="765175" cy="836613"/>
              <a:chOff x="5824158" y="922627"/>
              <a:chExt cx="764419" cy="836649"/>
            </a:xfrm>
          </p:grpSpPr>
          <p:sp>
            <p:nvSpPr>
              <p:cNvPr id="94" name="Oval 57">
                <a:extLst>
                  <a:ext uri="{FF2B5EF4-FFF2-40B4-BE49-F238E27FC236}">
                    <a16:creationId xmlns:a16="http://schemas.microsoft.com/office/drawing/2014/main" id="{C12B5B9E-1587-4283-BC1C-1FB693562D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049360" y="922627"/>
                <a:ext cx="539217" cy="53977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652" tIns="17826" rIns="35652" bIns="17826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en-US" altLang="es-ES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id="{4CEEBD93-A212-4594-9055-E520E61B960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24158" y="1424299"/>
                <a:ext cx="283881" cy="334977"/>
              </a:xfrm>
              <a:custGeom>
                <a:avLst/>
                <a:gdLst>
                  <a:gd name="T0" fmla="*/ 182 w 182"/>
                  <a:gd name="T1" fmla="*/ 183 h 195"/>
                  <a:gd name="T2" fmla="*/ 13 w 182"/>
                  <a:gd name="T3" fmla="*/ 0 h 195"/>
                  <a:gd name="T4" fmla="*/ 0 w 182"/>
                  <a:gd name="T5" fmla="*/ 12 h 195"/>
                  <a:gd name="T6" fmla="*/ 168 w 182"/>
                  <a:gd name="T7" fmla="*/ 195 h 195"/>
                  <a:gd name="T8" fmla="*/ 182 w 182"/>
                  <a:gd name="T9" fmla="*/ 18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95">
                    <a:moveTo>
                      <a:pt x="182" y="183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168" y="195"/>
                    </a:lnTo>
                    <a:lnTo>
                      <a:pt x="182" y="18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lIns="35652" tIns="17826" rIns="35652" bIns="1782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grpSp>
            <p:nvGrpSpPr>
              <p:cNvPr id="96" name="Shape 422">
                <a:extLst>
                  <a:ext uri="{FF2B5EF4-FFF2-40B4-BE49-F238E27FC236}">
                    <a16:creationId xmlns:a16="http://schemas.microsoft.com/office/drawing/2014/main" id="{C215D445-0C4B-4B0D-9B2D-A4BB04D84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6561" y="1044322"/>
                <a:ext cx="244062" cy="265214"/>
                <a:chOff x="2594325" y="1627175"/>
                <a:chExt cx="440850" cy="440850"/>
              </a:xfrm>
            </p:grpSpPr>
            <p:sp>
              <p:nvSpPr>
                <p:cNvPr id="97" name="Shape 423">
                  <a:extLst>
                    <a:ext uri="{FF2B5EF4-FFF2-40B4-BE49-F238E27FC236}">
                      <a16:creationId xmlns:a16="http://schemas.microsoft.com/office/drawing/2014/main" id="{30D3CA83-2D36-4D3F-A9E7-BBC4CB26F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4325" y="1890950"/>
                  <a:ext cx="177075" cy="177075"/>
                </a:xfrm>
                <a:custGeom>
                  <a:avLst/>
                  <a:gdLst>
                    <a:gd name="T0" fmla="*/ 2147483646 w 7083"/>
                    <a:gd name="T1" fmla="*/ 0 h 7083"/>
                    <a:gd name="T2" fmla="*/ 2147483646 w 7083"/>
                    <a:gd name="T3" fmla="*/ 2147483646 h 7083"/>
                    <a:gd name="T4" fmla="*/ 0 w 7083"/>
                    <a:gd name="T5" fmla="*/ 2147483646 h 7083"/>
                    <a:gd name="T6" fmla="*/ 2147483646 w 7083"/>
                    <a:gd name="T7" fmla="*/ 2147483646 h 7083"/>
                    <a:gd name="T8" fmla="*/ 2147483646 w 7083"/>
                    <a:gd name="T9" fmla="*/ 2147483646 h 7083"/>
                    <a:gd name="T10" fmla="*/ 2147483646 w 7083"/>
                    <a:gd name="T11" fmla="*/ 0 h 70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083"/>
                    <a:gd name="T19" fmla="*/ 0 h 7083"/>
                    <a:gd name="T20" fmla="*/ 7083 w 7083"/>
                    <a:gd name="T21" fmla="*/ 7083 h 708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083" h="7083" extrusionOk="0">
                      <a:moveTo>
                        <a:pt x="5544" y="0"/>
                      </a:moveTo>
                      <a:lnTo>
                        <a:pt x="538" y="5984"/>
                      </a:lnTo>
                      <a:lnTo>
                        <a:pt x="0" y="7083"/>
                      </a:lnTo>
                      <a:lnTo>
                        <a:pt x="1099" y="6546"/>
                      </a:lnTo>
                      <a:lnTo>
                        <a:pt x="7083" y="1539"/>
                      </a:lnTo>
                      <a:lnTo>
                        <a:pt x="55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98" name="Shape 424">
                  <a:extLst>
                    <a:ext uri="{FF2B5EF4-FFF2-40B4-BE49-F238E27FC236}">
                      <a16:creationId xmlns:a16="http://schemas.microsoft.com/office/drawing/2014/main" id="{A94A67FB-AE82-4214-83BD-480C6278F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8700" y="1627175"/>
                  <a:ext cx="176475" cy="176475"/>
                </a:xfrm>
                <a:custGeom>
                  <a:avLst/>
                  <a:gdLst>
                    <a:gd name="T0" fmla="*/ 2147483646 w 7059"/>
                    <a:gd name="T1" fmla="*/ 2147483646 h 7059"/>
                    <a:gd name="T2" fmla="*/ 2147483646 w 7059"/>
                    <a:gd name="T3" fmla="*/ 2147483646 h 7059"/>
                    <a:gd name="T4" fmla="*/ 2147483646 w 7059"/>
                    <a:gd name="T5" fmla="*/ 2147483646 h 7059"/>
                    <a:gd name="T6" fmla="*/ 2147483646 w 7059"/>
                    <a:gd name="T7" fmla="*/ 2147483646 h 7059"/>
                    <a:gd name="T8" fmla="*/ 2147483646 w 7059"/>
                    <a:gd name="T9" fmla="*/ 2147483646 h 7059"/>
                    <a:gd name="T10" fmla="*/ 2147483646 w 7059"/>
                    <a:gd name="T11" fmla="*/ 2147483646 h 7059"/>
                    <a:gd name="T12" fmla="*/ 2147483646 w 7059"/>
                    <a:gd name="T13" fmla="*/ 2147483646 h 7059"/>
                    <a:gd name="T14" fmla="*/ 2147483646 w 7059"/>
                    <a:gd name="T15" fmla="*/ 2147483646 h 7059"/>
                    <a:gd name="T16" fmla="*/ 2147483646 w 7059"/>
                    <a:gd name="T17" fmla="*/ 2147483646 h 7059"/>
                    <a:gd name="T18" fmla="*/ 0 w 7059"/>
                    <a:gd name="T19" fmla="*/ 2147483646 h 7059"/>
                    <a:gd name="T20" fmla="*/ 0 w 7059"/>
                    <a:gd name="T21" fmla="*/ 2147483646 h 7059"/>
                    <a:gd name="T22" fmla="*/ 2147483646 w 7059"/>
                    <a:gd name="T23" fmla="*/ 2147483646 h 7059"/>
                    <a:gd name="T24" fmla="*/ 2147483646 w 7059"/>
                    <a:gd name="T25" fmla="*/ 2147483646 h 7059"/>
                    <a:gd name="T26" fmla="*/ 2147483646 w 7059"/>
                    <a:gd name="T27" fmla="*/ 2147483646 h 7059"/>
                    <a:gd name="T28" fmla="*/ 2147483646 w 7059"/>
                    <a:gd name="T29" fmla="*/ 2147483646 h 7059"/>
                    <a:gd name="T30" fmla="*/ 2147483646 w 7059"/>
                    <a:gd name="T31" fmla="*/ 2147483646 h 7059"/>
                    <a:gd name="T32" fmla="*/ 2147483646 w 7059"/>
                    <a:gd name="T33" fmla="*/ 2147483646 h 7059"/>
                    <a:gd name="T34" fmla="*/ 2147483646 w 7059"/>
                    <a:gd name="T35" fmla="*/ 2147483646 h 7059"/>
                    <a:gd name="T36" fmla="*/ 2147483646 w 7059"/>
                    <a:gd name="T37" fmla="*/ 2147483646 h 7059"/>
                    <a:gd name="T38" fmla="*/ 2147483646 w 7059"/>
                    <a:gd name="T39" fmla="*/ 2147483646 h 7059"/>
                    <a:gd name="T40" fmla="*/ 2147483646 w 7059"/>
                    <a:gd name="T41" fmla="*/ 2147483646 h 7059"/>
                    <a:gd name="T42" fmla="*/ 2147483646 w 7059"/>
                    <a:gd name="T43" fmla="*/ 2147483646 h 7059"/>
                    <a:gd name="T44" fmla="*/ 2147483646 w 7059"/>
                    <a:gd name="T45" fmla="*/ 2147483646 h 7059"/>
                    <a:gd name="T46" fmla="*/ 2147483646 w 7059"/>
                    <a:gd name="T47" fmla="*/ 2147483646 h 7059"/>
                    <a:gd name="T48" fmla="*/ 2147483646 w 7059"/>
                    <a:gd name="T49" fmla="*/ 2147483646 h 7059"/>
                    <a:gd name="T50" fmla="*/ 2147483646 w 7059"/>
                    <a:gd name="T51" fmla="*/ 2147483646 h 7059"/>
                    <a:gd name="T52" fmla="*/ 2147483646 w 7059"/>
                    <a:gd name="T53" fmla="*/ 2147483646 h 7059"/>
                    <a:gd name="T54" fmla="*/ 2147483646 w 7059"/>
                    <a:gd name="T55" fmla="*/ 2147483646 h 7059"/>
                    <a:gd name="T56" fmla="*/ 2147483646 w 7059"/>
                    <a:gd name="T57" fmla="*/ 2147483646 h 7059"/>
                    <a:gd name="T58" fmla="*/ 2147483646 w 7059"/>
                    <a:gd name="T59" fmla="*/ 2147483646 h 7059"/>
                    <a:gd name="T60" fmla="*/ 2147483646 w 7059"/>
                    <a:gd name="T61" fmla="*/ 2147483646 h 7059"/>
                    <a:gd name="T62" fmla="*/ 2147483646 w 7059"/>
                    <a:gd name="T63" fmla="*/ 2147483646 h 7059"/>
                    <a:gd name="T64" fmla="*/ 2147483646 w 7059"/>
                    <a:gd name="T65" fmla="*/ 2147483646 h 7059"/>
                    <a:gd name="T66" fmla="*/ 2147483646 w 7059"/>
                    <a:gd name="T67" fmla="*/ 2147483646 h 7059"/>
                    <a:gd name="T68" fmla="*/ 2147483646 w 7059"/>
                    <a:gd name="T69" fmla="*/ 2147483646 h 7059"/>
                    <a:gd name="T70" fmla="*/ 2147483646 w 7059"/>
                    <a:gd name="T71" fmla="*/ 2147483646 h 7059"/>
                    <a:gd name="T72" fmla="*/ 2147483646 w 7059"/>
                    <a:gd name="T73" fmla="*/ 2147483646 h 7059"/>
                    <a:gd name="T74" fmla="*/ 2147483646 w 7059"/>
                    <a:gd name="T75" fmla="*/ 2147483646 h 705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7059"/>
                    <a:gd name="T115" fmla="*/ 0 h 7059"/>
                    <a:gd name="T116" fmla="*/ 7059 w 7059"/>
                    <a:gd name="T117" fmla="*/ 7059 h 705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7059" h="7059" extrusionOk="0">
                      <a:moveTo>
                        <a:pt x="904" y="1"/>
                      </a:moveTo>
                      <a:lnTo>
                        <a:pt x="782" y="25"/>
                      </a:lnTo>
                      <a:lnTo>
                        <a:pt x="684" y="98"/>
                      </a:lnTo>
                      <a:lnTo>
                        <a:pt x="611" y="147"/>
                      </a:lnTo>
                      <a:lnTo>
                        <a:pt x="489" y="294"/>
                      </a:lnTo>
                      <a:lnTo>
                        <a:pt x="367" y="440"/>
                      </a:lnTo>
                      <a:lnTo>
                        <a:pt x="294" y="587"/>
                      </a:lnTo>
                      <a:lnTo>
                        <a:pt x="196" y="733"/>
                      </a:lnTo>
                      <a:lnTo>
                        <a:pt x="74" y="1051"/>
                      </a:lnTo>
                      <a:lnTo>
                        <a:pt x="0" y="1393"/>
                      </a:lnTo>
                      <a:lnTo>
                        <a:pt x="0" y="1735"/>
                      </a:lnTo>
                      <a:lnTo>
                        <a:pt x="25" y="2052"/>
                      </a:lnTo>
                      <a:lnTo>
                        <a:pt x="123" y="2394"/>
                      </a:lnTo>
                      <a:lnTo>
                        <a:pt x="269" y="2711"/>
                      </a:lnTo>
                      <a:lnTo>
                        <a:pt x="4348" y="6790"/>
                      </a:lnTo>
                      <a:lnTo>
                        <a:pt x="4665" y="6937"/>
                      </a:lnTo>
                      <a:lnTo>
                        <a:pt x="5007" y="7034"/>
                      </a:lnTo>
                      <a:lnTo>
                        <a:pt x="5325" y="7059"/>
                      </a:lnTo>
                      <a:lnTo>
                        <a:pt x="5667" y="7059"/>
                      </a:lnTo>
                      <a:lnTo>
                        <a:pt x="6008" y="6986"/>
                      </a:lnTo>
                      <a:lnTo>
                        <a:pt x="6326" y="6863"/>
                      </a:lnTo>
                      <a:lnTo>
                        <a:pt x="6473" y="6766"/>
                      </a:lnTo>
                      <a:lnTo>
                        <a:pt x="6619" y="6692"/>
                      </a:lnTo>
                      <a:lnTo>
                        <a:pt x="6766" y="6570"/>
                      </a:lnTo>
                      <a:lnTo>
                        <a:pt x="6912" y="6448"/>
                      </a:lnTo>
                      <a:lnTo>
                        <a:pt x="6961" y="6375"/>
                      </a:lnTo>
                      <a:lnTo>
                        <a:pt x="7034" y="6277"/>
                      </a:lnTo>
                      <a:lnTo>
                        <a:pt x="7059" y="6155"/>
                      </a:lnTo>
                      <a:lnTo>
                        <a:pt x="7059" y="6057"/>
                      </a:lnTo>
                      <a:lnTo>
                        <a:pt x="7059" y="5960"/>
                      </a:lnTo>
                      <a:lnTo>
                        <a:pt x="7034" y="5862"/>
                      </a:lnTo>
                      <a:lnTo>
                        <a:pt x="6961" y="5764"/>
                      </a:lnTo>
                      <a:lnTo>
                        <a:pt x="6912" y="5667"/>
                      </a:lnTo>
                      <a:lnTo>
                        <a:pt x="1393" y="147"/>
                      </a:lnTo>
                      <a:lnTo>
                        <a:pt x="1295" y="98"/>
                      </a:lnTo>
                      <a:lnTo>
                        <a:pt x="1197" y="25"/>
                      </a:lnTo>
                      <a:lnTo>
                        <a:pt x="1099" y="1"/>
                      </a:lnTo>
                      <a:lnTo>
                        <a:pt x="90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99" name="Shape 425">
                  <a:extLst>
                    <a:ext uri="{FF2B5EF4-FFF2-40B4-BE49-F238E27FC236}">
                      <a16:creationId xmlns:a16="http://schemas.microsoft.com/office/drawing/2014/main" id="{BCB588CA-A65A-419E-A319-7DE6500DA8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3325" y="1702275"/>
                  <a:ext cx="296750" cy="296775"/>
                </a:xfrm>
                <a:custGeom>
                  <a:avLst/>
                  <a:gdLst>
                    <a:gd name="T0" fmla="*/ 2147483646 w 11870"/>
                    <a:gd name="T1" fmla="*/ 2147483646 h 11871"/>
                    <a:gd name="T2" fmla="*/ 2147483646 w 11870"/>
                    <a:gd name="T3" fmla="*/ 2147483646 h 11871"/>
                    <a:gd name="T4" fmla="*/ 2147483646 w 11870"/>
                    <a:gd name="T5" fmla="*/ 2147483646 h 11871"/>
                    <a:gd name="T6" fmla="*/ 2147483646 w 11870"/>
                    <a:gd name="T7" fmla="*/ 2147483646 h 11871"/>
                    <a:gd name="T8" fmla="*/ 2147483646 w 11870"/>
                    <a:gd name="T9" fmla="*/ 2147483646 h 11871"/>
                    <a:gd name="T10" fmla="*/ 2147483646 w 11870"/>
                    <a:gd name="T11" fmla="*/ 2147483646 h 11871"/>
                    <a:gd name="T12" fmla="*/ 2147483646 w 11870"/>
                    <a:gd name="T13" fmla="*/ 2147483646 h 11871"/>
                    <a:gd name="T14" fmla="*/ 2147483646 w 11870"/>
                    <a:gd name="T15" fmla="*/ 2147483646 h 11871"/>
                    <a:gd name="T16" fmla="*/ 2147483646 w 11870"/>
                    <a:gd name="T17" fmla="*/ 2147483646 h 11871"/>
                    <a:gd name="T18" fmla="*/ 2147483646 w 11870"/>
                    <a:gd name="T19" fmla="*/ 2147483646 h 11871"/>
                    <a:gd name="T20" fmla="*/ 2147483646 w 11870"/>
                    <a:gd name="T21" fmla="*/ 2147483646 h 11871"/>
                    <a:gd name="T22" fmla="*/ 2147483646 w 11870"/>
                    <a:gd name="T23" fmla="*/ 2147483646 h 11871"/>
                    <a:gd name="T24" fmla="*/ 2147483646 w 11870"/>
                    <a:gd name="T25" fmla="*/ 2147483646 h 11871"/>
                    <a:gd name="T26" fmla="*/ 2147483646 w 11870"/>
                    <a:gd name="T27" fmla="*/ 2147483646 h 11871"/>
                    <a:gd name="T28" fmla="*/ 2147483646 w 11870"/>
                    <a:gd name="T29" fmla="*/ 2147483646 h 11871"/>
                    <a:gd name="T30" fmla="*/ 2147483646 w 11870"/>
                    <a:gd name="T31" fmla="*/ 2147483646 h 11871"/>
                    <a:gd name="T32" fmla="*/ 2147483646 w 11870"/>
                    <a:gd name="T33" fmla="*/ 2147483646 h 11871"/>
                    <a:gd name="T34" fmla="*/ 2147483646 w 11870"/>
                    <a:gd name="T35" fmla="*/ 2147483646 h 11871"/>
                    <a:gd name="T36" fmla="*/ 2147483646 w 11870"/>
                    <a:gd name="T37" fmla="*/ 2147483646 h 11871"/>
                    <a:gd name="T38" fmla="*/ 0 w 11870"/>
                    <a:gd name="T39" fmla="*/ 2147483646 h 11871"/>
                    <a:gd name="T40" fmla="*/ 2147483646 w 11870"/>
                    <a:gd name="T41" fmla="*/ 2147483646 h 11871"/>
                    <a:gd name="T42" fmla="*/ 2147483646 w 11870"/>
                    <a:gd name="T43" fmla="*/ 2147483646 h 11871"/>
                    <a:gd name="T44" fmla="*/ 2147483646 w 11870"/>
                    <a:gd name="T45" fmla="*/ 2147483646 h 11871"/>
                    <a:gd name="T46" fmla="*/ 2147483646 w 11870"/>
                    <a:gd name="T47" fmla="*/ 2147483646 h 11871"/>
                    <a:gd name="T48" fmla="*/ 2147483646 w 11870"/>
                    <a:gd name="T49" fmla="*/ 2147483646 h 11871"/>
                    <a:gd name="T50" fmla="*/ 2147483646 w 11870"/>
                    <a:gd name="T51" fmla="*/ 2147483646 h 11871"/>
                    <a:gd name="T52" fmla="*/ 2147483646 w 11870"/>
                    <a:gd name="T53" fmla="*/ 2147483646 h 11871"/>
                    <a:gd name="T54" fmla="*/ 2147483646 w 11870"/>
                    <a:gd name="T55" fmla="*/ 2147483646 h 11871"/>
                    <a:gd name="T56" fmla="*/ 2147483646 w 11870"/>
                    <a:gd name="T57" fmla="*/ 2147483646 h 11871"/>
                    <a:gd name="T58" fmla="*/ 2147483646 w 11870"/>
                    <a:gd name="T59" fmla="*/ 2147483646 h 11871"/>
                    <a:gd name="T60" fmla="*/ 2147483646 w 11870"/>
                    <a:gd name="T61" fmla="*/ 2147483646 h 11871"/>
                    <a:gd name="T62" fmla="*/ 2147483646 w 11870"/>
                    <a:gd name="T63" fmla="*/ 2147483646 h 11871"/>
                    <a:gd name="T64" fmla="*/ 2147483646 w 11870"/>
                    <a:gd name="T65" fmla="*/ 2147483646 h 11871"/>
                    <a:gd name="T66" fmla="*/ 2147483646 w 11870"/>
                    <a:gd name="T67" fmla="*/ 2147483646 h 11871"/>
                    <a:gd name="T68" fmla="*/ 2147483646 w 11870"/>
                    <a:gd name="T69" fmla="*/ 2147483646 h 118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870"/>
                    <a:gd name="T106" fmla="*/ 0 h 11871"/>
                    <a:gd name="T107" fmla="*/ 11870 w 11870"/>
                    <a:gd name="T108" fmla="*/ 11871 h 1187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870" h="11871" extrusionOk="0">
                      <a:moveTo>
                        <a:pt x="7718" y="1295"/>
                      </a:moveTo>
                      <a:lnTo>
                        <a:pt x="7815" y="1319"/>
                      </a:lnTo>
                      <a:lnTo>
                        <a:pt x="7889" y="1368"/>
                      </a:lnTo>
                      <a:lnTo>
                        <a:pt x="7938" y="1442"/>
                      </a:lnTo>
                      <a:lnTo>
                        <a:pt x="7938" y="1515"/>
                      </a:lnTo>
                      <a:lnTo>
                        <a:pt x="7938" y="1588"/>
                      </a:lnTo>
                      <a:lnTo>
                        <a:pt x="7889" y="1661"/>
                      </a:lnTo>
                      <a:lnTo>
                        <a:pt x="5862" y="3664"/>
                      </a:lnTo>
                      <a:lnTo>
                        <a:pt x="5788" y="3713"/>
                      </a:lnTo>
                      <a:lnTo>
                        <a:pt x="5715" y="3737"/>
                      </a:lnTo>
                      <a:lnTo>
                        <a:pt x="5642" y="3713"/>
                      </a:lnTo>
                      <a:lnTo>
                        <a:pt x="5569" y="3664"/>
                      </a:lnTo>
                      <a:lnTo>
                        <a:pt x="5520" y="3591"/>
                      </a:lnTo>
                      <a:lnTo>
                        <a:pt x="5495" y="3517"/>
                      </a:lnTo>
                      <a:lnTo>
                        <a:pt x="5520" y="3444"/>
                      </a:lnTo>
                      <a:lnTo>
                        <a:pt x="5569" y="3371"/>
                      </a:lnTo>
                      <a:lnTo>
                        <a:pt x="7571" y="1368"/>
                      </a:lnTo>
                      <a:lnTo>
                        <a:pt x="7644" y="1319"/>
                      </a:lnTo>
                      <a:lnTo>
                        <a:pt x="7718" y="1295"/>
                      </a:lnTo>
                      <a:close/>
                      <a:moveTo>
                        <a:pt x="7767" y="1"/>
                      </a:moveTo>
                      <a:lnTo>
                        <a:pt x="4885" y="2907"/>
                      </a:lnTo>
                      <a:lnTo>
                        <a:pt x="4640" y="2809"/>
                      </a:lnTo>
                      <a:lnTo>
                        <a:pt x="4396" y="2712"/>
                      </a:lnTo>
                      <a:lnTo>
                        <a:pt x="4103" y="2614"/>
                      </a:lnTo>
                      <a:lnTo>
                        <a:pt x="3810" y="2565"/>
                      </a:lnTo>
                      <a:lnTo>
                        <a:pt x="3493" y="2492"/>
                      </a:lnTo>
                      <a:lnTo>
                        <a:pt x="3175" y="2443"/>
                      </a:lnTo>
                      <a:lnTo>
                        <a:pt x="2858" y="2418"/>
                      </a:lnTo>
                      <a:lnTo>
                        <a:pt x="2247" y="2418"/>
                      </a:lnTo>
                      <a:lnTo>
                        <a:pt x="1954" y="2443"/>
                      </a:lnTo>
                      <a:lnTo>
                        <a:pt x="1636" y="2492"/>
                      </a:lnTo>
                      <a:lnTo>
                        <a:pt x="1319" y="2565"/>
                      </a:lnTo>
                      <a:lnTo>
                        <a:pt x="1001" y="2687"/>
                      </a:lnTo>
                      <a:lnTo>
                        <a:pt x="708" y="2809"/>
                      </a:lnTo>
                      <a:lnTo>
                        <a:pt x="415" y="3005"/>
                      </a:lnTo>
                      <a:lnTo>
                        <a:pt x="147" y="3224"/>
                      </a:lnTo>
                      <a:lnTo>
                        <a:pt x="73" y="3298"/>
                      </a:lnTo>
                      <a:lnTo>
                        <a:pt x="24" y="3395"/>
                      </a:lnTo>
                      <a:lnTo>
                        <a:pt x="0" y="3493"/>
                      </a:lnTo>
                      <a:lnTo>
                        <a:pt x="0" y="3615"/>
                      </a:lnTo>
                      <a:lnTo>
                        <a:pt x="0" y="3713"/>
                      </a:lnTo>
                      <a:lnTo>
                        <a:pt x="24" y="3811"/>
                      </a:lnTo>
                      <a:lnTo>
                        <a:pt x="73" y="3908"/>
                      </a:lnTo>
                      <a:lnTo>
                        <a:pt x="147" y="4006"/>
                      </a:lnTo>
                      <a:lnTo>
                        <a:pt x="7864" y="11724"/>
                      </a:lnTo>
                      <a:lnTo>
                        <a:pt x="7962" y="11797"/>
                      </a:lnTo>
                      <a:lnTo>
                        <a:pt x="8060" y="11846"/>
                      </a:lnTo>
                      <a:lnTo>
                        <a:pt x="8157" y="11870"/>
                      </a:lnTo>
                      <a:lnTo>
                        <a:pt x="8377" y="11870"/>
                      </a:lnTo>
                      <a:lnTo>
                        <a:pt x="8475" y="11846"/>
                      </a:lnTo>
                      <a:lnTo>
                        <a:pt x="8573" y="11797"/>
                      </a:lnTo>
                      <a:lnTo>
                        <a:pt x="8646" y="11724"/>
                      </a:lnTo>
                      <a:lnTo>
                        <a:pt x="8866" y="11455"/>
                      </a:lnTo>
                      <a:lnTo>
                        <a:pt x="9061" y="11162"/>
                      </a:lnTo>
                      <a:lnTo>
                        <a:pt x="9183" y="10869"/>
                      </a:lnTo>
                      <a:lnTo>
                        <a:pt x="9305" y="10551"/>
                      </a:lnTo>
                      <a:lnTo>
                        <a:pt x="9379" y="10234"/>
                      </a:lnTo>
                      <a:lnTo>
                        <a:pt x="9427" y="9916"/>
                      </a:lnTo>
                      <a:lnTo>
                        <a:pt x="9452" y="9623"/>
                      </a:lnTo>
                      <a:lnTo>
                        <a:pt x="9452" y="9330"/>
                      </a:lnTo>
                      <a:lnTo>
                        <a:pt x="9452" y="9013"/>
                      </a:lnTo>
                      <a:lnTo>
                        <a:pt x="9427" y="8695"/>
                      </a:lnTo>
                      <a:lnTo>
                        <a:pt x="9379" y="8378"/>
                      </a:lnTo>
                      <a:lnTo>
                        <a:pt x="9305" y="8060"/>
                      </a:lnTo>
                      <a:lnTo>
                        <a:pt x="9256" y="7767"/>
                      </a:lnTo>
                      <a:lnTo>
                        <a:pt x="9159" y="7474"/>
                      </a:lnTo>
                      <a:lnTo>
                        <a:pt x="9061" y="7230"/>
                      </a:lnTo>
                      <a:lnTo>
                        <a:pt x="8963" y="6986"/>
                      </a:lnTo>
                      <a:lnTo>
                        <a:pt x="11870" y="4104"/>
                      </a:lnTo>
                      <a:lnTo>
                        <a:pt x="77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00" name="61 Grupo">
              <a:extLst>
                <a:ext uri="{FF2B5EF4-FFF2-40B4-BE49-F238E27FC236}">
                  <a16:creationId xmlns:a16="http://schemas.microsoft.com/office/drawing/2014/main" id="{DDC0709F-5964-4296-BE10-E666A1993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0688" y="4422775"/>
              <a:ext cx="747712" cy="863600"/>
              <a:chOff x="5824076" y="4092132"/>
              <a:chExt cx="748184" cy="862935"/>
            </a:xfrm>
          </p:grpSpPr>
          <p:grpSp>
            <p:nvGrpSpPr>
              <p:cNvPr id="101" name="Group 16">
                <a:extLst>
                  <a:ext uri="{FF2B5EF4-FFF2-40B4-BE49-F238E27FC236}">
                    <a16:creationId xmlns:a16="http://schemas.microsoft.com/office/drawing/2014/main" id="{BB4B86D0-AD5E-46E5-9E24-7FB2A857DA33}"/>
                  </a:ext>
                </a:extLst>
              </p:cNvPr>
              <p:cNvGrpSpPr/>
              <p:nvPr/>
            </p:nvGrpSpPr>
            <p:grpSpPr>
              <a:xfrm>
                <a:off x="5824076" y="4092132"/>
                <a:ext cx="748184" cy="862935"/>
                <a:chOff x="4058227" y="3956292"/>
                <a:chExt cx="702460" cy="736298"/>
              </a:xfrm>
              <a:solidFill>
                <a:srgbClr val="2980B9"/>
              </a:solidFill>
            </p:grpSpPr>
            <p:sp>
              <p:nvSpPr>
                <p:cNvPr id="108" name="Oval 44">
                  <a:extLst>
                    <a:ext uri="{FF2B5EF4-FFF2-40B4-BE49-F238E27FC236}">
                      <a16:creationId xmlns:a16="http://schemas.microsoft.com/office/drawing/2014/main" id="{1A65D72A-A787-44B7-A490-56944C2F0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4253689" y="4231836"/>
                  <a:ext cx="506998" cy="46075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  <p:sp>
              <p:nvSpPr>
                <p:cNvPr id="109" name="Freeform 45">
                  <a:extLst>
                    <a:ext uri="{FF2B5EF4-FFF2-40B4-BE49-F238E27FC236}">
                      <a16:creationId xmlns:a16="http://schemas.microsoft.com/office/drawing/2014/main" id="{539D2206-F324-4B31-BA21-24AB0F722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4058227" y="3956292"/>
                  <a:ext cx="266746" cy="285800"/>
                </a:xfrm>
                <a:custGeom>
                  <a:avLst/>
                  <a:gdLst>
                    <a:gd name="T0" fmla="*/ 182 w 182"/>
                    <a:gd name="T1" fmla="*/ 12 h 195"/>
                    <a:gd name="T2" fmla="*/ 13 w 182"/>
                    <a:gd name="T3" fmla="*/ 195 h 195"/>
                    <a:gd name="T4" fmla="*/ 0 w 182"/>
                    <a:gd name="T5" fmla="*/ 184 h 195"/>
                    <a:gd name="T6" fmla="*/ 168 w 182"/>
                    <a:gd name="T7" fmla="*/ 0 h 195"/>
                    <a:gd name="T8" fmla="*/ 182 w 182"/>
                    <a:gd name="T9" fmla="*/ 1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195">
                      <a:moveTo>
                        <a:pt x="182" y="12"/>
                      </a:moveTo>
                      <a:lnTo>
                        <a:pt x="13" y="195"/>
                      </a:lnTo>
                      <a:lnTo>
                        <a:pt x="0" y="184"/>
                      </a:lnTo>
                      <a:lnTo>
                        <a:pt x="168" y="0"/>
                      </a:lnTo>
                      <a:lnTo>
                        <a:pt x="182" y="12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</p:grpSp>
          <p:grpSp>
            <p:nvGrpSpPr>
              <p:cNvPr id="102" name="Shape 439">
                <a:extLst>
                  <a:ext uri="{FF2B5EF4-FFF2-40B4-BE49-F238E27FC236}">
                    <a16:creationId xmlns:a16="http://schemas.microsoft.com/office/drawing/2014/main" id="{DF792064-AB36-4995-8FB5-A757C0005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9537" y="4524513"/>
                <a:ext cx="236919" cy="273812"/>
                <a:chOff x="5970800" y="1619250"/>
                <a:chExt cx="428650" cy="456725"/>
              </a:xfrm>
            </p:grpSpPr>
            <p:sp>
              <p:nvSpPr>
                <p:cNvPr id="103" name="Shape 440">
                  <a:extLst>
                    <a:ext uri="{FF2B5EF4-FFF2-40B4-BE49-F238E27FC236}">
                      <a16:creationId xmlns:a16="http://schemas.microsoft.com/office/drawing/2014/main" id="{53898607-E4A1-4FFF-B0D7-0E2DBF46A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800" y="1674200"/>
                  <a:ext cx="377975" cy="377950"/>
                </a:xfrm>
                <a:custGeom>
                  <a:avLst/>
                  <a:gdLst>
                    <a:gd name="T0" fmla="*/ 2147483646 w 15119"/>
                    <a:gd name="T1" fmla="*/ 2147483646 h 15118"/>
                    <a:gd name="T2" fmla="*/ 2147483646 w 15119"/>
                    <a:gd name="T3" fmla="*/ 2147483646 h 15118"/>
                    <a:gd name="T4" fmla="*/ 2147483646 w 15119"/>
                    <a:gd name="T5" fmla="*/ 2147483646 h 15118"/>
                    <a:gd name="T6" fmla="*/ 2147483646 w 15119"/>
                    <a:gd name="T7" fmla="*/ 2147483646 h 15118"/>
                    <a:gd name="T8" fmla="*/ 2147483646 w 15119"/>
                    <a:gd name="T9" fmla="*/ 2147483646 h 15118"/>
                    <a:gd name="T10" fmla="*/ 2147483646 w 15119"/>
                    <a:gd name="T11" fmla="*/ 2147483646 h 15118"/>
                    <a:gd name="T12" fmla="*/ 2147483646 w 15119"/>
                    <a:gd name="T13" fmla="*/ 2147483646 h 15118"/>
                    <a:gd name="T14" fmla="*/ 2147483646 w 15119"/>
                    <a:gd name="T15" fmla="*/ 2147483646 h 15118"/>
                    <a:gd name="T16" fmla="*/ 2147483646 w 15119"/>
                    <a:gd name="T17" fmla="*/ 2147483646 h 15118"/>
                    <a:gd name="T18" fmla="*/ 2147483646 w 15119"/>
                    <a:gd name="T19" fmla="*/ 2147483646 h 15118"/>
                    <a:gd name="T20" fmla="*/ 2147483646 w 15119"/>
                    <a:gd name="T21" fmla="*/ 2147483646 h 15118"/>
                    <a:gd name="T22" fmla="*/ 2147483646 w 15119"/>
                    <a:gd name="T23" fmla="*/ 2147483646 h 15118"/>
                    <a:gd name="T24" fmla="*/ 2147483646 w 15119"/>
                    <a:gd name="T25" fmla="*/ 2147483646 h 15118"/>
                    <a:gd name="T26" fmla="*/ 2147483646 w 15119"/>
                    <a:gd name="T27" fmla="*/ 2147483646 h 15118"/>
                    <a:gd name="T28" fmla="*/ 2147483646 w 15119"/>
                    <a:gd name="T29" fmla="*/ 2147483646 h 15118"/>
                    <a:gd name="T30" fmla="*/ 2147483646 w 15119"/>
                    <a:gd name="T31" fmla="*/ 2147483646 h 15118"/>
                    <a:gd name="T32" fmla="*/ 2147483646 w 15119"/>
                    <a:gd name="T33" fmla="*/ 2147483646 h 15118"/>
                    <a:gd name="T34" fmla="*/ 2147483646 w 15119"/>
                    <a:gd name="T35" fmla="*/ 2147483646 h 15118"/>
                    <a:gd name="T36" fmla="*/ 2147483646 w 15119"/>
                    <a:gd name="T37" fmla="*/ 2147483646 h 15118"/>
                    <a:gd name="T38" fmla="*/ 2147483646 w 15119"/>
                    <a:gd name="T39" fmla="*/ 2147483646 h 15118"/>
                    <a:gd name="T40" fmla="*/ 2147483646 w 15119"/>
                    <a:gd name="T41" fmla="*/ 2147483646 h 15118"/>
                    <a:gd name="T42" fmla="*/ 2147483646 w 15119"/>
                    <a:gd name="T43" fmla="*/ 2147483646 h 15118"/>
                    <a:gd name="T44" fmla="*/ 2147483646 w 15119"/>
                    <a:gd name="T45" fmla="*/ 2147483646 h 15118"/>
                    <a:gd name="T46" fmla="*/ 2147483646 w 15119"/>
                    <a:gd name="T47" fmla="*/ 2147483646 h 15118"/>
                    <a:gd name="T48" fmla="*/ 2147483646 w 15119"/>
                    <a:gd name="T49" fmla="*/ 2147483646 h 15118"/>
                    <a:gd name="T50" fmla="*/ 2147483646 w 15119"/>
                    <a:gd name="T51" fmla="*/ 2147483646 h 15118"/>
                    <a:gd name="T52" fmla="*/ 2147483646 w 15119"/>
                    <a:gd name="T53" fmla="*/ 2147483646 h 15118"/>
                    <a:gd name="T54" fmla="*/ 2147483646 w 15119"/>
                    <a:gd name="T55" fmla="*/ 2147483646 h 15118"/>
                    <a:gd name="T56" fmla="*/ 2147483646 w 15119"/>
                    <a:gd name="T57" fmla="*/ 2147483646 h 15118"/>
                    <a:gd name="T58" fmla="*/ 2147483646 w 15119"/>
                    <a:gd name="T59" fmla="*/ 2147483646 h 15118"/>
                    <a:gd name="T60" fmla="*/ 2147483646 w 15119"/>
                    <a:gd name="T61" fmla="*/ 2147483646 h 15118"/>
                    <a:gd name="T62" fmla="*/ 2147483646 w 15119"/>
                    <a:gd name="T63" fmla="*/ 2147483646 h 15118"/>
                    <a:gd name="T64" fmla="*/ 2147483646 w 15119"/>
                    <a:gd name="T65" fmla="*/ 2147483646 h 15118"/>
                    <a:gd name="T66" fmla="*/ 2147483646 w 15119"/>
                    <a:gd name="T67" fmla="*/ 2147483646 h 15118"/>
                    <a:gd name="T68" fmla="*/ 2147483646 w 15119"/>
                    <a:gd name="T69" fmla="*/ 2147483646 h 15118"/>
                    <a:gd name="T70" fmla="*/ 2147483646 w 15119"/>
                    <a:gd name="T71" fmla="*/ 2147483646 h 15118"/>
                    <a:gd name="T72" fmla="*/ 2147483646 w 15119"/>
                    <a:gd name="T73" fmla="*/ 2147483646 h 15118"/>
                    <a:gd name="T74" fmla="*/ 2147483646 w 15119"/>
                    <a:gd name="T75" fmla="*/ 2147483646 h 15118"/>
                    <a:gd name="T76" fmla="*/ 2147483646 w 15119"/>
                    <a:gd name="T77" fmla="*/ 2147483646 h 15118"/>
                    <a:gd name="T78" fmla="*/ 2147483646 w 15119"/>
                    <a:gd name="T79" fmla="*/ 2147483646 h 15118"/>
                    <a:gd name="T80" fmla="*/ 2147483646 w 15119"/>
                    <a:gd name="T81" fmla="*/ 2147483646 h 15118"/>
                    <a:gd name="T82" fmla="*/ 2147483646 w 15119"/>
                    <a:gd name="T83" fmla="*/ 2147483646 h 15118"/>
                    <a:gd name="T84" fmla="*/ 2147483646 w 15119"/>
                    <a:gd name="T85" fmla="*/ 2147483646 h 15118"/>
                    <a:gd name="T86" fmla="*/ 2147483646 w 15119"/>
                    <a:gd name="T87" fmla="*/ 2147483646 h 15118"/>
                    <a:gd name="T88" fmla="*/ 2147483646 w 15119"/>
                    <a:gd name="T89" fmla="*/ 2147483646 h 15118"/>
                    <a:gd name="T90" fmla="*/ 2147483646 w 15119"/>
                    <a:gd name="T91" fmla="*/ 2147483646 h 15118"/>
                    <a:gd name="T92" fmla="*/ 2147483646 w 15119"/>
                    <a:gd name="T93" fmla="*/ 2147483646 h 15118"/>
                    <a:gd name="T94" fmla="*/ 2147483646 w 15119"/>
                    <a:gd name="T95" fmla="*/ 2147483646 h 15118"/>
                    <a:gd name="T96" fmla="*/ 2147483646 w 15119"/>
                    <a:gd name="T97" fmla="*/ 2147483646 h 15118"/>
                    <a:gd name="T98" fmla="*/ 2147483646 w 15119"/>
                    <a:gd name="T99" fmla="*/ 2147483646 h 15118"/>
                    <a:gd name="T100" fmla="*/ 2147483646 w 15119"/>
                    <a:gd name="T101" fmla="*/ 2147483646 h 15118"/>
                    <a:gd name="T102" fmla="*/ 2147483646 w 15119"/>
                    <a:gd name="T103" fmla="*/ 2147483646 h 15118"/>
                    <a:gd name="T104" fmla="*/ 2147483646 w 15119"/>
                    <a:gd name="T105" fmla="*/ 2147483646 h 15118"/>
                    <a:gd name="T106" fmla="*/ 2147483646 w 15119"/>
                    <a:gd name="T107" fmla="*/ 2147483646 h 15118"/>
                    <a:gd name="T108" fmla="*/ 2147483646 w 15119"/>
                    <a:gd name="T109" fmla="*/ 2147483646 h 15118"/>
                    <a:gd name="T110" fmla="*/ 2147483646 w 15119"/>
                    <a:gd name="T111" fmla="*/ 2147483646 h 15118"/>
                    <a:gd name="T112" fmla="*/ 2147483646 w 15119"/>
                    <a:gd name="T113" fmla="*/ 2147483646 h 15118"/>
                    <a:gd name="T114" fmla="*/ 2147483646 w 15119"/>
                    <a:gd name="T115" fmla="*/ 2147483646 h 15118"/>
                    <a:gd name="T116" fmla="*/ 2147483646 w 15119"/>
                    <a:gd name="T117" fmla="*/ 2147483646 h 15118"/>
                    <a:gd name="T118" fmla="*/ 2147483646 w 15119"/>
                    <a:gd name="T119" fmla="*/ 0 h 1511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5119"/>
                    <a:gd name="T181" fmla="*/ 0 h 15118"/>
                    <a:gd name="T182" fmla="*/ 15119 w 15119"/>
                    <a:gd name="T183" fmla="*/ 15118 h 1511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5119" h="15118" extrusionOk="0">
                      <a:moveTo>
                        <a:pt x="7181" y="0"/>
                      </a:moveTo>
                      <a:lnTo>
                        <a:pt x="6790" y="49"/>
                      </a:lnTo>
                      <a:lnTo>
                        <a:pt x="6424" y="98"/>
                      </a:lnTo>
                      <a:lnTo>
                        <a:pt x="6058" y="147"/>
                      </a:lnTo>
                      <a:lnTo>
                        <a:pt x="5691" y="244"/>
                      </a:lnTo>
                      <a:lnTo>
                        <a:pt x="5325" y="342"/>
                      </a:lnTo>
                      <a:lnTo>
                        <a:pt x="4983" y="464"/>
                      </a:lnTo>
                      <a:lnTo>
                        <a:pt x="4641" y="586"/>
                      </a:lnTo>
                      <a:lnTo>
                        <a:pt x="4299" y="733"/>
                      </a:lnTo>
                      <a:lnTo>
                        <a:pt x="3982" y="904"/>
                      </a:lnTo>
                      <a:lnTo>
                        <a:pt x="3664" y="1099"/>
                      </a:lnTo>
                      <a:lnTo>
                        <a:pt x="3347" y="1295"/>
                      </a:lnTo>
                      <a:lnTo>
                        <a:pt x="3053" y="1490"/>
                      </a:lnTo>
                      <a:lnTo>
                        <a:pt x="2760" y="1734"/>
                      </a:lnTo>
                      <a:lnTo>
                        <a:pt x="2492" y="1954"/>
                      </a:lnTo>
                      <a:lnTo>
                        <a:pt x="2223" y="2223"/>
                      </a:lnTo>
                      <a:lnTo>
                        <a:pt x="1979" y="2467"/>
                      </a:lnTo>
                      <a:lnTo>
                        <a:pt x="1735" y="2760"/>
                      </a:lnTo>
                      <a:lnTo>
                        <a:pt x="1515" y="3029"/>
                      </a:lnTo>
                      <a:lnTo>
                        <a:pt x="1295" y="3322"/>
                      </a:lnTo>
                      <a:lnTo>
                        <a:pt x="1100" y="3639"/>
                      </a:lnTo>
                      <a:lnTo>
                        <a:pt x="929" y="3957"/>
                      </a:lnTo>
                      <a:lnTo>
                        <a:pt x="758" y="4274"/>
                      </a:lnTo>
                      <a:lnTo>
                        <a:pt x="611" y="4616"/>
                      </a:lnTo>
                      <a:lnTo>
                        <a:pt x="465" y="4958"/>
                      </a:lnTo>
                      <a:lnTo>
                        <a:pt x="343" y="5300"/>
                      </a:lnTo>
                      <a:lnTo>
                        <a:pt x="245" y="5666"/>
                      </a:lnTo>
                      <a:lnTo>
                        <a:pt x="172" y="6033"/>
                      </a:lnTo>
                      <a:lnTo>
                        <a:pt x="98" y="6399"/>
                      </a:lnTo>
                      <a:lnTo>
                        <a:pt x="49" y="6790"/>
                      </a:lnTo>
                      <a:lnTo>
                        <a:pt x="25" y="7156"/>
                      </a:lnTo>
                      <a:lnTo>
                        <a:pt x="1" y="7547"/>
                      </a:lnTo>
                      <a:lnTo>
                        <a:pt x="25" y="7938"/>
                      </a:lnTo>
                      <a:lnTo>
                        <a:pt x="49" y="8328"/>
                      </a:lnTo>
                      <a:lnTo>
                        <a:pt x="98" y="8695"/>
                      </a:lnTo>
                      <a:lnTo>
                        <a:pt x="172" y="9085"/>
                      </a:lnTo>
                      <a:lnTo>
                        <a:pt x="245" y="9452"/>
                      </a:lnTo>
                      <a:lnTo>
                        <a:pt x="343" y="9794"/>
                      </a:lnTo>
                      <a:lnTo>
                        <a:pt x="465" y="10160"/>
                      </a:lnTo>
                      <a:lnTo>
                        <a:pt x="611" y="10502"/>
                      </a:lnTo>
                      <a:lnTo>
                        <a:pt x="758" y="10820"/>
                      </a:lnTo>
                      <a:lnTo>
                        <a:pt x="929" y="11161"/>
                      </a:lnTo>
                      <a:lnTo>
                        <a:pt x="1100" y="11479"/>
                      </a:lnTo>
                      <a:lnTo>
                        <a:pt x="1295" y="11772"/>
                      </a:lnTo>
                      <a:lnTo>
                        <a:pt x="1515" y="12065"/>
                      </a:lnTo>
                      <a:lnTo>
                        <a:pt x="1735" y="12358"/>
                      </a:lnTo>
                      <a:lnTo>
                        <a:pt x="1979" y="12627"/>
                      </a:lnTo>
                      <a:lnTo>
                        <a:pt x="2223" y="12895"/>
                      </a:lnTo>
                      <a:lnTo>
                        <a:pt x="2492" y="13140"/>
                      </a:lnTo>
                      <a:lnTo>
                        <a:pt x="2760" y="13384"/>
                      </a:lnTo>
                      <a:lnTo>
                        <a:pt x="3053" y="13604"/>
                      </a:lnTo>
                      <a:lnTo>
                        <a:pt x="3347" y="13824"/>
                      </a:lnTo>
                      <a:lnTo>
                        <a:pt x="3664" y="14019"/>
                      </a:lnTo>
                      <a:lnTo>
                        <a:pt x="3982" y="14190"/>
                      </a:lnTo>
                      <a:lnTo>
                        <a:pt x="4299" y="14361"/>
                      </a:lnTo>
                      <a:lnTo>
                        <a:pt x="4641" y="14507"/>
                      </a:lnTo>
                      <a:lnTo>
                        <a:pt x="4983" y="14654"/>
                      </a:lnTo>
                      <a:lnTo>
                        <a:pt x="5325" y="14776"/>
                      </a:lnTo>
                      <a:lnTo>
                        <a:pt x="5691" y="14874"/>
                      </a:lnTo>
                      <a:lnTo>
                        <a:pt x="6058" y="14947"/>
                      </a:lnTo>
                      <a:lnTo>
                        <a:pt x="6424" y="15020"/>
                      </a:lnTo>
                      <a:lnTo>
                        <a:pt x="6790" y="15069"/>
                      </a:lnTo>
                      <a:lnTo>
                        <a:pt x="7181" y="15094"/>
                      </a:lnTo>
                      <a:lnTo>
                        <a:pt x="7572" y="15118"/>
                      </a:lnTo>
                      <a:lnTo>
                        <a:pt x="7963" y="15094"/>
                      </a:lnTo>
                      <a:lnTo>
                        <a:pt x="8329" y="15069"/>
                      </a:lnTo>
                      <a:lnTo>
                        <a:pt x="8720" y="15020"/>
                      </a:lnTo>
                      <a:lnTo>
                        <a:pt x="9086" y="14947"/>
                      </a:lnTo>
                      <a:lnTo>
                        <a:pt x="9452" y="14874"/>
                      </a:lnTo>
                      <a:lnTo>
                        <a:pt x="9819" y="14776"/>
                      </a:lnTo>
                      <a:lnTo>
                        <a:pt x="10161" y="14654"/>
                      </a:lnTo>
                      <a:lnTo>
                        <a:pt x="10503" y="14507"/>
                      </a:lnTo>
                      <a:lnTo>
                        <a:pt x="10844" y="14361"/>
                      </a:lnTo>
                      <a:lnTo>
                        <a:pt x="11162" y="14190"/>
                      </a:lnTo>
                      <a:lnTo>
                        <a:pt x="11479" y="14019"/>
                      </a:lnTo>
                      <a:lnTo>
                        <a:pt x="11797" y="13824"/>
                      </a:lnTo>
                      <a:lnTo>
                        <a:pt x="12090" y="13604"/>
                      </a:lnTo>
                      <a:lnTo>
                        <a:pt x="12383" y="13384"/>
                      </a:lnTo>
                      <a:lnTo>
                        <a:pt x="12652" y="13140"/>
                      </a:lnTo>
                      <a:lnTo>
                        <a:pt x="12920" y="12895"/>
                      </a:lnTo>
                      <a:lnTo>
                        <a:pt x="13165" y="12627"/>
                      </a:lnTo>
                      <a:lnTo>
                        <a:pt x="13409" y="12358"/>
                      </a:lnTo>
                      <a:lnTo>
                        <a:pt x="13629" y="12065"/>
                      </a:lnTo>
                      <a:lnTo>
                        <a:pt x="13824" y="11772"/>
                      </a:lnTo>
                      <a:lnTo>
                        <a:pt x="14019" y="11479"/>
                      </a:lnTo>
                      <a:lnTo>
                        <a:pt x="14215" y="11161"/>
                      </a:lnTo>
                      <a:lnTo>
                        <a:pt x="14386" y="10820"/>
                      </a:lnTo>
                      <a:lnTo>
                        <a:pt x="14532" y="10502"/>
                      </a:lnTo>
                      <a:lnTo>
                        <a:pt x="14654" y="10160"/>
                      </a:lnTo>
                      <a:lnTo>
                        <a:pt x="14777" y="9794"/>
                      </a:lnTo>
                      <a:lnTo>
                        <a:pt x="14899" y="9452"/>
                      </a:lnTo>
                      <a:lnTo>
                        <a:pt x="14972" y="9085"/>
                      </a:lnTo>
                      <a:lnTo>
                        <a:pt x="15045" y="8695"/>
                      </a:lnTo>
                      <a:lnTo>
                        <a:pt x="15094" y="8328"/>
                      </a:lnTo>
                      <a:lnTo>
                        <a:pt x="15118" y="7938"/>
                      </a:lnTo>
                      <a:lnTo>
                        <a:pt x="15118" y="7547"/>
                      </a:lnTo>
                      <a:lnTo>
                        <a:pt x="15094" y="6936"/>
                      </a:lnTo>
                      <a:lnTo>
                        <a:pt x="15021" y="6326"/>
                      </a:lnTo>
                      <a:lnTo>
                        <a:pt x="14899" y="5740"/>
                      </a:lnTo>
                      <a:lnTo>
                        <a:pt x="14728" y="5178"/>
                      </a:lnTo>
                      <a:lnTo>
                        <a:pt x="14532" y="4616"/>
                      </a:lnTo>
                      <a:lnTo>
                        <a:pt x="14288" y="4079"/>
                      </a:lnTo>
                      <a:lnTo>
                        <a:pt x="13995" y="3590"/>
                      </a:lnTo>
                      <a:lnTo>
                        <a:pt x="13653" y="3102"/>
                      </a:lnTo>
                      <a:lnTo>
                        <a:pt x="13458" y="3053"/>
                      </a:lnTo>
                      <a:lnTo>
                        <a:pt x="12163" y="4347"/>
                      </a:lnTo>
                      <a:lnTo>
                        <a:pt x="12383" y="4689"/>
                      </a:lnTo>
                      <a:lnTo>
                        <a:pt x="12578" y="5056"/>
                      </a:lnTo>
                      <a:lnTo>
                        <a:pt x="12749" y="5446"/>
                      </a:lnTo>
                      <a:lnTo>
                        <a:pt x="12896" y="5837"/>
                      </a:lnTo>
                      <a:lnTo>
                        <a:pt x="13018" y="6252"/>
                      </a:lnTo>
                      <a:lnTo>
                        <a:pt x="13091" y="6668"/>
                      </a:lnTo>
                      <a:lnTo>
                        <a:pt x="13165" y="7107"/>
                      </a:lnTo>
                      <a:lnTo>
                        <a:pt x="13165" y="7547"/>
                      </a:lnTo>
                      <a:lnTo>
                        <a:pt x="13140" y="8133"/>
                      </a:lnTo>
                      <a:lnTo>
                        <a:pt x="13067" y="8695"/>
                      </a:lnTo>
                      <a:lnTo>
                        <a:pt x="12920" y="9208"/>
                      </a:lnTo>
                      <a:lnTo>
                        <a:pt x="12725" y="9745"/>
                      </a:lnTo>
                      <a:lnTo>
                        <a:pt x="12505" y="10233"/>
                      </a:lnTo>
                      <a:lnTo>
                        <a:pt x="12212" y="10673"/>
                      </a:lnTo>
                      <a:lnTo>
                        <a:pt x="11895" y="11113"/>
                      </a:lnTo>
                      <a:lnTo>
                        <a:pt x="11528" y="11503"/>
                      </a:lnTo>
                      <a:lnTo>
                        <a:pt x="11138" y="11870"/>
                      </a:lnTo>
                      <a:lnTo>
                        <a:pt x="10698" y="12187"/>
                      </a:lnTo>
                      <a:lnTo>
                        <a:pt x="10234" y="12480"/>
                      </a:lnTo>
                      <a:lnTo>
                        <a:pt x="9745" y="12725"/>
                      </a:lnTo>
                      <a:lnTo>
                        <a:pt x="9233" y="12895"/>
                      </a:lnTo>
                      <a:lnTo>
                        <a:pt x="8695" y="13042"/>
                      </a:lnTo>
                      <a:lnTo>
                        <a:pt x="8133" y="13140"/>
                      </a:lnTo>
                      <a:lnTo>
                        <a:pt x="7572" y="13164"/>
                      </a:lnTo>
                      <a:lnTo>
                        <a:pt x="6986" y="13140"/>
                      </a:lnTo>
                      <a:lnTo>
                        <a:pt x="6448" y="13042"/>
                      </a:lnTo>
                      <a:lnTo>
                        <a:pt x="5911" y="12895"/>
                      </a:lnTo>
                      <a:lnTo>
                        <a:pt x="5398" y="12725"/>
                      </a:lnTo>
                      <a:lnTo>
                        <a:pt x="4910" y="12480"/>
                      </a:lnTo>
                      <a:lnTo>
                        <a:pt x="4446" y="12187"/>
                      </a:lnTo>
                      <a:lnTo>
                        <a:pt x="4006" y="11870"/>
                      </a:lnTo>
                      <a:lnTo>
                        <a:pt x="3615" y="11503"/>
                      </a:lnTo>
                      <a:lnTo>
                        <a:pt x="3249" y="11113"/>
                      </a:lnTo>
                      <a:lnTo>
                        <a:pt x="2931" y="10673"/>
                      </a:lnTo>
                      <a:lnTo>
                        <a:pt x="2638" y="10233"/>
                      </a:lnTo>
                      <a:lnTo>
                        <a:pt x="2418" y="9745"/>
                      </a:lnTo>
                      <a:lnTo>
                        <a:pt x="2223" y="9208"/>
                      </a:lnTo>
                      <a:lnTo>
                        <a:pt x="2077" y="8695"/>
                      </a:lnTo>
                      <a:lnTo>
                        <a:pt x="2003" y="8133"/>
                      </a:lnTo>
                      <a:lnTo>
                        <a:pt x="1954" y="7547"/>
                      </a:lnTo>
                      <a:lnTo>
                        <a:pt x="2003" y="6985"/>
                      </a:lnTo>
                      <a:lnTo>
                        <a:pt x="2077" y="6423"/>
                      </a:lnTo>
                      <a:lnTo>
                        <a:pt x="2223" y="5886"/>
                      </a:lnTo>
                      <a:lnTo>
                        <a:pt x="2418" y="5373"/>
                      </a:lnTo>
                      <a:lnTo>
                        <a:pt x="2638" y="4885"/>
                      </a:lnTo>
                      <a:lnTo>
                        <a:pt x="2931" y="4421"/>
                      </a:lnTo>
                      <a:lnTo>
                        <a:pt x="3249" y="4005"/>
                      </a:lnTo>
                      <a:lnTo>
                        <a:pt x="3615" y="3590"/>
                      </a:lnTo>
                      <a:lnTo>
                        <a:pt x="4006" y="3224"/>
                      </a:lnTo>
                      <a:lnTo>
                        <a:pt x="4446" y="2906"/>
                      </a:lnTo>
                      <a:lnTo>
                        <a:pt x="4910" y="2638"/>
                      </a:lnTo>
                      <a:lnTo>
                        <a:pt x="5398" y="2394"/>
                      </a:lnTo>
                      <a:lnTo>
                        <a:pt x="5911" y="2198"/>
                      </a:lnTo>
                      <a:lnTo>
                        <a:pt x="6448" y="2076"/>
                      </a:lnTo>
                      <a:lnTo>
                        <a:pt x="6986" y="1978"/>
                      </a:lnTo>
                      <a:lnTo>
                        <a:pt x="7572" y="1954"/>
                      </a:lnTo>
                      <a:lnTo>
                        <a:pt x="8011" y="1978"/>
                      </a:lnTo>
                      <a:lnTo>
                        <a:pt x="8451" y="2027"/>
                      </a:lnTo>
                      <a:lnTo>
                        <a:pt x="8866" y="2100"/>
                      </a:lnTo>
                      <a:lnTo>
                        <a:pt x="9281" y="2223"/>
                      </a:lnTo>
                      <a:lnTo>
                        <a:pt x="9672" y="2369"/>
                      </a:lnTo>
                      <a:lnTo>
                        <a:pt x="10063" y="2540"/>
                      </a:lnTo>
                      <a:lnTo>
                        <a:pt x="10429" y="2735"/>
                      </a:lnTo>
                      <a:lnTo>
                        <a:pt x="10771" y="2955"/>
                      </a:lnTo>
                      <a:lnTo>
                        <a:pt x="11943" y="1807"/>
                      </a:lnTo>
                      <a:lnTo>
                        <a:pt x="11846" y="1343"/>
                      </a:lnTo>
                      <a:lnTo>
                        <a:pt x="11382" y="1026"/>
                      </a:lnTo>
                      <a:lnTo>
                        <a:pt x="10893" y="782"/>
                      </a:lnTo>
                      <a:lnTo>
                        <a:pt x="10380" y="537"/>
                      </a:lnTo>
                      <a:lnTo>
                        <a:pt x="9843" y="342"/>
                      </a:lnTo>
                      <a:lnTo>
                        <a:pt x="9306" y="195"/>
                      </a:lnTo>
                      <a:lnTo>
                        <a:pt x="8744" y="98"/>
                      </a:lnTo>
                      <a:lnTo>
                        <a:pt x="8158" y="25"/>
                      </a:lnTo>
                      <a:lnTo>
                        <a:pt x="7572" y="0"/>
                      </a:lnTo>
                      <a:lnTo>
                        <a:pt x="71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4" name="Shape 441">
                  <a:extLst>
                    <a:ext uri="{FF2B5EF4-FFF2-40B4-BE49-F238E27FC236}">
                      <a16:creationId xmlns:a16="http://schemas.microsoft.com/office/drawing/2014/main" id="{7F15E8C6-DC37-49A6-89DA-FFC1CE300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68500" y="1771875"/>
                  <a:ext cx="182575" cy="182600"/>
                </a:xfrm>
                <a:custGeom>
                  <a:avLst/>
                  <a:gdLst>
                    <a:gd name="T0" fmla="*/ 2147483646 w 7303"/>
                    <a:gd name="T1" fmla="*/ 2147483646 h 7304"/>
                    <a:gd name="T2" fmla="*/ 2147483646 w 7303"/>
                    <a:gd name="T3" fmla="*/ 2147483646 h 7304"/>
                    <a:gd name="T4" fmla="*/ 2147483646 w 7303"/>
                    <a:gd name="T5" fmla="*/ 2147483646 h 7304"/>
                    <a:gd name="T6" fmla="*/ 2147483646 w 7303"/>
                    <a:gd name="T7" fmla="*/ 2147483646 h 7304"/>
                    <a:gd name="T8" fmla="*/ 2147483646 w 7303"/>
                    <a:gd name="T9" fmla="*/ 2147483646 h 7304"/>
                    <a:gd name="T10" fmla="*/ 2147483646 w 7303"/>
                    <a:gd name="T11" fmla="*/ 2147483646 h 7304"/>
                    <a:gd name="T12" fmla="*/ 2147483646 w 7303"/>
                    <a:gd name="T13" fmla="*/ 2147483646 h 7304"/>
                    <a:gd name="T14" fmla="*/ 2147483646 w 7303"/>
                    <a:gd name="T15" fmla="*/ 2147483646 h 7304"/>
                    <a:gd name="T16" fmla="*/ 2147483646 w 7303"/>
                    <a:gd name="T17" fmla="*/ 2147483646 h 7304"/>
                    <a:gd name="T18" fmla="*/ 2147483646 w 7303"/>
                    <a:gd name="T19" fmla="*/ 2147483646 h 7304"/>
                    <a:gd name="T20" fmla="*/ 2147483646 w 7303"/>
                    <a:gd name="T21" fmla="*/ 2147483646 h 7304"/>
                    <a:gd name="T22" fmla="*/ 2147483646 w 7303"/>
                    <a:gd name="T23" fmla="*/ 2147483646 h 7304"/>
                    <a:gd name="T24" fmla="*/ 2147483646 w 7303"/>
                    <a:gd name="T25" fmla="*/ 2147483646 h 7304"/>
                    <a:gd name="T26" fmla="*/ 2147483646 w 7303"/>
                    <a:gd name="T27" fmla="*/ 2147483646 h 7304"/>
                    <a:gd name="T28" fmla="*/ 2147483646 w 7303"/>
                    <a:gd name="T29" fmla="*/ 2147483646 h 7304"/>
                    <a:gd name="T30" fmla="*/ 2147483646 w 7303"/>
                    <a:gd name="T31" fmla="*/ 2147483646 h 7304"/>
                    <a:gd name="T32" fmla="*/ 2147483646 w 7303"/>
                    <a:gd name="T33" fmla="*/ 2147483646 h 7304"/>
                    <a:gd name="T34" fmla="*/ 2147483646 w 7303"/>
                    <a:gd name="T35" fmla="*/ 2147483646 h 7304"/>
                    <a:gd name="T36" fmla="*/ 2147483646 w 7303"/>
                    <a:gd name="T37" fmla="*/ 2147483646 h 7304"/>
                    <a:gd name="T38" fmla="*/ 2147483646 w 7303"/>
                    <a:gd name="T39" fmla="*/ 2147483646 h 7304"/>
                    <a:gd name="T40" fmla="*/ 2147483646 w 7303"/>
                    <a:gd name="T41" fmla="*/ 2147483646 h 7304"/>
                    <a:gd name="T42" fmla="*/ 2147483646 w 7303"/>
                    <a:gd name="T43" fmla="*/ 2147483646 h 7304"/>
                    <a:gd name="T44" fmla="*/ 2147483646 w 7303"/>
                    <a:gd name="T45" fmla="*/ 2147483646 h 7304"/>
                    <a:gd name="T46" fmla="*/ 2147483646 w 7303"/>
                    <a:gd name="T47" fmla="*/ 2147483646 h 7304"/>
                    <a:gd name="T48" fmla="*/ 2147483646 w 7303"/>
                    <a:gd name="T49" fmla="*/ 2147483646 h 7304"/>
                    <a:gd name="T50" fmla="*/ 2147483646 w 7303"/>
                    <a:gd name="T51" fmla="*/ 2147483646 h 7304"/>
                    <a:gd name="T52" fmla="*/ 2147483646 w 7303"/>
                    <a:gd name="T53" fmla="*/ 2147483646 h 7304"/>
                    <a:gd name="T54" fmla="*/ 2147483646 w 7303"/>
                    <a:gd name="T55" fmla="*/ 2147483646 h 7304"/>
                    <a:gd name="T56" fmla="*/ 2147483646 w 7303"/>
                    <a:gd name="T57" fmla="*/ 2147483646 h 7304"/>
                    <a:gd name="T58" fmla="*/ 2147483646 w 7303"/>
                    <a:gd name="T59" fmla="*/ 2147483646 h 7304"/>
                    <a:gd name="T60" fmla="*/ 2147483646 w 7303"/>
                    <a:gd name="T61" fmla="*/ 2147483646 h 7304"/>
                    <a:gd name="T62" fmla="*/ 2147483646 w 7303"/>
                    <a:gd name="T63" fmla="*/ 2147483646 h 7304"/>
                    <a:gd name="T64" fmla="*/ 2147483646 w 7303"/>
                    <a:gd name="T65" fmla="*/ 2147483646 h 7304"/>
                    <a:gd name="T66" fmla="*/ 2147483646 w 7303"/>
                    <a:gd name="T67" fmla="*/ 2147483646 h 7304"/>
                    <a:gd name="T68" fmla="*/ 2147483646 w 7303"/>
                    <a:gd name="T69" fmla="*/ 2147483646 h 7304"/>
                    <a:gd name="T70" fmla="*/ 2147483646 w 7303"/>
                    <a:gd name="T71" fmla="*/ 2147483646 h 7304"/>
                    <a:gd name="T72" fmla="*/ 2147483646 w 7303"/>
                    <a:gd name="T73" fmla="*/ 2147483646 h 7304"/>
                    <a:gd name="T74" fmla="*/ 2147483646 w 7303"/>
                    <a:gd name="T75" fmla="*/ 2147483646 h 7304"/>
                    <a:gd name="T76" fmla="*/ 2147483646 w 7303"/>
                    <a:gd name="T77" fmla="*/ 2147483646 h 7304"/>
                    <a:gd name="T78" fmla="*/ 2147483646 w 7303"/>
                    <a:gd name="T79" fmla="*/ 2147483646 h 7304"/>
                    <a:gd name="T80" fmla="*/ 2147483646 w 7303"/>
                    <a:gd name="T81" fmla="*/ 2147483646 h 7304"/>
                    <a:gd name="T82" fmla="*/ 2147483646 w 7303"/>
                    <a:gd name="T83" fmla="*/ 2147483646 h 7304"/>
                    <a:gd name="T84" fmla="*/ 2147483646 w 7303"/>
                    <a:gd name="T85" fmla="*/ 2147483646 h 7304"/>
                    <a:gd name="T86" fmla="*/ 2147483646 w 7303"/>
                    <a:gd name="T87" fmla="*/ 2147483646 h 7304"/>
                    <a:gd name="T88" fmla="*/ 2147483646 w 7303"/>
                    <a:gd name="T89" fmla="*/ 2147483646 h 7304"/>
                    <a:gd name="T90" fmla="*/ 2147483646 w 7303"/>
                    <a:gd name="T91" fmla="*/ 2147483646 h 7304"/>
                    <a:gd name="T92" fmla="*/ 2147483646 w 7303"/>
                    <a:gd name="T93" fmla="*/ 2147483646 h 7304"/>
                    <a:gd name="T94" fmla="*/ 2147483646 w 7303"/>
                    <a:gd name="T95" fmla="*/ 2147483646 h 7304"/>
                    <a:gd name="T96" fmla="*/ 2147483646 w 7303"/>
                    <a:gd name="T97" fmla="*/ 2147483646 h 7304"/>
                    <a:gd name="T98" fmla="*/ 2147483646 w 7303"/>
                    <a:gd name="T99" fmla="*/ 2147483646 h 7304"/>
                    <a:gd name="T100" fmla="*/ 2147483646 w 7303"/>
                    <a:gd name="T101" fmla="*/ 2147483646 h 7304"/>
                    <a:gd name="T102" fmla="*/ 2147483646 w 7303"/>
                    <a:gd name="T103" fmla="*/ 2147483646 h 7304"/>
                    <a:gd name="T104" fmla="*/ 2147483646 w 7303"/>
                    <a:gd name="T105" fmla="*/ 2147483646 h 7304"/>
                    <a:gd name="T106" fmla="*/ 2147483646 w 7303"/>
                    <a:gd name="T107" fmla="*/ 2147483646 h 7304"/>
                    <a:gd name="T108" fmla="*/ 2147483646 w 7303"/>
                    <a:gd name="T109" fmla="*/ 2147483646 h 7304"/>
                    <a:gd name="T110" fmla="*/ 2147483646 w 7303"/>
                    <a:gd name="T111" fmla="*/ 2147483646 h 7304"/>
                    <a:gd name="T112" fmla="*/ 2147483646 w 7303"/>
                    <a:gd name="T113" fmla="*/ 2147483646 h 730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303"/>
                    <a:gd name="T172" fmla="*/ 0 h 7304"/>
                    <a:gd name="T173" fmla="*/ 7303 w 7303"/>
                    <a:gd name="T174" fmla="*/ 7304 h 730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303" h="7304" extrusionOk="0">
                      <a:moveTo>
                        <a:pt x="3664" y="1"/>
                      </a:moveTo>
                      <a:lnTo>
                        <a:pt x="3297" y="25"/>
                      </a:lnTo>
                      <a:lnTo>
                        <a:pt x="2931" y="74"/>
                      </a:lnTo>
                      <a:lnTo>
                        <a:pt x="2565" y="147"/>
                      </a:lnTo>
                      <a:lnTo>
                        <a:pt x="2247" y="294"/>
                      </a:lnTo>
                      <a:lnTo>
                        <a:pt x="1930" y="440"/>
                      </a:lnTo>
                      <a:lnTo>
                        <a:pt x="1612" y="611"/>
                      </a:lnTo>
                      <a:lnTo>
                        <a:pt x="1344" y="831"/>
                      </a:lnTo>
                      <a:lnTo>
                        <a:pt x="1075" y="1075"/>
                      </a:lnTo>
                      <a:lnTo>
                        <a:pt x="831" y="1320"/>
                      </a:lnTo>
                      <a:lnTo>
                        <a:pt x="635" y="1613"/>
                      </a:lnTo>
                      <a:lnTo>
                        <a:pt x="440" y="1906"/>
                      </a:lnTo>
                      <a:lnTo>
                        <a:pt x="293" y="2223"/>
                      </a:lnTo>
                      <a:lnTo>
                        <a:pt x="171" y="2565"/>
                      </a:lnTo>
                      <a:lnTo>
                        <a:pt x="74" y="2907"/>
                      </a:lnTo>
                      <a:lnTo>
                        <a:pt x="25" y="3273"/>
                      </a:lnTo>
                      <a:lnTo>
                        <a:pt x="0" y="3640"/>
                      </a:lnTo>
                      <a:lnTo>
                        <a:pt x="25" y="4031"/>
                      </a:lnTo>
                      <a:lnTo>
                        <a:pt x="74" y="4373"/>
                      </a:lnTo>
                      <a:lnTo>
                        <a:pt x="171" y="4739"/>
                      </a:lnTo>
                      <a:lnTo>
                        <a:pt x="293" y="5081"/>
                      </a:lnTo>
                      <a:lnTo>
                        <a:pt x="440" y="5398"/>
                      </a:lnTo>
                      <a:lnTo>
                        <a:pt x="635" y="5691"/>
                      </a:lnTo>
                      <a:lnTo>
                        <a:pt x="831" y="5960"/>
                      </a:lnTo>
                      <a:lnTo>
                        <a:pt x="1075" y="6229"/>
                      </a:lnTo>
                      <a:lnTo>
                        <a:pt x="1344" y="6473"/>
                      </a:lnTo>
                      <a:lnTo>
                        <a:pt x="1612" y="6668"/>
                      </a:lnTo>
                      <a:lnTo>
                        <a:pt x="1930" y="6864"/>
                      </a:lnTo>
                      <a:lnTo>
                        <a:pt x="2247" y="7010"/>
                      </a:lnTo>
                      <a:lnTo>
                        <a:pt x="2565" y="7132"/>
                      </a:lnTo>
                      <a:lnTo>
                        <a:pt x="2931" y="7230"/>
                      </a:lnTo>
                      <a:lnTo>
                        <a:pt x="3297" y="7279"/>
                      </a:lnTo>
                      <a:lnTo>
                        <a:pt x="3664" y="7303"/>
                      </a:lnTo>
                      <a:lnTo>
                        <a:pt x="4030" y="7279"/>
                      </a:lnTo>
                      <a:lnTo>
                        <a:pt x="4396" y="7230"/>
                      </a:lnTo>
                      <a:lnTo>
                        <a:pt x="4738" y="7132"/>
                      </a:lnTo>
                      <a:lnTo>
                        <a:pt x="5080" y="7010"/>
                      </a:lnTo>
                      <a:lnTo>
                        <a:pt x="5398" y="6864"/>
                      </a:lnTo>
                      <a:lnTo>
                        <a:pt x="5691" y="6668"/>
                      </a:lnTo>
                      <a:lnTo>
                        <a:pt x="5984" y="6473"/>
                      </a:lnTo>
                      <a:lnTo>
                        <a:pt x="6253" y="6229"/>
                      </a:lnTo>
                      <a:lnTo>
                        <a:pt x="6472" y="5960"/>
                      </a:lnTo>
                      <a:lnTo>
                        <a:pt x="6692" y="5691"/>
                      </a:lnTo>
                      <a:lnTo>
                        <a:pt x="6863" y="5398"/>
                      </a:lnTo>
                      <a:lnTo>
                        <a:pt x="7034" y="5081"/>
                      </a:lnTo>
                      <a:lnTo>
                        <a:pt x="7156" y="4739"/>
                      </a:lnTo>
                      <a:lnTo>
                        <a:pt x="7230" y="4373"/>
                      </a:lnTo>
                      <a:lnTo>
                        <a:pt x="7303" y="4031"/>
                      </a:lnTo>
                      <a:lnTo>
                        <a:pt x="7303" y="3640"/>
                      </a:lnTo>
                      <a:lnTo>
                        <a:pt x="7303" y="3396"/>
                      </a:lnTo>
                      <a:lnTo>
                        <a:pt x="7278" y="3176"/>
                      </a:lnTo>
                      <a:lnTo>
                        <a:pt x="7254" y="2932"/>
                      </a:lnTo>
                      <a:lnTo>
                        <a:pt x="7181" y="2712"/>
                      </a:lnTo>
                      <a:lnTo>
                        <a:pt x="7132" y="2492"/>
                      </a:lnTo>
                      <a:lnTo>
                        <a:pt x="7034" y="2272"/>
                      </a:lnTo>
                      <a:lnTo>
                        <a:pt x="6839" y="1857"/>
                      </a:lnTo>
                      <a:lnTo>
                        <a:pt x="5325" y="3347"/>
                      </a:lnTo>
                      <a:lnTo>
                        <a:pt x="5349" y="3640"/>
                      </a:lnTo>
                      <a:lnTo>
                        <a:pt x="5349" y="3811"/>
                      </a:lnTo>
                      <a:lnTo>
                        <a:pt x="5325" y="3982"/>
                      </a:lnTo>
                      <a:lnTo>
                        <a:pt x="5276" y="4153"/>
                      </a:lnTo>
                      <a:lnTo>
                        <a:pt x="5227" y="4299"/>
                      </a:lnTo>
                      <a:lnTo>
                        <a:pt x="5154" y="4446"/>
                      </a:lnTo>
                      <a:lnTo>
                        <a:pt x="5080" y="4592"/>
                      </a:lnTo>
                      <a:lnTo>
                        <a:pt x="4983" y="4739"/>
                      </a:lnTo>
                      <a:lnTo>
                        <a:pt x="4860" y="4861"/>
                      </a:lnTo>
                      <a:lnTo>
                        <a:pt x="4738" y="4959"/>
                      </a:lnTo>
                      <a:lnTo>
                        <a:pt x="4616" y="5056"/>
                      </a:lnTo>
                      <a:lnTo>
                        <a:pt x="4470" y="5154"/>
                      </a:lnTo>
                      <a:lnTo>
                        <a:pt x="4323" y="5203"/>
                      </a:lnTo>
                      <a:lnTo>
                        <a:pt x="4177" y="5276"/>
                      </a:lnTo>
                      <a:lnTo>
                        <a:pt x="4006" y="5301"/>
                      </a:lnTo>
                      <a:lnTo>
                        <a:pt x="3835" y="5349"/>
                      </a:lnTo>
                      <a:lnTo>
                        <a:pt x="3493" y="5349"/>
                      </a:lnTo>
                      <a:lnTo>
                        <a:pt x="3322" y="5301"/>
                      </a:lnTo>
                      <a:lnTo>
                        <a:pt x="3151" y="5276"/>
                      </a:lnTo>
                      <a:lnTo>
                        <a:pt x="3004" y="5203"/>
                      </a:lnTo>
                      <a:lnTo>
                        <a:pt x="2858" y="5154"/>
                      </a:lnTo>
                      <a:lnTo>
                        <a:pt x="2711" y="5056"/>
                      </a:lnTo>
                      <a:lnTo>
                        <a:pt x="2589" y="4959"/>
                      </a:lnTo>
                      <a:lnTo>
                        <a:pt x="2467" y="4861"/>
                      </a:lnTo>
                      <a:lnTo>
                        <a:pt x="2345" y="4739"/>
                      </a:lnTo>
                      <a:lnTo>
                        <a:pt x="2247" y="4592"/>
                      </a:lnTo>
                      <a:lnTo>
                        <a:pt x="2174" y="4446"/>
                      </a:lnTo>
                      <a:lnTo>
                        <a:pt x="2101" y="4299"/>
                      </a:lnTo>
                      <a:lnTo>
                        <a:pt x="2027" y="4153"/>
                      </a:lnTo>
                      <a:lnTo>
                        <a:pt x="2003" y="3982"/>
                      </a:lnTo>
                      <a:lnTo>
                        <a:pt x="1979" y="3811"/>
                      </a:lnTo>
                      <a:lnTo>
                        <a:pt x="1954" y="3640"/>
                      </a:lnTo>
                      <a:lnTo>
                        <a:pt x="1979" y="3469"/>
                      </a:lnTo>
                      <a:lnTo>
                        <a:pt x="2003" y="3298"/>
                      </a:lnTo>
                      <a:lnTo>
                        <a:pt x="2027" y="3151"/>
                      </a:lnTo>
                      <a:lnTo>
                        <a:pt x="2101" y="2980"/>
                      </a:lnTo>
                      <a:lnTo>
                        <a:pt x="2174" y="2834"/>
                      </a:lnTo>
                      <a:lnTo>
                        <a:pt x="2247" y="2687"/>
                      </a:lnTo>
                      <a:lnTo>
                        <a:pt x="2345" y="2565"/>
                      </a:lnTo>
                      <a:lnTo>
                        <a:pt x="2467" y="2443"/>
                      </a:lnTo>
                      <a:lnTo>
                        <a:pt x="2589" y="2345"/>
                      </a:lnTo>
                      <a:lnTo>
                        <a:pt x="2711" y="2248"/>
                      </a:lnTo>
                      <a:lnTo>
                        <a:pt x="2858" y="2150"/>
                      </a:lnTo>
                      <a:lnTo>
                        <a:pt x="3004" y="2077"/>
                      </a:lnTo>
                      <a:lnTo>
                        <a:pt x="3151" y="2028"/>
                      </a:lnTo>
                      <a:lnTo>
                        <a:pt x="3322" y="1979"/>
                      </a:lnTo>
                      <a:lnTo>
                        <a:pt x="3493" y="1955"/>
                      </a:lnTo>
                      <a:lnTo>
                        <a:pt x="3664" y="1955"/>
                      </a:lnTo>
                      <a:lnTo>
                        <a:pt x="3957" y="1979"/>
                      </a:lnTo>
                      <a:lnTo>
                        <a:pt x="5447" y="465"/>
                      </a:lnTo>
                      <a:lnTo>
                        <a:pt x="5056" y="269"/>
                      </a:lnTo>
                      <a:lnTo>
                        <a:pt x="4836" y="196"/>
                      </a:lnTo>
                      <a:lnTo>
                        <a:pt x="4616" y="123"/>
                      </a:lnTo>
                      <a:lnTo>
                        <a:pt x="4372" y="74"/>
                      </a:lnTo>
                      <a:lnTo>
                        <a:pt x="4152" y="25"/>
                      </a:lnTo>
                      <a:lnTo>
                        <a:pt x="3908" y="1"/>
                      </a:lnTo>
                      <a:lnTo>
                        <a:pt x="36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5" name="Shape 442">
                  <a:extLst>
                    <a:ext uri="{FF2B5EF4-FFF2-40B4-BE49-F238E27FC236}">
                      <a16:creationId xmlns:a16="http://schemas.microsoft.com/office/drawing/2014/main" id="{2FB23895-62A0-4748-BB3E-5FA159BC1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1175" y="2005125"/>
                  <a:ext cx="75125" cy="70850"/>
                </a:xfrm>
                <a:custGeom>
                  <a:avLst/>
                  <a:gdLst>
                    <a:gd name="T0" fmla="*/ 2147483646 w 3005"/>
                    <a:gd name="T1" fmla="*/ 0 h 2834"/>
                    <a:gd name="T2" fmla="*/ 2147483646 w 3005"/>
                    <a:gd name="T3" fmla="*/ 2147483646 h 2834"/>
                    <a:gd name="T4" fmla="*/ 2147483646 w 3005"/>
                    <a:gd name="T5" fmla="*/ 2147483646 h 2834"/>
                    <a:gd name="T6" fmla="*/ 2147483646 w 3005"/>
                    <a:gd name="T7" fmla="*/ 2147483646 h 2834"/>
                    <a:gd name="T8" fmla="*/ 2147483646 w 3005"/>
                    <a:gd name="T9" fmla="*/ 2147483646 h 2834"/>
                    <a:gd name="T10" fmla="*/ 2147483646 w 3005"/>
                    <a:gd name="T11" fmla="*/ 2147483646 h 2834"/>
                    <a:gd name="T12" fmla="*/ 2147483646 w 3005"/>
                    <a:gd name="T13" fmla="*/ 2147483646 h 2834"/>
                    <a:gd name="T14" fmla="*/ 2147483646 w 3005"/>
                    <a:gd name="T15" fmla="*/ 2147483646 h 2834"/>
                    <a:gd name="T16" fmla="*/ 2147483646 w 3005"/>
                    <a:gd name="T17" fmla="*/ 2147483646 h 2834"/>
                    <a:gd name="T18" fmla="*/ 2147483646 w 3005"/>
                    <a:gd name="T19" fmla="*/ 2147483646 h 2834"/>
                    <a:gd name="T20" fmla="*/ 2147483646 w 3005"/>
                    <a:gd name="T21" fmla="*/ 2147483646 h 2834"/>
                    <a:gd name="T22" fmla="*/ 2147483646 w 3005"/>
                    <a:gd name="T23" fmla="*/ 2147483646 h 2834"/>
                    <a:gd name="T24" fmla="*/ 2147483646 w 3005"/>
                    <a:gd name="T25" fmla="*/ 2147483646 h 2834"/>
                    <a:gd name="T26" fmla="*/ 2147483646 w 3005"/>
                    <a:gd name="T27" fmla="*/ 2147483646 h 2834"/>
                    <a:gd name="T28" fmla="*/ 2147483646 w 3005"/>
                    <a:gd name="T29" fmla="*/ 2147483646 h 2834"/>
                    <a:gd name="T30" fmla="*/ 2147483646 w 3005"/>
                    <a:gd name="T31" fmla="*/ 2147483646 h 2834"/>
                    <a:gd name="T32" fmla="*/ 2147483646 w 3005"/>
                    <a:gd name="T33" fmla="*/ 2147483646 h 2834"/>
                    <a:gd name="T34" fmla="*/ 2147483646 w 3005"/>
                    <a:gd name="T35" fmla="*/ 2147483646 h 2834"/>
                    <a:gd name="T36" fmla="*/ 2147483646 w 3005"/>
                    <a:gd name="T37" fmla="*/ 2147483646 h 2834"/>
                    <a:gd name="T38" fmla="*/ 2147483646 w 3005"/>
                    <a:gd name="T39" fmla="*/ 2147483646 h 2834"/>
                    <a:gd name="T40" fmla="*/ 2147483646 w 3005"/>
                    <a:gd name="T41" fmla="*/ 2147483646 h 2834"/>
                    <a:gd name="T42" fmla="*/ 2147483646 w 3005"/>
                    <a:gd name="T43" fmla="*/ 2147483646 h 2834"/>
                    <a:gd name="T44" fmla="*/ 2147483646 w 3005"/>
                    <a:gd name="T45" fmla="*/ 2147483646 h 2834"/>
                    <a:gd name="T46" fmla="*/ 2147483646 w 3005"/>
                    <a:gd name="T47" fmla="*/ 0 h 28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005"/>
                    <a:gd name="T73" fmla="*/ 0 h 2834"/>
                    <a:gd name="T74" fmla="*/ 3005 w 3005"/>
                    <a:gd name="T75" fmla="*/ 2834 h 28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005" h="2834" extrusionOk="0">
                      <a:moveTo>
                        <a:pt x="1466" y="0"/>
                      </a:moveTo>
                      <a:lnTo>
                        <a:pt x="294" y="1173"/>
                      </a:lnTo>
                      <a:lnTo>
                        <a:pt x="172" y="1319"/>
                      </a:lnTo>
                      <a:lnTo>
                        <a:pt x="74" y="1490"/>
                      </a:lnTo>
                      <a:lnTo>
                        <a:pt x="25" y="1661"/>
                      </a:lnTo>
                      <a:lnTo>
                        <a:pt x="1" y="1857"/>
                      </a:lnTo>
                      <a:lnTo>
                        <a:pt x="25" y="2052"/>
                      </a:lnTo>
                      <a:lnTo>
                        <a:pt x="74" y="2223"/>
                      </a:lnTo>
                      <a:lnTo>
                        <a:pt x="172" y="2394"/>
                      </a:lnTo>
                      <a:lnTo>
                        <a:pt x="294" y="2540"/>
                      </a:lnTo>
                      <a:lnTo>
                        <a:pt x="440" y="2663"/>
                      </a:lnTo>
                      <a:lnTo>
                        <a:pt x="611" y="2760"/>
                      </a:lnTo>
                      <a:lnTo>
                        <a:pt x="807" y="2809"/>
                      </a:lnTo>
                      <a:lnTo>
                        <a:pt x="978" y="2833"/>
                      </a:lnTo>
                      <a:lnTo>
                        <a:pt x="1173" y="2809"/>
                      </a:lnTo>
                      <a:lnTo>
                        <a:pt x="1344" y="2760"/>
                      </a:lnTo>
                      <a:lnTo>
                        <a:pt x="1515" y="2663"/>
                      </a:lnTo>
                      <a:lnTo>
                        <a:pt x="1686" y="2540"/>
                      </a:lnTo>
                      <a:lnTo>
                        <a:pt x="2858" y="1368"/>
                      </a:lnTo>
                      <a:lnTo>
                        <a:pt x="3005" y="1197"/>
                      </a:lnTo>
                      <a:lnTo>
                        <a:pt x="2590" y="928"/>
                      </a:lnTo>
                      <a:lnTo>
                        <a:pt x="2199" y="635"/>
                      </a:lnTo>
                      <a:lnTo>
                        <a:pt x="1808" y="342"/>
                      </a:lnTo>
                      <a:lnTo>
                        <a:pt x="14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6" name="Shape 443">
                  <a:extLst>
                    <a:ext uri="{FF2B5EF4-FFF2-40B4-BE49-F238E27FC236}">
                      <a16:creationId xmlns:a16="http://schemas.microsoft.com/office/drawing/2014/main" id="{33C002E3-C475-44A8-A3CB-3050DF4767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3875" y="2005125"/>
                  <a:ext cx="74525" cy="70850"/>
                </a:xfrm>
                <a:custGeom>
                  <a:avLst/>
                  <a:gdLst>
                    <a:gd name="T0" fmla="*/ 2147483646 w 2981"/>
                    <a:gd name="T1" fmla="*/ 0 h 2834"/>
                    <a:gd name="T2" fmla="*/ 2147483646 w 2981"/>
                    <a:gd name="T3" fmla="*/ 2147483646 h 2834"/>
                    <a:gd name="T4" fmla="*/ 2147483646 w 2981"/>
                    <a:gd name="T5" fmla="*/ 2147483646 h 2834"/>
                    <a:gd name="T6" fmla="*/ 2147483646 w 2981"/>
                    <a:gd name="T7" fmla="*/ 2147483646 h 2834"/>
                    <a:gd name="T8" fmla="*/ 2147483646 w 2981"/>
                    <a:gd name="T9" fmla="*/ 2147483646 h 2834"/>
                    <a:gd name="T10" fmla="*/ 2147483646 w 2981"/>
                    <a:gd name="T11" fmla="*/ 2147483646 h 2834"/>
                    <a:gd name="T12" fmla="*/ 2147483646 w 2981"/>
                    <a:gd name="T13" fmla="*/ 2147483646 h 2834"/>
                    <a:gd name="T14" fmla="*/ 2147483646 w 2981"/>
                    <a:gd name="T15" fmla="*/ 2147483646 h 2834"/>
                    <a:gd name="T16" fmla="*/ 2147483646 w 2981"/>
                    <a:gd name="T17" fmla="*/ 2147483646 h 2834"/>
                    <a:gd name="T18" fmla="*/ 2147483646 w 2981"/>
                    <a:gd name="T19" fmla="*/ 2147483646 h 2834"/>
                    <a:gd name="T20" fmla="*/ 2147483646 w 2981"/>
                    <a:gd name="T21" fmla="*/ 2147483646 h 2834"/>
                    <a:gd name="T22" fmla="*/ 2147483646 w 2981"/>
                    <a:gd name="T23" fmla="*/ 2147483646 h 2834"/>
                    <a:gd name="T24" fmla="*/ 2147483646 w 2981"/>
                    <a:gd name="T25" fmla="*/ 2147483646 h 2834"/>
                    <a:gd name="T26" fmla="*/ 2147483646 w 2981"/>
                    <a:gd name="T27" fmla="*/ 2147483646 h 2834"/>
                    <a:gd name="T28" fmla="*/ 2147483646 w 2981"/>
                    <a:gd name="T29" fmla="*/ 2147483646 h 2834"/>
                    <a:gd name="T30" fmla="*/ 2147483646 w 2981"/>
                    <a:gd name="T31" fmla="*/ 2147483646 h 2834"/>
                    <a:gd name="T32" fmla="*/ 2147483646 w 2981"/>
                    <a:gd name="T33" fmla="*/ 2147483646 h 2834"/>
                    <a:gd name="T34" fmla="*/ 2147483646 w 2981"/>
                    <a:gd name="T35" fmla="*/ 2147483646 h 2834"/>
                    <a:gd name="T36" fmla="*/ 2147483646 w 2981"/>
                    <a:gd name="T37" fmla="*/ 2147483646 h 2834"/>
                    <a:gd name="T38" fmla="*/ 2147483646 w 2981"/>
                    <a:gd name="T39" fmla="*/ 2147483646 h 2834"/>
                    <a:gd name="T40" fmla="*/ 2147483646 w 2981"/>
                    <a:gd name="T41" fmla="*/ 2147483646 h 2834"/>
                    <a:gd name="T42" fmla="*/ 2147483646 w 2981"/>
                    <a:gd name="T43" fmla="*/ 2147483646 h 2834"/>
                    <a:gd name="T44" fmla="*/ 2147483646 w 2981"/>
                    <a:gd name="T45" fmla="*/ 2147483646 h 2834"/>
                    <a:gd name="T46" fmla="*/ 2147483646 w 2981"/>
                    <a:gd name="T47" fmla="*/ 0 h 28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981"/>
                    <a:gd name="T73" fmla="*/ 0 h 2834"/>
                    <a:gd name="T74" fmla="*/ 2981 w 2981"/>
                    <a:gd name="T75" fmla="*/ 2834 h 28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981" h="2834" extrusionOk="0">
                      <a:moveTo>
                        <a:pt x="1539" y="0"/>
                      </a:moveTo>
                      <a:lnTo>
                        <a:pt x="1173" y="342"/>
                      </a:lnTo>
                      <a:lnTo>
                        <a:pt x="807" y="635"/>
                      </a:lnTo>
                      <a:lnTo>
                        <a:pt x="416" y="928"/>
                      </a:lnTo>
                      <a:lnTo>
                        <a:pt x="1" y="1197"/>
                      </a:lnTo>
                      <a:lnTo>
                        <a:pt x="123" y="1368"/>
                      </a:lnTo>
                      <a:lnTo>
                        <a:pt x="1319" y="2540"/>
                      </a:lnTo>
                      <a:lnTo>
                        <a:pt x="1466" y="2663"/>
                      </a:lnTo>
                      <a:lnTo>
                        <a:pt x="1637" y="2760"/>
                      </a:lnTo>
                      <a:lnTo>
                        <a:pt x="1832" y="2809"/>
                      </a:lnTo>
                      <a:lnTo>
                        <a:pt x="2003" y="2833"/>
                      </a:lnTo>
                      <a:lnTo>
                        <a:pt x="2199" y="2809"/>
                      </a:lnTo>
                      <a:lnTo>
                        <a:pt x="2370" y="2760"/>
                      </a:lnTo>
                      <a:lnTo>
                        <a:pt x="2541" y="2663"/>
                      </a:lnTo>
                      <a:lnTo>
                        <a:pt x="2712" y="2540"/>
                      </a:lnTo>
                      <a:lnTo>
                        <a:pt x="2834" y="2394"/>
                      </a:lnTo>
                      <a:lnTo>
                        <a:pt x="2931" y="2223"/>
                      </a:lnTo>
                      <a:lnTo>
                        <a:pt x="2980" y="2052"/>
                      </a:lnTo>
                      <a:lnTo>
                        <a:pt x="2980" y="1857"/>
                      </a:lnTo>
                      <a:lnTo>
                        <a:pt x="2980" y="1661"/>
                      </a:lnTo>
                      <a:lnTo>
                        <a:pt x="2931" y="1490"/>
                      </a:lnTo>
                      <a:lnTo>
                        <a:pt x="2834" y="1319"/>
                      </a:lnTo>
                      <a:lnTo>
                        <a:pt x="2712" y="1173"/>
                      </a:lnTo>
                      <a:lnTo>
                        <a:pt x="15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07" name="Shape 444">
                  <a:extLst>
                    <a:ext uri="{FF2B5EF4-FFF2-40B4-BE49-F238E27FC236}">
                      <a16:creationId xmlns:a16="http://schemas.microsoft.com/office/drawing/2014/main" id="{92813F7D-CCE4-41A4-B88A-3F590F6EC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7875" y="1619250"/>
                  <a:ext cx="251575" cy="255850"/>
                </a:xfrm>
                <a:custGeom>
                  <a:avLst/>
                  <a:gdLst>
                    <a:gd name="T0" fmla="*/ 2147483646 w 10063"/>
                    <a:gd name="T1" fmla="*/ 2147483646 h 10234"/>
                    <a:gd name="T2" fmla="*/ 2147483646 w 10063"/>
                    <a:gd name="T3" fmla="*/ 2147483646 h 10234"/>
                    <a:gd name="T4" fmla="*/ 2147483646 w 10063"/>
                    <a:gd name="T5" fmla="*/ 2147483646 h 10234"/>
                    <a:gd name="T6" fmla="*/ 2147483646 w 10063"/>
                    <a:gd name="T7" fmla="*/ 2147483646 h 10234"/>
                    <a:gd name="T8" fmla="*/ 2147483646 w 10063"/>
                    <a:gd name="T9" fmla="*/ 2147483646 h 10234"/>
                    <a:gd name="T10" fmla="*/ 2147483646 w 10063"/>
                    <a:gd name="T11" fmla="*/ 2147483646 h 10234"/>
                    <a:gd name="T12" fmla="*/ 2147483646 w 10063"/>
                    <a:gd name="T13" fmla="*/ 2147483646 h 10234"/>
                    <a:gd name="T14" fmla="*/ 2147483646 w 10063"/>
                    <a:gd name="T15" fmla="*/ 2147483646 h 10234"/>
                    <a:gd name="T16" fmla="*/ 2147483646 w 10063"/>
                    <a:gd name="T17" fmla="*/ 2147483646 h 10234"/>
                    <a:gd name="T18" fmla="*/ 0 w 10063"/>
                    <a:gd name="T19" fmla="*/ 2147483646 h 10234"/>
                    <a:gd name="T20" fmla="*/ 2147483646 w 10063"/>
                    <a:gd name="T21" fmla="*/ 2147483646 h 10234"/>
                    <a:gd name="T22" fmla="*/ 2147483646 w 10063"/>
                    <a:gd name="T23" fmla="*/ 2147483646 h 10234"/>
                    <a:gd name="T24" fmla="*/ 2147483646 w 10063"/>
                    <a:gd name="T25" fmla="*/ 2147483646 h 10234"/>
                    <a:gd name="T26" fmla="*/ 2147483646 w 10063"/>
                    <a:gd name="T27" fmla="*/ 2147483646 h 10234"/>
                    <a:gd name="T28" fmla="*/ 2147483646 w 10063"/>
                    <a:gd name="T29" fmla="*/ 2147483646 h 10234"/>
                    <a:gd name="T30" fmla="*/ 2147483646 w 10063"/>
                    <a:gd name="T31" fmla="*/ 2147483646 h 10234"/>
                    <a:gd name="T32" fmla="*/ 2147483646 w 10063"/>
                    <a:gd name="T33" fmla="*/ 2147483646 h 10234"/>
                    <a:gd name="T34" fmla="*/ 2147483646 w 10063"/>
                    <a:gd name="T35" fmla="*/ 2147483646 h 10234"/>
                    <a:gd name="T36" fmla="*/ 2147483646 w 10063"/>
                    <a:gd name="T37" fmla="*/ 2147483646 h 10234"/>
                    <a:gd name="T38" fmla="*/ 2147483646 w 10063"/>
                    <a:gd name="T39" fmla="*/ 2147483646 h 10234"/>
                    <a:gd name="T40" fmla="*/ 2147483646 w 10063"/>
                    <a:gd name="T41" fmla="*/ 2147483646 h 10234"/>
                    <a:gd name="T42" fmla="*/ 2147483646 w 10063"/>
                    <a:gd name="T43" fmla="*/ 2147483646 h 10234"/>
                    <a:gd name="T44" fmla="*/ 2147483646 w 10063"/>
                    <a:gd name="T45" fmla="*/ 2147483646 h 10234"/>
                    <a:gd name="T46" fmla="*/ 2147483646 w 10063"/>
                    <a:gd name="T47" fmla="*/ 2147483646 h 10234"/>
                    <a:gd name="T48" fmla="*/ 2147483646 w 10063"/>
                    <a:gd name="T49" fmla="*/ 2147483646 h 10234"/>
                    <a:gd name="T50" fmla="*/ 2147483646 w 10063"/>
                    <a:gd name="T51" fmla="*/ 2147483646 h 10234"/>
                    <a:gd name="T52" fmla="*/ 2147483646 w 10063"/>
                    <a:gd name="T53" fmla="*/ 2147483646 h 10234"/>
                    <a:gd name="T54" fmla="*/ 2147483646 w 10063"/>
                    <a:gd name="T55" fmla="*/ 2147483646 h 10234"/>
                    <a:gd name="T56" fmla="*/ 2147483646 w 10063"/>
                    <a:gd name="T57" fmla="*/ 2147483646 h 10234"/>
                    <a:gd name="T58" fmla="*/ 2147483646 w 10063"/>
                    <a:gd name="T59" fmla="*/ 2147483646 h 10234"/>
                    <a:gd name="T60" fmla="*/ 2147483646 w 10063"/>
                    <a:gd name="T61" fmla="*/ 2147483646 h 10234"/>
                    <a:gd name="T62" fmla="*/ 2147483646 w 10063"/>
                    <a:gd name="T63" fmla="*/ 2147483646 h 10234"/>
                    <a:gd name="T64" fmla="*/ 2147483646 w 10063"/>
                    <a:gd name="T65" fmla="*/ 2147483646 h 10234"/>
                    <a:gd name="T66" fmla="*/ 2147483646 w 10063"/>
                    <a:gd name="T67" fmla="*/ 2147483646 h 10234"/>
                    <a:gd name="T68" fmla="*/ 2147483646 w 10063"/>
                    <a:gd name="T69" fmla="*/ 2147483646 h 10234"/>
                    <a:gd name="T70" fmla="*/ 2147483646 w 10063"/>
                    <a:gd name="T71" fmla="*/ 2147483646 h 10234"/>
                    <a:gd name="T72" fmla="*/ 2147483646 w 10063"/>
                    <a:gd name="T73" fmla="*/ 0 h 102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63"/>
                    <a:gd name="T112" fmla="*/ 0 h 10234"/>
                    <a:gd name="T113" fmla="*/ 10063 w 10063"/>
                    <a:gd name="T114" fmla="*/ 10234 h 102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63" h="10234" extrusionOk="0">
                      <a:moveTo>
                        <a:pt x="7352" y="0"/>
                      </a:moveTo>
                      <a:lnTo>
                        <a:pt x="7254" y="24"/>
                      </a:lnTo>
                      <a:lnTo>
                        <a:pt x="7181" y="73"/>
                      </a:lnTo>
                      <a:lnTo>
                        <a:pt x="7083" y="147"/>
                      </a:lnTo>
                      <a:lnTo>
                        <a:pt x="5447" y="1758"/>
                      </a:lnTo>
                      <a:lnTo>
                        <a:pt x="5373" y="1856"/>
                      </a:lnTo>
                      <a:lnTo>
                        <a:pt x="5300" y="1978"/>
                      </a:lnTo>
                      <a:lnTo>
                        <a:pt x="5227" y="2125"/>
                      </a:lnTo>
                      <a:lnTo>
                        <a:pt x="5178" y="2247"/>
                      </a:lnTo>
                      <a:lnTo>
                        <a:pt x="5154" y="2393"/>
                      </a:lnTo>
                      <a:lnTo>
                        <a:pt x="5129" y="2540"/>
                      </a:lnTo>
                      <a:lnTo>
                        <a:pt x="5129" y="2687"/>
                      </a:lnTo>
                      <a:lnTo>
                        <a:pt x="5129" y="2809"/>
                      </a:lnTo>
                      <a:lnTo>
                        <a:pt x="5349" y="3981"/>
                      </a:lnTo>
                      <a:lnTo>
                        <a:pt x="5398" y="4152"/>
                      </a:lnTo>
                      <a:lnTo>
                        <a:pt x="147" y="9403"/>
                      </a:lnTo>
                      <a:lnTo>
                        <a:pt x="74" y="9476"/>
                      </a:lnTo>
                      <a:lnTo>
                        <a:pt x="25" y="9574"/>
                      </a:lnTo>
                      <a:lnTo>
                        <a:pt x="0" y="9672"/>
                      </a:lnTo>
                      <a:lnTo>
                        <a:pt x="0" y="9745"/>
                      </a:lnTo>
                      <a:lnTo>
                        <a:pt x="0" y="9843"/>
                      </a:lnTo>
                      <a:lnTo>
                        <a:pt x="25" y="9940"/>
                      </a:lnTo>
                      <a:lnTo>
                        <a:pt x="74" y="10013"/>
                      </a:lnTo>
                      <a:lnTo>
                        <a:pt x="147" y="10087"/>
                      </a:lnTo>
                      <a:lnTo>
                        <a:pt x="220" y="10160"/>
                      </a:lnTo>
                      <a:lnTo>
                        <a:pt x="293" y="10209"/>
                      </a:lnTo>
                      <a:lnTo>
                        <a:pt x="391" y="10233"/>
                      </a:lnTo>
                      <a:lnTo>
                        <a:pt x="586" y="10233"/>
                      </a:lnTo>
                      <a:lnTo>
                        <a:pt x="660" y="10209"/>
                      </a:lnTo>
                      <a:lnTo>
                        <a:pt x="757" y="10160"/>
                      </a:lnTo>
                      <a:lnTo>
                        <a:pt x="831" y="10087"/>
                      </a:lnTo>
                      <a:lnTo>
                        <a:pt x="6204" y="4738"/>
                      </a:lnTo>
                      <a:lnTo>
                        <a:pt x="7254" y="4909"/>
                      </a:lnTo>
                      <a:lnTo>
                        <a:pt x="7376" y="4933"/>
                      </a:lnTo>
                      <a:lnTo>
                        <a:pt x="7523" y="4933"/>
                      </a:lnTo>
                      <a:lnTo>
                        <a:pt x="7645" y="4909"/>
                      </a:lnTo>
                      <a:lnTo>
                        <a:pt x="7791" y="4860"/>
                      </a:lnTo>
                      <a:lnTo>
                        <a:pt x="7938" y="4811"/>
                      </a:lnTo>
                      <a:lnTo>
                        <a:pt x="8060" y="4763"/>
                      </a:lnTo>
                      <a:lnTo>
                        <a:pt x="8182" y="4689"/>
                      </a:lnTo>
                      <a:lnTo>
                        <a:pt x="8280" y="4592"/>
                      </a:lnTo>
                      <a:lnTo>
                        <a:pt x="9916" y="2955"/>
                      </a:lnTo>
                      <a:lnTo>
                        <a:pt x="9989" y="2882"/>
                      </a:lnTo>
                      <a:lnTo>
                        <a:pt x="10038" y="2784"/>
                      </a:lnTo>
                      <a:lnTo>
                        <a:pt x="10063" y="2711"/>
                      </a:lnTo>
                      <a:lnTo>
                        <a:pt x="10038" y="2613"/>
                      </a:lnTo>
                      <a:lnTo>
                        <a:pt x="10014" y="2564"/>
                      </a:lnTo>
                      <a:lnTo>
                        <a:pt x="9940" y="2491"/>
                      </a:lnTo>
                      <a:lnTo>
                        <a:pt x="9843" y="2442"/>
                      </a:lnTo>
                      <a:lnTo>
                        <a:pt x="9745" y="2418"/>
                      </a:lnTo>
                      <a:lnTo>
                        <a:pt x="8695" y="2223"/>
                      </a:lnTo>
                      <a:lnTo>
                        <a:pt x="9721" y="1197"/>
                      </a:lnTo>
                      <a:lnTo>
                        <a:pt x="9794" y="1123"/>
                      </a:lnTo>
                      <a:lnTo>
                        <a:pt x="9843" y="1026"/>
                      </a:lnTo>
                      <a:lnTo>
                        <a:pt x="9867" y="953"/>
                      </a:lnTo>
                      <a:lnTo>
                        <a:pt x="9867" y="855"/>
                      </a:lnTo>
                      <a:lnTo>
                        <a:pt x="9867" y="757"/>
                      </a:lnTo>
                      <a:lnTo>
                        <a:pt x="9843" y="659"/>
                      </a:lnTo>
                      <a:lnTo>
                        <a:pt x="9794" y="586"/>
                      </a:lnTo>
                      <a:lnTo>
                        <a:pt x="9721" y="513"/>
                      </a:lnTo>
                      <a:lnTo>
                        <a:pt x="9647" y="440"/>
                      </a:lnTo>
                      <a:lnTo>
                        <a:pt x="9574" y="391"/>
                      </a:lnTo>
                      <a:lnTo>
                        <a:pt x="9476" y="366"/>
                      </a:lnTo>
                      <a:lnTo>
                        <a:pt x="9281" y="366"/>
                      </a:lnTo>
                      <a:lnTo>
                        <a:pt x="9208" y="391"/>
                      </a:lnTo>
                      <a:lnTo>
                        <a:pt x="9110" y="440"/>
                      </a:lnTo>
                      <a:lnTo>
                        <a:pt x="9037" y="513"/>
                      </a:lnTo>
                      <a:lnTo>
                        <a:pt x="7889" y="1661"/>
                      </a:lnTo>
                      <a:lnTo>
                        <a:pt x="7840" y="1490"/>
                      </a:lnTo>
                      <a:lnTo>
                        <a:pt x="7620" y="318"/>
                      </a:lnTo>
                      <a:lnTo>
                        <a:pt x="7596" y="195"/>
                      </a:lnTo>
                      <a:lnTo>
                        <a:pt x="7547" y="98"/>
                      </a:lnTo>
                      <a:lnTo>
                        <a:pt x="7498" y="49"/>
                      </a:lnTo>
                      <a:lnTo>
                        <a:pt x="7425" y="0"/>
                      </a:lnTo>
                      <a:lnTo>
                        <a:pt x="73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10" name="57 Grupo">
              <a:extLst>
                <a:ext uri="{FF2B5EF4-FFF2-40B4-BE49-F238E27FC236}">
                  <a16:creationId xmlns:a16="http://schemas.microsoft.com/office/drawing/2014/main" id="{0377095A-1107-4F46-B4FA-68D562B4C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4950" y="1806575"/>
              <a:ext cx="725488" cy="836613"/>
              <a:chOff x="2774535" y="1235152"/>
              <a:chExt cx="725895" cy="836530"/>
            </a:xfrm>
          </p:grpSpPr>
          <p:grpSp>
            <p:nvGrpSpPr>
              <p:cNvPr id="111" name="Group 17">
                <a:extLst>
                  <a:ext uri="{FF2B5EF4-FFF2-40B4-BE49-F238E27FC236}">
                    <a16:creationId xmlns:a16="http://schemas.microsoft.com/office/drawing/2014/main" id="{555797CF-58D1-4533-8B7A-08584D1472CD}"/>
                  </a:ext>
                </a:extLst>
              </p:cNvPr>
              <p:cNvGrpSpPr/>
              <p:nvPr/>
            </p:nvGrpSpPr>
            <p:grpSpPr>
              <a:xfrm>
                <a:off x="2774535" y="1235152"/>
                <a:ext cx="725895" cy="836530"/>
                <a:chOff x="1249889" y="1508337"/>
                <a:chExt cx="641019" cy="671338"/>
              </a:xfrm>
              <a:solidFill>
                <a:srgbClr val="2ECC71"/>
              </a:solidFill>
            </p:grpSpPr>
            <p:sp>
              <p:nvSpPr>
                <p:cNvPr id="115" name="Oval 40">
                  <a:extLst>
                    <a:ext uri="{FF2B5EF4-FFF2-40B4-BE49-F238E27FC236}">
                      <a16:creationId xmlns:a16="http://schemas.microsoft.com/office/drawing/2014/main" id="{AE5B7E85-A84D-4579-B067-C864F4181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249889" y="1508337"/>
                  <a:ext cx="476860" cy="433365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  <p:sp>
              <p:nvSpPr>
                <p:cNvPr id="116" name="Freeform 41">
                  <a:extLst>
                    <a:ext uri="{FF2B5EF4-FFF2-40B4-BE49-F238E27FC236}">
                      <a16:creationId xmlns:a16="http://schemas.microsoft.com/office/drawing/2014/main" id="{8852DF13-36E1-456A-8C09-1C7A2E8FA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641396" y="1910864"/>
                  <a:ext cx="249512" cy="268811"/>
                </a:xfrm>
                <a:custGeom>
                  <a:avLst/>
                  <a:gdLst>
                    <a:gd name="T0" fmla="*/ 0 w 181"/>
                    <a:gd name="T1" fmla="*/ 183 h 195"/>
                    <a:gd name="T2" fmla="*/ 168 w 181"/>
                    <a:gd name="T3" fmla="*/ 0 h 195"/>
                    <a:gd name="T4" fmla="*/ 181 w 181"/>
                    <a:gd name="T5" fmla="*/ 12 h 195"/>
                    <a:gd name="T6" fmla="*/ 12 w 181"/>
                    <a:gd name="T7" fmla="*/ 195 h 195"/>
                    <a:gd name="T8" fmla="*/ 0 w 181"/>
                    <a:gd name="T9" fmla="*/ 18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95">
                      <a:moveTo>
                        <a:pt x="0" y="183"/>
                      </a:moveTo>
                      <a:lnTo>
                        <a:pt x="168" y="0"/>
                      </a:lnTo>
                      <a:lnTo>
                        <a:pt x="181" y="12"/>
                      </a:lnTo>
                      <a:lnTo>
                        <a:pt x="12" y="195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</p:grpSp>
          <p:grpSp>
            <p:nvGrpSpPr>
              <p:cNvPr id="112" name="Shape 490">
                <a:extLst>
                  <a:ext uri="{FF2B5EF4-FFF2-40B4-BE49-F238E27FC236}">
                    <a16:creationId xmlns:a16="http://schemas.microsoft.com/office/drawing/2014/main" id="{497771D0-D928-4D33-9CCB-BB2057F80E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5801" y="1356828"/>
                <a:ext cx="279817" cy="272330"/>
                <a:chOff x="5320535" y="3005790"/>
                <a:chExt cx="477245" cy="393641"/>
              </a:xfrm>
            </p:grpSpPr>
            <p:sp>
              <p:nvSpPr>
                <p:cNvPr id="113" name="Shape 491">
                  <a:extLst>
                    <a:ext uri="{FF2B5EF4-FFF2-40B4-BE49-F238E27FC236}">
                      <a16:creationId xmlns:a16="http://schemas.microsoft.com/office/drawing/2014/main" id="{00D3C284-05E8-437E-8C68-AD3909EF6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0535" y="3005790"/>
                  <a:ext cx="430039" cy="349875"/>
                </a:xfrm>
                <a:custGeom>
                  <a:avLst/>
                  <a:gdLst>
                    <a:gd name="T0" fmla="*/ 2147483646 w 13996"/>
                    <a:gd name="T1" fmla="*/ 2147483646 h 13995"/>
                    <a:gd name="T2" fmla="*/ 2147483646 w 13996"/>
                    <a:gd name="T3" fmla="*/ 2147483646 h 13995"/>
                    <a:gd name="T4" fmla="*/ 2147483646 w 13996"/>
                    <a:gd name="T5" fmla="*/ 2147483646 h 13995"/>
                    <a:gd name="T6" fmla="*/ 2147483646 w 13996"/>
                    <a:gd name="T7" fmla="*/ 2147483646 h 13995"/>
                    <a:gd name="T8" fmla="*/ 2147483646 w 13996"/>
                    <a:gd name="T9" fmla="*/ 2147483646 h 13995"/>
                    <a:gd name="T10" fmla="*/ 2147483646 w 13996"/>
                    <a:gd name="T11" fmla="*/ 2147483646 h 13995"/>
                    <a:gd name="T12" fmla="*/ 2147483646 w 13996"/>
                    <a:gd name="T13" fmla="*/ 2147483646 h 13995"/>
                    <a:gd name="T14" fmla="*/ 2147483646 w 13996"/>
                    <a:gd name="T15" fmla="*/ 2147483646 h 13995"/>
                    <a:gd name="T16" fmla="*/ 2147483646 w 13996"/>
                    <a:gd name="T17" fmla="*/ 2147483646 h 13995"/>
                    <a:gd name="T18" fmla="*/ 2147483646 w 13996"/>
                    <a:gd name="T19" fmla="*/ 2147483646 h 13995"/>
                    <a:gd name="T20" fmla="*/ 2147483646 w 13996"/>
                    <a:gd name="T21" fmla="*/ 2147483646 h 13995"/>
                    <a:gd name="T22" fmla="*/ 2147483646 w 13996"/>
                    <a:gd name="T23" fmla="*/ 2147483646 h 13995"/>
                    <a:gd name="T24" fmla="*/ 2147483646 w 13996"/>
                    <a:gd name="T25" fmla="*/ 2147483646 h 13995"/>
                    <a:gd name="T26" fmla="*/ 2147483646 w 13996"/>
                    <a:gd name="T27" fmla="*/ 2147483646 h 13995"/>
                    <a:gd name="T28" fmla="*/ 2147483646 w 13996"/>
                    <a:gd name="T29" fmla="*/ 2147483646 h 13995"/>
                    <a:gd name="T30" fmla="*/ 2147483646 w 13996"/>
                    <a:gd name="T31" fmla="*/ 2147483646 h 13995"/>
                    <a:gd name="T32" fmla="*/ 2147483646 w 13996"/>
                    <a:gd name="T33" fmla="*/ 2147483646 h 13995"/>
                    <a:gd name="T34" fmla="*/ 2147483646 w 13996"/>
                    <a:gd name="T35" fmla="*/ 2147483646 h 13995"/>
                    <a:gd name="T36" fmla="*/ 2147483646 w 13996"/>
                    <a:gd name="T37" fmla="*/ 2147483646 h 13995"/>
                    <a:gd name="T38" fmla="*/ 2147483646 w 13996"/>
                    <a:gd name="T39" fmla="*/ 2147483646 h 13995"/>
                    <a:gd name="T40" fmla="*/ 2147483646 w 13996"/>
                    <a:gd name="T41" fmla="*/ 2147483646 h 13995"/>
                    <a:gd name="T42" fmla="*/ 2147483646 w 13996"/>
                    <a:gd name="T43" fmla="*/ 2147483646 h 13995"/>
                    <a:gd name="T44" fmla="*/ 2147483646 w 13996"/>
                    <a:gd name="T45" fmla="*/ 2147483646 h 13995"/>
                    <a:gd name="T46" fmla="*/ 2147483646 w 13996"/>
                    <a:gd name="T47" fmla="*/ 2147483646 h 13995"/>
                    <a:gd name="T48" fmla="*/ 2147483646 w 13996"/>
                    <a:gd name="T49" fmla="*/ 2147483646 h 13995"/>
                    <a:gd name="T50" fmla="*/ 2147483646 w 13996"/>
                    <a:gd name="T51" fmla="*/ 2147483646 h 13995"/>
                    <a:gd name="T52" fmla="*/ 2147483646 w 13996"/>
                    <a:gd name="T53" fmla="*/ 2147483646 h 13995"/>
                    <a:gd name="T54" fmla="*/ 2147483646 w 13996"/>
                    <a:gd name="T55" fmla="*/ 2147483646 h 13995"/>
                    <a:gd name="T56" fmla="*/ 2147483646 w 13996"/>
                    <a:gd name="T57" fmla="*/ 2147483646 h 13995"/>
                    <a:gd name="T58" fmla="*/ 2147483646 w 13996"/>
                    <a:gd name="T59" fmla="*/ 2147483646 h 13995"/>
                    <a:gd name="T60" fmla="*/ 2147483646 w 13996"/>
                    <a:gd name="T61" fmla="*/ 2147483646 h 13995"/>
                    <a:gd name="T62" fmla="*/ 2147483646 w 13996"/>
                    <a:gd name="T63" fmla="*/ 2147483646 h 13995"/>
                    <a:gd name="T64" fmla="*/ 2147483646 w 13996"/>
                    <a:gd name="T65" fmla="*/ 2147483646 h 13995"/>
                    <a:gd name="T66" fmla="*/ 2147483646 w 13996"/>
                    <a:gd name="T67" fmla="*/ 2147483646 h 13995"/>
                    <a:gd name="T68" fmla="*/ 2147483646 w 13996"/>
                    <a:gd name="T69" fmla="*/ 2147483646 h 13995"/>
                    <a:gd name="T70" fmla="*/ 2147483646 w 13996"/>
                    <a:gd name="T71" fmla="*/ 2147483646 h 13995"/>
                    <a:gd name="T72" fmla="*/ 2147483646 w 13996"/>
                    <a:gd name="T73" fmla="*/ 2147483646 h 13995"/>
                    <a:gd name="T74" fmla="*/ 2147483646 w 13996"/>
                    <a:gd name="T75" fmla="*/ 2147483646 h 13995"/>
                    <a:gd name="T76" fmla="*/ 2147483646 w 13996"/>
                    <a:gd name="T77" fmla="*/ 2147483646 h 13995"/>
                    <a:gd name="T78" fmla="*/ 2147483646 w 13996"/>
                    <a:gd name="T79" fmla="*/ 2147483646 h 13995"/>
                    <a:gd name="T80" fmla="*/ 2147483646 w 13996"/>
                    <a:gd name="T81" fmla="*/ 2147483646 h 13995"/>
                    <a:gd name="T82" fmla="*/ 2147483646 w 13996"/>
                    <a:gd name="T83" fmla="*/ 2147483646 h 13995"/>
                    <a:gd name="T84" fmla="*/ 2147483646 w 13996"/>
                    <a:gd name="T85" fmla="*/ 2147483646 h 13995"/>
                    <a:gd name="T86" fmla="*/ 2147483646 w 13996"/>
                    <a:gd name="T87" fmla="*/ 2147483646 h 13995"/>
                    <a:gd name="T88" fmla="*/ 2147483646 w 13996"/>
                    <a:gd name="T89" fmla="*/ 2147483646 h 13995"/>
                    <a:gd name="T90" fmla="*/ 2147483646 w 13996"/>
                    <a:gd name="T91" fmla="*/ 2147483646 h 13995"/>
                    <a:gd name="T92" fmla="*/ 2147483646 w 13996"/>
                    <a:gd name="T93" fmla="*/ 2147483646 h 13995"/>
                    <a:gd name="T94" fmla="*/ 2147483646 w 13996"/>
                    <a:gd name="T95" fmla="*/ 2147483646 h 13995"/>
                    <a:gd name="T96" fmla="*/ 2147483646 w 13996"/>
                    <a:gd name="T97" fmla="*/ 2147483646 h 13995"/>
                    <a:gd name="T98" fmla="*/ 2147483646 w 13996"/>
                    <a:gd name="T99" fmla="*/ 2147483646 h 13995"/>
                    <a:gd name="T100" fmla="*/ 2147483646 w 13996"/>
                    <a:gd name="T101" fmla="*/ 2147483646 h 13995"/>
                    <a:gd name="T102" fmla="*/ 2147483646 w 13996"/>
                    <a:gd name="T103" fmla="*/ 2147483646 h 13995"/>
                    <a:gd name="T104" fmla="*/ 2147483646 w 13996"/>
                    <a:gd name="T105" fmla="*/ 2147483646 h 13995"/>
                    <a:gd name="T106" fmla="*/ 2147483646 w 13996"/>
                    <a:gd name="T107" fmla="*/ 2147483646 h 13995"/>
                    <a:gd name="T108" fmla="*/ 2147483646 w 13996"/>
                    <a:gd name="T109" fmla="*/ 2147483646 h 13995"/>
                    <a:gd name="T110" fmla="*/ 2147483646 w 13996"/>
                    <a:gd name="T111" fmla="*/ 2147483646 h 13995"/>
                    <a:gd name="T112" fmla="*/ 2147483646 w 13996"/>
                    <a:gd name="T113" fmla="*/ 2147483646 h 13995"/>
                    <a:gd name="T114" fmla="*/ 2147483646 w 13996"/>
                    <a:gd name="T115" fmla="*/ 2147483646 h 13995"/>
                    <a:gd name="T116" fmla="*/ 2147483646 w 13996"/>
                    <a:gd name="T117" fmla="*/ 2147483646 h 13995"/>
                    <a:gd name="T118" fmla="*/ 2147483646 w 13996"/>
                    <a:gd name="T119" fmla="*/ 2147483646 h 13995"/>
                    <a:gd name="T120" fmla="*/ 2147483646 w 13996"/>
                    <a:gd name="T121" fmla="*/ 2147483646 h 1399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996"/>
                    <a:gd name="T184" fmla="*/ 0 h 13995"/>
                    <a:gd name="T185" fmla="*/ 13996 w 13996"/>
                    <a:gd name="T186" fmla="*/ 13995 h 1399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996" h="13995" extrusionOk="0">
                      <a:moveTo>
                        <a:pt x="6986" y="4714"/>
                      </a:moveTo>
                      <a:lnTo>
                        <a:pt x="7206" y="4738"/>
                      </a:lnTo>
                      <a:lnTo>
                        <a:pt x="7425" y="4763"/>
                      </a:lnTo>
                      <a:lnTo>
                        <a:pt x="7645" y="4812"/>
                      </a:lnTo>
                      <a:lnTo>
                        <a:pt x="7841" y="4885"/>
                      </a:lnTo>
                      <a:lnTo>
                        <a:pt x="8060" y="4983"/>
                      </a:lnTo>
                      <a:lnTo>
                        <a:pt x="8256" y="5105"/>
                      </a:lnTo>
                      <a:lnTo>
                        <a:pt x="8427" y="5227"/>
                      </a:lnTo>
                      <a:lnTo>
                        <a:pt x="8598" y="5398"/>
                      </a:lnTo>
                      <a:lnTo>
                        <a:pt x="8769" y="5569"/>
                      </a:lnTo>
                      <a:lnTo>
                        <a:pt x="8891" y="5740"/>
                      </a:lnTo>
                      <a:lnTo>
                        <a:pt x="9013" y="5935"/>
                      </a:lnTo>
                      <a:lnTo>
                        <a:pt x="9111" y="6155"/>
                      </a:lnTo>
                      <a:lnTo>
                        <a:pt x="9184" y="6350"/>
                      </a:lnTo>
                      <a:lnTo>
                        <a:pt x="9233" y="6570"/>
                      </a:lnTo>
                      <a:lnTo>
                        <a:pt x="9257" y="6790"/>
                      </a:lnTo>
                      <a:lnTo>
                        <a:pt x="9257" y="7010"/>
                      </a:lnTo>
                      <a:lnTo>
                        <a:pt x="9257" y="7229"/>
                      </a:lnTo>
                      <a:lnTo>
                        <a:pt x="9233" y="7425"/>
                      </a:lnTo>
                      <a:lnTo>
                        <a:pt x="9184" y="7645"/>
                      </a:lnTo>
                      <a:lnTo>
                        <a:pt x="9111" y="7864"/>
                      </a:lnTo>
                      <a:lnTo>
                        <a:pt x="9013" y="8060"/>
                      </a:lnTo>
                      <a:lnTo>
                        <a:pt x="8891" y="8255"/>
                      </a:lnTo>
                      <a:lnTo>
                        <a:pt x="8769" y="8451"/>
                      </a:lnTo>
                      <a:lnTo>
                        <a:pt x="8598" y="8622"/>
                      </a:lnTo>
                      <a:lnTo>
                        <a:pt x="8427" y="8768"/>
                      </a:lnTo>
                      <a:lnTo>
                        <a:pt x="8256" y="8915"/>
                      </a:lnTo>
                      <a:lnTo>
                        <a:pt x="8060" y="9012"/>
                      </a:lnTo>
                      <a:lnTo>
                        <a:pt x="7841" y="9110"/>
                      </a:lnTo>
                      <a:lnTo>
                        <a:pt x="7645" y="9183"/>
                      </a:lnTo>
                      <a:lnTo>
                        <a:pt x="7425" y="9232"/>
                      </a:lnTo>
                      <a:lnTo>
                        <a:pt x="7206" y="9257"/>
                      </a:lnTo>
                      <a:lnTo>
                        <a:pt x="6986" y="9281"/>
                      </a:lnTo>
                      <a:lnTo>
                        <a:pt x="6766" y="9257"/>
                      </a:lnTo>
                      <a:lnTo>
                        <a:pt x="6546" y="9232"/>
                      </a:lnTo>
                      <a:lnTo>
                        <a:pt x="6351" y="9183"/>
                      </a:lnTo>
                      <a:lnTo>
                        <a:pt x="6131" y="9110"/>
                      </a:lnTo>
                      <a:lnTo>
                        <a:pt x="5936" y="9012"/>
                      </a:lnTo>
                      <a:lnTo>
                        <a:pt x="5740" y="8915"/>
                      </a:lnTo>
                      <a:lnTo>
                        <a:pt x="5545" y="8768"/>
                      </a:lnTo>
                      <a:lnTo>
                        <a:pt x="5374" y="8622"/>
                      </a:lnTo>
                      <a:lnTo>
                        <a:pt x="5227" y="8451"/>
                      </a:lnTo>
                      <a:lnTo>
                        <a:pt x="5081" y="8255"/>
                      </a:lnTo>
                      <a:lnTo>
                        <a:pt x="4983" y="8060"/>
                      </a:lnTo>
                      <a:lnTo>
                        <a:pt x="4885" y="7864"/>
                      </a:lnTo>
                      <a:lnTo>
                        <a:pt x="4812" y="7645"/>
                      </a:lnTo>
                      <a:lnTo>
                        <a:pt x="4763" y="7425"/>
                      </a:lnTo>
                      <a:lnTo>
                        <a:pt x="4714" y="7229"/>
                      </a:lnTo>
                      <a:lnTo>
                        <a:pt x="4714" y="7010"/>
                      </a:lnTo>
                      <a:lnTo>
                        <a:pt x="4714" y="6790"/>
                      </a:lnTo>
                      <a:lnTo>
                        <a:pt x="4763" y="6570"/>
                      </a:lnTo>
                      <a:lnTo>
                        <a:pt x="4812" y="6350"/>
                      </a:lnTo>
                      <a:lnTo>
                        <a:pt x="4885" y="6155"/>
                      </a:lnTo>
                      <a:lnTo>
                        <a:pt x="4983" y="5935"/>
                      </a:lnTo>
                      <a:lnTo>
                        <a:pt x="5081" y="5740"/>
                      </a:lnTo>
                      <a:lnTo>
                        <a:pt x="5227" y="5569"/>
                      </a:lnTo>
                      <a:lnTo>
                        <a:pt x="5374" y="5398"/>
                      </a:lnTo>
                      <a:lnTo>
                        <a:pt x="5545" y="5227"/>
                      </a:lnTo>
                      <a:lnTo>
                        <a:pt x="5740" y="5105"/>
                      </a:lnTo>
                      <a:lnTo>
                        <a:pt x="5936" y="4983"/>
                      </a:lnTo>
                      <a:lnTo>
                        <a:pt x="6131" y="4885"/>
                      </a:lnTo>
                      <a:lnTo>
                        <a:pt x="6351" y="4812"/>
                      </a:lnTo>
                      <a:lnTo>
                        <a:pt x="6546" y="4763"/>
                      </a:lnTo>
                      <a:lnTo>
                        <a:pt x="6766" y="4738"/>
                      </a:lnTo>
                      <a:lnTo>
                        <a:pt x="6986" y="4714"/>
                      </a:lnTo>
                      <a:close/>
                      <a:moveTo>
                        <a:pt x="6497" y="0"/>
                      </a:moveTo>
                      <a:lnTo>
                        <a:pt x="6375" y="25"/>
                      </a:lnTo>
                      <a:lnTo>
                        <a:pt x="6253" y="49"/>
                      </a:lnTo>
                      <a:lnTo>
                        <a:pt x="6131" y="122"/>
                      </a:lnTo>
                      <a:lnTo>
                        <a:pt x="6033" y="196"/>
                      </a:lnTo>
                      <a:lnTo>
                        <a:pt x="5936" y="293"/>
                      </a:lnTo>
                      <a:lnTo>
                        <a:pt x="5862" y="391"/>
                      </a:lnTo>
                      <a:lnTo>
                        <a:pt x="5813" y="513"/>
                      </a:lnTo>
                      <a:lnTo>
                        <a:pt x="5789" y="635"/>
                      </a:lnTo>
                      <a:lnTo>
                        <a:pt x="5618" y="2076"/>
                      </a:lnTo>
                      <a:lnTo>
                        <a:pt x="5325" y="2174"/>
                      </a:lnTo>
                      <a:lnTo>
                        <a:pt x="5032" y="2296"/>
                      </a:lnTo>
                      <a:lnTo>
                        <a:pt x="4763" y="2418"/>
                      </a:lnTo>
                      <a:lnTo>
                        <a:pt x="4495" y="2565"/>
                      </a:lnTo>
                      <a:lnTo>
                        <a:pt x="3347" y="1661"/>
                      </a:lnTo>
                      <a:lnTo>
                        <a:pt x="3225" y="1588"/>
                      </a:lnTo>
                      <a:lnTo>
                        <a:pt x="3103" y="1539"/>
                      </a:lnTo>
                      <a:lnTo>
                        <a:pt x="2980" y="1514"/>
                      </a:lnTo>
                      <a:lnTo>
                        <a:pt x="2736" y="1514"/>
                      </a:lnTo>
                      <a:lnTo>
                        <a:pt x="2590" y="1563"/>
                      </a:lnTo>
                      <a:lnTo>
                        <a:pt x="2492" y="1637"/>
                      </a:lnTo>
                      <a:lnTo>
                        <a:pt x="2394" y="1710"/>
                      </a:lnTo>
                      <a:lnTo>
                        <a:pt x="1710" y="2394"/>
                      </a:lnTo>
                      <a:lnTo>
                        <a:pt x="1613" y="2491"/>
                      </a:lnTo>
                      <a:lnTo>
                        <a:pt x="1564" y="2614"/>
                      </a:lnTo>
                      <a:lnTo>
                        <a:pt x="1515" y="2736"/>
                      </a:lnTo>
                      <a:lnTo>
                        <a:pt x="1491" y="2858"/>
                      </a:lnTo>
                      <a:lnTo>
                        <a:pt x="1491" y="3004"/>
                      </a:lnTo>
                      <a:lnTo>
                        <a:pt x="1515" y="3126"/>
                      </a:lnTo>
                      <a:lnTo>
                        <a:pt x="1564" y="3249"/>
                      </a:lnTo>
                      <a:lnTo>
                        <a:pt x="1637" y="3346"/>
                      </a:lnTo>
                      <a:lnTo>
                        <a:pt x="2541" y="4494"/>
                      </a:lnTo>
                      <a:lnTo>
                        <a:pt x="2394" y="4763"/>
                      </a:lnTo>
                      <a:lnTo>
                        <a:pt x="2272" y="5056"/>
                      </a:lnTo>
                      <a:lnTo>
                        <a:pt x="2174" y="5349"/>
                      </a:lnTo>
                      <a:lnTo>
                        <a:pt x="2077" y="5642"/>
                      </a:lnTo>
                      <a:lnTo>
                        <a:pt x="636" y="5789"/>
                      </a:lnTo>
                      <a:lnTo>
                        <a:pt x="514" y="5837"/>
                      </a:lnTo>
                      <a:lnTo>
                        <a:pt x="392" y="5886"/>
                      </a:lnTo>
                      <a:lnTo>
                        <a:pt x="269" y="5959"/>
                      </a:lnTo>
                      <a:lnTo>
                        <a:pt x="172" y="6033"/>
                      </a:lnTo>
                      <a:lnTo>
                        <a:pt x="99" y="6155"/>
                      </a:lnTo>
                      <a:lnTo>
                        <a:pt x="50" y="6253"/>
                      </a:lnTo>
                      <a:lnTo>
                        <a:pt x="1" y="6399"/>
                      </a:lnTo>
                      <a:lnTo>
                        <a:pt x="1" y="6521"/>
                      </a:lnTo>
                      <a:lnTo>
                        <a:pt x="1" y="7474"/>
                      </a:lnTo>
                      <a:lnTo>
                        <a:pt x="1" y="7620"/>
                      </a:lnTo>
                      <a:lnTo>
                        <a:pt x="50" y="7742"/>
                      </a:lnTo>
                      <a:lnTo>
                        <a:pt x="99" y="7864"/>
                      </a:lnTo>
                      <a:lnTo>
                        <a:pt x="172" y="7962"/>
                      </a:lnTo>
                      <a:lnTo>
                        <a:pt x="269" y="8060"/>
                      </a:lnTo>
                      <a:lnTo>
                        <a:pt x="392" y="8133"/>
                      </a:lnTo>
                      <a:lnTo>
                        <a:pt x="514" y="8182"/>
                      </a:lnTo>
                      <a:lnTo>
                        <a:pt x="636" y="8206"/>
                      </a:lnTo>
                      <a:lnTo>
                        <a:pt x="2077" y="8377"/>
                      </a:lnTo>
                      <a:lnTo>
                        <a:pt x="2174" y="8670"/>
                      </a:lnTo>
                      <a:lnTo>
                        <a:pt x="2272" y="8939"/>
                      </a:lnTo>
                      <a:lnTo>
                        <a:pt x="2394" y="9232"/>
                      </a:lnTo>
                      <a:lnTo>
                        <a:pt x="2541" y="9501"/>
                      </a:lnTo>
                      <a:lnTo>
                        <a:pt x="1637" y="10649"/>
                      </a:lnTo>
                      <a:lnTo>
                        <a:pt x="1564" y="10771"/>
                      </a:lnTo>
                      <a:lnTo>
                        <a:pt x="1515" y="10893"/>
                      </a:lnTo>
                      <a:lnTo>
                        <a:pt x="1491" y="11015"/>
                      </a:lnTo>
                      <a:lnTo>
                        <a:pt x="1491" y="11137"/>
                      </a:lnTo>
                      <a:lnTo>
                        <a:pt x="1515" y="11259"/>
                      </a:lnTo>
                      <a:lnTo>
                        <a:pt x="1564" y="11381"/>
                      </a:lnTo>
                      <a:lnTo>
                        <a:pt x="1613" y="11504"/>
                      </a:lnTo>
                      <a:lnTo>
                        <a:pt x="1710" y="11601"/>
                      </a:lnTo>
                      <a:lnTo>
                        <a:pt x="2394" y="12285"/>
                      </a:lnTo>
                      <a:lnTo>
                        <a:pt x="2492" y="12383"/>
                      </a:lnTo>
                      <a:lnTo>
                        <a:pt x="2590" y="12432"/>
                      </a:lnTo>
                      <a:lnTo>
                        <a:pt x="2736" y="12480"/>
                      </a:lnTo>
                      <a:lnTo>
                        <a:pt x="2858" y="12505"/>
                      </a:lnTo>
                      <a:lnTo>
                        <a:pt x="2980" y="12505"/>
                      </a:lnTo>
                      <a:lnTo>
                        <a:pt x="3103" y="12456"/>
                      </a:lnTo>
                      <a:lnTo>
                        <a:pt x="3225" y="12407"/>
                      </a:lnTo>
                      <a:lnTo>
                        <a:pt x="3347" y="12358"/>
                      </a:lnTo>
                      <a:lnTo>
                        <a:pt x="4495" y="11455"/>
                      </a:lnTo>
                      <a:lnTo>
                        <a:pt x="4763" y="11577"/>
                      </a:lnTo>
                      <a:lnTo>
                        <a:pt x="5032" y="11723"/>
                      </a:lnTo>
                      <a:lnTo>
                        <a:pt x="5325" y="11821"/>
                      </a:lnTo>
                      <a:lnTo>
                        <a:pt x="5618" y="11919"/>
                      </a:lnTo>
                      <a:lnTo>
                        <a:pt x="5789" y="13360"/>
                      </a:lnTo>
                      <a:lnTo>
                        <a:pt x="5813" y="13482"/>
                      </a:lnTo>
                      <a:lnTo>
                        <a:pt x="5862" y="13604"/>
                      </a:lnTo>
                      <a:lnTo>
                        <a:pt x="5936" y="13726"/>
                      </a:lnTo>
                      <a:lnTo>
                        <a:pt x="6033" y="13824"/>
                      </a:lnTo>
                      <a:lnTo>
                        <a:pt x="6131" y="13897"/>
                      </a:lnTo>
                      <a:lnTo>
                        <a:pt x="6253" y="13946"/>
                      </a:lnTo>
                      <a:lnTo>
                        <a:pt x="6375" y="13995"/>
                      </a:lnTo>
                      <a:lnTo>
                        <a:pt x="7596" y="13995"/>
                      </a:lnTo>
                      <a:lnTo>
                        <a:pt x="7743" y="13946"/>
                      </a:lnTo>
                      <a:lnTo>
                        <a:pt x="7841" y="13897"/>
                      </a:lnTo>
                      <a:lnTo>
                        <a:pt x="7963" y="13824"/>
                      </a:lnTo>
                      <a:lnTo>
                        <a:pt x="8036" y="13726"/>
                      </a:lnTo>
                      <a:lnTo>
                        <a:pt x="8109" y="13604"/>
                      </a:lnTo>
                      <a:lnTo>
                        <a:pt x="8158" y="13482"/>
                      </a:lnTo>
                      <a:lnTo>
                        <a:pt x="8183" y="13360"/>
                      </a:lnTo>
                      <a:lnTo>
                        <a:pt x="8353" y="11919"/>
                      </a:lnTo>
                      <a:lnTo>
                        <a:pt x="8647" y="11821"/>
                      </a:lnTo>
                      <a:lnTo>
                        <a:pt x="8940" y="11723"/>
                      </a:lnTo>
                      <a:lnTo>
                        <a:pt x="9233" y="11577"/>
                      </a:lnTo>
                      <a:lnTo>
                        <a:pt x="9501" y="11455"/>
                      </a:lnTo>
                      <a:lnTo>
                        <a:pt x="10649" y="12358"/>
                      </a:lnTo>
                      <a:lnTo>
                        <a:pt x="10747" y="12407"/>
                      </a:lnTo>
                      <a:lnTo>
                        <a:pt x="10869" y="12456"/>
                      </a:lnTo>
                      <a:lnTo>
                        <a:pt x="10991" y="12505"/>
                      </a:lnTo>
                      <a:lnTo>
                        <a:pt x="11138" y="12505"/>
                      </a:lnTo>
                      <a:lnTo>
                        <a:pt x="11260" y="12480"/>
                      </a:lnTo>
                      <a:lnTo>
                        <a:pt x="11382" y="12432"/>
                      </a:lnTo>
                      <a:lnTo>
                        <a:pt x="11504" y="12383"/>
                      </a:lnTo>
                      <a:lnTo>
                        <a:pt x="11602" y="12285"/>
                      </a:lnTo>
                      <a:lnTo>
                        <a:pt x="12286" y="11601"/>
                      </a:lnTo>
                      <a:lnTo>
                        <a:pt x="12359" y="11504"/>
                      </a:lnTo>
                      <a:lnTo>
                        <a:pt x="12432" y="11381"/>
                      </a:lnTo>
                      <a:lnTo>
                        <a:pt x="12457" y="11259"/>
                      </a:lnTo>
                      <a:lnTo>
                        <a:pt x="12481" y="11137"/>
                      </a:lnTo>
                      <a:lnTo>
                        <a:pt x="12481" y="11015"/>
                      </a:lnTo>
                      <a:lnTo>
                        <a:pt x="12457" y="10893"/>
                      </a:lnTo>
                      <a:lnTo>
                        <a:pt x="12408" y="10771"/>
                      </a:lnTo>
                      <a:lnTo>
                        <a:pt x="12334" y="10649"/>
                      </a:lnTo>
                      <a:lnTo>
                        <a:pt x="11431" y="9501"/>
                      </a:lnTo>
                      <a:lnTo>
                        <a:pt x="11577" y="9232"/>
                      </a:lnTo>
                      <a:lnTo>
                        <a:pt x="11699" y="8939"/>
                      </a:lnTo>
                      <a:lnTo>
                        <a:pt x="11822" y="8670"/>
                      </a:lnTo>
                      <a:lnTo>
                        <a:pt x="11895" y="8377"/>
                      </a:lnTo>
                      <a:lnTo>
                        <a:pt x="13360" y="8206"/>
                      </a:lnTo>
                      <a:lnTo>
                        <a:pt x="13482" y="8182"/>
                      </a:lnTo>
                      <a:lnTo>
                        <a:pt x="13604" y="8133"/>
                      </a:lnTo>
                      <a:lnTo>
                        <a:pt x="13702" y="8060"/>
                      </a:lnTo>
                      <a:lnTo>
                        <a:pt x="13800" y="7962"/>
                      </a:lnTo>
                      <a:lnTo>
                        <a:pt x="13873" y="7864"/>
                      </a:lnTo>
                      <a:lnTo>
                        <a:pt x="13946" y="7742"/>
                      </a:lnTo>
                      <a:lnTo>
                        <a:pt x="13971" y="7620"/>
                      </a:lnTo>
                      <a:lnTo>
                        <a:pt x="13995" y="7474"/>
                      </a:lnTo>
                      <a:lnTo>
                        <a:pt x="13995" y="6521"/>
                      </a:lnTo>
                      <a:lnTo>
                        <a:pt x="13971" y="6399"/>
                      </a:lnTo>
                      <a:lnTo>
                        <a:pt x="13946" y="6253"/>
                      </a:lnTo>
                      <a:lnTo>
                        <a:pt x="13873" y="6155"/>
                      </a:lnTo>
                      <a:lnTo>
                        <a:pt x="13800" y="6033"/>
                      </a:lnTo>
                      <a:lnTo>
                        <a:pt x="13702" y="5959"/>
                      </a:lnTo>
                      <a:lnTo>
                        <a:pt x="13604" y="5886"/>
                      </a:lnTo>
                      <a:lnTo>
                        <a:pt x="13482" y="5837"/>
                      </a:lnTo>
                      <a:lnTo>
                        <a:pt x="13360" y="5789"/>
                      </a:lnTo>
                      <a:lnTo>
                        <a:pt x="11895" y="5642"/>
                      </a:lnTo>
                      <a:lnTo>
                        <a:pt x="11822" y="5349"/>
                      </a:lnTo>
                      <a:lnTo>
                        <a:pt x="11699" y="5056"/>
                      </a:lnTo>
                      <a:lnTo>
                        <a:pt x="11577" y="4763"/>
                      </a:lnTo>
                      <a:lnTo>
                        <a:pt x="11431" y="4494"/>
                      </a:lnTo>
                      <a:lnTo>
                        <a:pt x="12334" y="3346"/>
                      </a:lnTo>
                      <a:lnTo>
                        <a:pt x="12408" y="3249"/>
                      </a:lnTo>
                      <a:lnTo>
                        <a:pt x="12457" y="3126"/>
                      </a:lnTo>
                      <a:lnTo>
                        <a:pt x="12481" y="3004"/>
                      </a:lnTo>
                      <a:lnTo>
                        <a:pt x="12481" y="2858"/>
                      </a:lnTo>
                      <a:lnTo>
                        <a:pt x="12457" y="2736"/>
                      </a:lnTo>
                      <a:lnTo>
                        <a:pt x="12432" y="2614"/>
                      </a:lnTo>
                      <a:lnTo>
                        <a:pt x="12359" y="2491"/>
                      </a:lnTo>
                      <a:lnTo>
                        <a:pt x="12286" y="2394"/>
                      </a:lnTo>
                      <a:lnTo>
                        <a:pt x="11602" y="1710"/>
                      </a:lnTo>
                      <a:lnTo>
                        <a:pt x="11504" y="1637"/>
                      </a:lnTo>
                      <a:lnTo>
                        <a:pt x="11382" y="1563"/>
                      </a:lnTo>
                      <a:lnTo>
                        <a:pt x="11260" y="1514"/>
                      </a:lnTo>
                      <a:lnTo>
                        <a:pt x="10991" y="1514"/>
                      </a:lnTo>
                      <a:lnTo>
                        <a:pt x="10869" y="1539"/>
                      </a:lnTo>
                      <a:lnTo>
                        <a:pt x="10747" y="1588"/>
                      </a:lnTo>
                      <a:lnTo>
                        <a:pt x="10649" y="1661"/>
                      </a:lnTo>
                      <a:lnTo>
                        <a:pt x="9501" y="2565"/>
                      </a:lnTo>
                      <a:lnTo>
                        <a:pt x="9233" y="2418"/>
                      </a:lnTo>
                      <a:lnTo>
                        <a:pt x="8940" y="2296"/>
                      </a:lnTo>
                      <a:lnTo>
                        <a:pt x="8647" y="2174"/>
                      </a:lnTo>
                      <a:lnTo>
                        <a:pt x="8353" y="2076"/>
                      </a:lnTo>
                      <a:lnTo>
                        <a:pt x="8183" y="635"/>
                      </a:lnTo>
                      <a:lnTo>
                        <a:pt x="8158" y="513"/>
                      </a:lnTo>
                      <a:lnTo>
                        <a:pt x="8109" y="391"/>
                      </a:lnTo>
                      <a:lnTo>
                        <a:pt x="8036" y="293"/>
                      </a:lnTo>
                      <a:lnTo>
                        <a:pt x="7963" y="196"/>
                      </a:lnTo>
                      <a:lnTo>
                        <a:pt x="7841" y="122"/>
                      </a:lnTo>
                      <a:lnTo>
                        <a:pt x="7743" y="49"/>
                      </a:lnTo>
                      <a:lnTo>
                        <a:pt x="7596" y="25"/>
                      </a:lnTo>
                      <a:lnTo>
                        <a:pt x="7474" y="0"/>
                      </a:lnTo>
                      <a:lnTo>
                        <a:pt x="64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14" name="Shape 492">
                  <a:extLst>
                    <a:ext uri="{FF2B5EF4-FFF2-40B4-BE49-F238E27FC236}">
                      <a16:creationId xmlns:a16="http://schemas.microsoft.com/office/drawing/2014/main" id="{2E04D6E7-C9E0-4869-8BA8-6C2837848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3478" y="3243337"/>
                  <a:ext cx="184302" cy="156094"/>
                </a:xfrm>
                <a:custGeom>
                  <a:avLst/>
                  <a:gdLst>
                    <a:gd name="T0" fmla="*/ 2147483646 w 7963"/>
                    <a:gd name="T1" fmla="*/ 2147483646 h 7963"/>
                    <a:gd name="T2" fmla="*/ 2147483646 w 7963"/>
                    <a:gd name="T3" fmla="*/ 2147483646 h 7963"/>
                    <a:gd name="T4" fmla="*/ 2147483646 w 7963"/>
                    <a:gd name="T5" fmla="*/ 2147483646 h 7963"/>
                    <a:gd name="T6" fmla="*/ 2147483646 w 7963"/>
                    <a:gd name="T7" fmla="*/ 2147483646 h 7963"/>
                    <a:gd name="T8" fmla="*/ 2147483646 w 7963"/>
                    <a:gd name="T9" fmla="*/ 2147483646 h 7963"/>
                    <a:gd name="T10" fmla="*/ 2147483646 w 7963"/>
                    <a:gd name="T11" fmla="*/ 2147483646 h 7963"/>
                    <a:gd name="T12" fmla="*/ 2147483646 w 7963"/>
                    <a:gd name="T13" fmla="*/ 2147483646 h 7963"/>
                    <a:gd name="T14" fmla="*/ 2147483646 w 7963"/>
                    <a:gd name="T15" fmla="*/ 2147483646 h 7963"/>
                    <a:gd name="T16" fmla="*/ 2147483646 w 7963"/>
                    <a:gd name="T17" fmla="*/ 2147483646 h 7963"/>
                    <a:gd name="T18" fmla="*/ 2147483646 w 7963"/>
                    <a:gd name="T19" fmla="*/ 2147483646 h 7963"/>
                    <a:gd name="T20" fmla="*/ 2147483646 w 7963"/>
                    <a:gd name="T21" fmla="*/ 2147483646 h 7963"/>
                    <a:gd name="T22" fmla="*/ 2147483646 w 7963"/>
                    <a:gd name="T23" fmla="*/ 2147483646 h 7963"/>
                    <a:gd name="T24" fmla="*/ 2147483646 w 7963"/>
                    <a:gd name="T25" fmla="*/ 2147483646 h 7963"/>
                    <a:gd name="T26" fmla="*/ 2147483646 w 7963"/>
                    <a:gd name="T27" fmla="*/ 2147483646 h 7963"/>
                    <a:gd name="T28" fmla="*/ 2147483646 w 7963"/>
                    <a:gd name="T29" fmla="*/ 2147483646 h 7963"/>
                    <a:gd name="T30" fmla="*/ 2147483646 w 7963"/>
                    <a:gd name="T31" fmla="*/ 2147483646 h 7963"/>
                    <a:gd name="T32" fmla="*/ 2147483646 w 7963"/>
                    <a:gd name="T33" fmla="*/ 2147483646 h 7963"/>
                    <a:gd name="T34" fmla="*/ 2147483646 w 7963"/>
                    <a:gd name="T35" fmla="*/ 2147483646 h 7963"/>
                    <a:gd name="T36" fmla="*/ 2147483646 w 7963"/>
                    <a:gd name="T37" fmla="*/ 2147483646 h 7963"/>
                    <a:gd name="T38" fmla="*/ 2147483646 w 7963"/>
                    <a:gd name="T39" fmla="*/ 2147483646 h 7963"/>
                    <a:gd name="T40" fmla="*/ 2147483646 w 7963"/>
                    <a:gd name="T41" fmla="*/ 2147483646 h 7963"/>
                    <a:gd name="T42" fmla="*/ 2147483646 w 7963"/>
                    <a:gd name="T43" fmla="*/ 2147483646 h 7963"/>
                    <a:gd name="T44" fmla="*/ 2147483646 w 7963"/>
                    <a:gd name="T45" fmla="*/ 2147483646 h 7963"/>
                    <a:gd name="T46" fmla="*/ 2147483646 w 7963"/>
                    <a:gd name="T47" fmla="*/ 2147483646 h 7963"/>
                    <a:gd name="T48" fmla="*/ 2147483646 w 7963"/>
                    <a:gd name="T49" fmla="*/ 2147483646 h 7963"/>
                    <a:gd name="T50" fmla="*/ 2147483646 w 7963"/>
                    <a:gd name="T51" fmla="*/ 2147483646 h 7963"/>
                    <a:gd name="T52" fmla="*/ 2147483646 w 7963"/>
                    <a:gd name="T53" fmla="*/ 2147483646 h 7963"/>
                    <a:gd name="T54" fmla="*/ 2147483646 w 7963"/>
                    <a:gd name="T55" fmla="*/ 2147483646 h 7963"/>
                    <a:gd name="T56" fmla="*/ 2147483646 w 7963"/>
                    <a:gd name="T57" fmla="*/ 2147483646 h 7963"/>
                    <a:gd name="T58" fmla="*/ 2147483646 w 7963"/>
                    <a:gd name="T59" fmla="*/ 2147483646 h 7963"/>
                    <a:gd name="T60" fmla="*/ 2147483646 w 7963"/>
                    <a:gd name="T61" fmla="*/ 2147483646 h 7963"/>
                    <a:gd name="T62" fmla="*/ 2147483646 w 7963"/>
                    <a:gd name="T63" fmla="*/ 2147483646 h 7963"/>
                    <a:gd name="T64" fmla="*/ 2147483646 w 7963"/>
                    <a:gd name="T65" fmla="*/ 2147483646 h 7963"/>
                    <a:gd name="T66" fmla="*/ 2147483646 w 7963"/>
                    <a:gd name="T67" fmla="*/ 2147483646 h 7963"/>
                    <a:gd name="T68" fmla="*/ 2147483646 w 7963"/>
                    <a:gd name="T69" fmla="*/ 2147483646 h 7963"/>
                    <a:gd name="T70" fmla="*/ 2147483646 w 7963"/>
                    <a:gd name="T71" fmla="*/ 2147483646 h 7963"/>
                    <a:gd name="T72" fmla="*/ 2147483646 w 7963"/>
                    <a:gd name="T73" fmla="*/ 2147483646 h 7963"/>
                    <a:gd name="T74" fmla="*/ 2147483646 w 7963"/>
                    <a:gd name="T75" fmla="*/ 2147483646 h 7963"/>
                    <a:gd name="T76" fmla="*/ 2147483646 w 7963"/>
                    <a:gd name="T77" fmla="*/ 2147483646 h 7963"/>
                    <a:gd name="T78" fmla="*/ 2147483646 w 7963"/>
                    <a:gd name="T79" fmla="*/ 2147483646 h 7963"/>
                    <a:gd name="T80" fmla="*/ 2147483646 w 7963"/>
                    <a:gd name="T81" fmla="*/ 2147483646 h 7963"/>
                    <a:gd name="T82" fmla="*/ 2147483646 w 7963"/>
                    <a:gd name="T83" fmla="*/ 2147483646 h 7963"/>
                    <a:gd name="T84" fmla="*/ 2147483646 w 7963"/>
                    <a:gd name="T85" fmla="*/ 2147483646 h 7963"/>
                    <a:gd name="T86" fmla="*/ 2147483646 w 7963"/>
                    <a:gd name="T87" fmla="*/ 2147483646 h 7963"/>
                    <a:gd name="T88" fmla="*/ 2147483646 w 7963"/>
                    <a:gd name="T89" fmla="*/ 2147483646 h 7963"/>
                    <a:gd name="T90" fmla="*/ 2147483646 w 7963"/>
                    <a:gd name="T91" fmla="*/ 2147483646 h 7963"/>
                    <a:gd name="T92" fmla="*/ 2147483646 w 7963"/>
                    <a:gd name="T93" fmla="*/ 2147483646 h 7963"/>
                    <a:gd name="T94" fmla="*/ 2147483646 w 7963"/>
                    <a:gd name="T95" fmla="*/ 2147483646 h 7963"/>
                    <a:gd name="T96" fmla="*/ 2147483646 w 7963"/>
                    <a:gd name="T97" fmla="*/ 2147483646 h 796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963"/>
                    <a:gd name="T148" fmla="*/ 0 h 7963"/>
                    <a:gd name="T149" fmla="*/ 7963 w 7963"/>
                    <a:gd name="T150" fmla="*/ 7963 h 796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963" h="7963" extrusionOk="0">
                      <a:moveTo>
                        <a:pt x="3933" y="2296"/>
                      </a:moveTo>
                      <a:lnTo>
                        <a:pt x="4103" y="2321"/>
                      </a:lnTo>
                      <a:lnTo>
                        <a:pt x="4274" y="2321"/>
                      </a:lnTo>
                      <a:lnTo>
                        <a:pt x="4421" y="2370"/>
                      </a:lnTo>
                      <a:lnTo>
                        <a:pt x="4592" y="2419"/>
                      </a:lnTo>
                      <a:lnTo>
                        <a:pt x="4738" y="2492"/>
                      </a:lnTo>
                      <a:lnTo>
                        <a:pt x="4885" y="2565"/>
                      </a:lnTo>
                      <a:lnTo>
                        <a:pt x="5032" y="2663"/>
                      </a:lnTo>
                      <a:lnTo>
                        <a:pt x="5154" y="2785"/>
                      </a:lnTo>
                      <a:lnTo>
                        <a:pt x="5276" y="2883"/>
                      </a:lnTo>
                      <a:lnTo>
                        <a:pt x="5373" y="3029"/>
                      </a:lnTo>
                      <a:lnTo>
                        <a:pt x="5447" y="3151"/>
                      </a:lnTo>
                      <a:lnTo>
                        <a:pt x="5520" y="3298"/>
                      </a:lnTo>
                      <a:lnTo>
                        <a:pt x="5593" y="3444"/>
                      </a:lnTo>
                      <a:lnTo>
                        <a:pt x="5618" y="3615"/>
                      </a:lnTo>
                      <a:lnTo>
                        <a:pt x="5642" y="3762"/>
                      </a:lnTo>
                      <a:lnTo>
                        <a:pt x="5667" y="3933"/>
                      </a:lnTo>
                      <a:lnTo>
                        <a:pt x="5667" y="4079"/>
                      </a:lnTo>
                      <a:lnTo>
                        <a:pt x="5642" y="4250"/>
                      </a:lnTo>
                      <a:lnTo>
                        <a:pt x="5618" y="4421"/>
                      </a:lnTo>
                      <a:lnTo>
                        <a:pt x="5569" y="4568"/>
                      </a:lnTo>
                      <a:lnTo>
                        <a:pt x="5496" y="4739"/>
                      </a:lnTo>
                      <a:lnTo>
                        <a:pt x="5398" y="4885"/>
                      </a:lnTo>
                      <a:lnTo>
                        <a:pt x="5300" y="5007"/>
                      </a:lnTo>
                      <a:lnTo>
                        <a:pt x="5203" y="5154"/>
                      </a:lnTo>
                      <a:lnTo>
                        <a:pt x="5080" y="5252"/>
                      </a:lnTo>
                      <a:lnTo>
                        <a:pt x="4958" y="5349"/>
                      </a:lnTo>
                      <a:lnTo>
                        <a:pt x="4812" y="5447"/>
                      </a:lnTo>
                      <a:lnTo>
                        <a:pt x="4665" y="5520"/>
                      </a:lnTo>
                      <a:lnTo>
                        <a:pt x="4519" y="5569"/>
                      </a:lnTo>
                      <a:lnTo>
                        <a:pt x="4372" y="5618"/>
                      </a:lnTo>
                      <a:lnTo>
                        <a:pt x="4201" y="5642"/>
                      </a:lnTo>
                      <a:lnTo>
                        <a:pt x="4055" y="5667"/>
                      </a:lnTo>
                      <a:lnTo>
                        <a:pt x="3884" y="5642"/>
                      </a:lnTo>
                      <a:lnTo>
                        <a:pt x="3713" y="5642"/>
                      </a:lnTo>
                      <a:lnTo>
                        <a:pt x="3566" y="5594"/>
                      </a:lnTo>
                      <a:lnTo>
                        <a:pt x="3395" y="5545"/>
                      </a:lnTo>
                      <a:lnTo>
                        <a:pt x="3249" y="5471"/>
                      </a:lnTo>
                      <a:lnTo>
                        <a:pt x="3102" y="5398"/>
                      </a:lnTo>
                      <a:lnTo>
                        <a:pt x="2956" y="5300"/>
                      </a:lnTo>
                      <a:lnTo>
                        <a:pt x="2833" y="5178"/>
                      </a:lnTo>
                      <a:lnTo>
                        <a:pt x="2711" y="5081"/>
                      </a:lnTo>
                      <a:lnTo>
                        <a:pt x="2614" y="4934"/>
                      </a:lnTo>
                      <a:lnTo>
                        <a:pt x="2540" y="4812"/>
                      </a:lnTo>
                      <a:lnTo>
                        <a:pt x="2467" y="4665"/>
                      </a:lnTo>
                      <a:lnTo>
                        <a:pt x="2394" y="4519"/>
                      </a:lnTo>
                      <a:lnTo>
                        <a:pt x="2369" y="4348"/>
                      </a:lnTo>
                      <a:lnTo>
                        <a:pt x="2321" y="4201"/>
                      </a:lnTo>
                      <a:lnTo>
                        <a:pt x="2321" y="4030"/>
                      </a:lnTo>
                      <a:lnTo>
                        <a:pt x="2321" y="3884"/>
                      </a:lnTo>
                      <a:lnTo>
                        <a:pt x="2345" y="3713"/>
                      </a:lnTo>
                      <a:lnTo>
                        <a:pt x="2369" y="3542"/>
                      </a:lnTo>
                      <a:lnTo>
                        <a:pt x="2418" y="3395"/>
                      </a:lnTo>
                      <a:lnTo>
                        <a:pt x="2492" y="3224"/>
                      </a:lnTo>
                      <a:lnTo>
                        <a:pt x="2589" y="3078"/>
                      </a:lnTo>
                      <a:lnTo>
                        <a:pt x="2687" y="2956"/>
                      </a:lnTo>
                      <a:lnTo>
                        <a:pt x="2785" y="2809"/>
                      </a:lnTo>
                      <a:lnTo>
                        <a:pt x="2907" y="2712"/>
                      </a:lnTo>
                      <a:lnTo>
                        <a:pt x="3029" y="2614"/>
                      </a:lnTo>
                      <a:lnTo>
                        <a:pt x="3175" y="2516"/>
                      </a:lnTo>
                      <a:lnTo>
                        <a:pt x="3322" y="2443"/>
                      </a:lnTo>
                      <a:lnTo>
                        <a:pt x="3468" y="2394"/>
                      </a:lnTo>
                      <a:lnTo>
                        <a:pt x="3615" y="2345"/>
                      </a:lnTo>
                      <a:lnTo>
                        <a:pt x="3786" y="2321"/>
                      </a:lnTo>
                      <a:lnTo>
                        <a:pt x="3933" y="2296"/>
                      </a:lnTo>
                      <a:close/>
                      <a:moveTo>
                        <a:pt x="3053" y="1"/>
                      </a:moveTo>
                      <a:lnTo>
                        <a:pt x="2980" y="25"/>
                      </a:lnTo>
                      <a:lnTo>
                        <a:pt x="2443" y="196"/>
                      </a:lnTo>
                      <a:lnTo>
                        <a:pt x="2369" y="220"/>
                      </a:lnTo>
                      <a:lnTo>
                        <a:pt x="2296" y="269"/>
                      </a:lnTo>
                      <a:lnTo>
                        <a:pt x="2198" y="391"/>
                      </a:lnTo>
                      <a:lnTo>
                        <a:pt x="2150" y="538"/>
                      </a:lnTo>
                      <a:lnTo>
                        <a:pt x="2150" y="611"/>
                      </a:lnTo>
                      <a:lnTo>
                        <a:pt x="2150" y="684"/>
                      </a:lnTo>
                      <a:lnTo>
                        <a:pt x="2394" y="1832"/>
                      </a:lnTo>
                      <a:lnTo>
                        <a:pt x="2223" y="1954"/>
                      </a:lnTo>
                      <a:lnTo>
                        <a:pt x="2076" y="2101"/>
                      </a:lnTo>
                      <a:lnTo>
                        <a:pt x="1002" y="1686"/>
                      </a:lnTo>
                      <a:lnTo>
                        <a:pt x="928" y="1686"/>
                      </a:lnTo>
                      <a:lnTo>
                        <a:pt x="831" y="1661"/>
                      </a:lnTo>
                      <a:lnTo>
                        <a:pt x="684" y="1710"/>
                      </a:lnTo>
                      <a:lnTo>
                        <a:pt x="562" y="1784"/>
                      </a:lnTo>
                      <a:lnTo>
                        <a:pt x="513" y="1832"/>
                      </a:lnTo>
                      <a:lnTo>
                        <a:pt x="464" y="1906"/>
                      </a:lnTo>
                      <a:lnTo>
                        <a:pt x="220" y="2394"/>
                      </a:lnTo>
                      <a:lnTo>
                        <a:pt x="196" y="2467"/>
                      </a:lnTo>
                      <a:lnTo>
                        <a:pt x="171" y="2541"/>
                      </a:lnTo>
                      <a:lnTo>
                        <a:pt x="196" y="2712"/>
                      </a:lnTo>
                      <a:lnTo>
                        <a:pt x="245" y="2834"/>
                      </a:lnTo>
                      <a:lnTo>
                        <a:pt x="293" y="2907"/>
                      </a:lnTo>
                      <a:lnTo>
                        <a:pt x="367" y="2956"/>
                      </a:lnTo>
                      <a:lnTo>
                        <a:pt x="1344" y="3591"/>
                      </a:lnTo>
                      <a:lnTo>
                        <a:pt x="1319" y="3786"/>
                      </a:lnTo>
                      <a:lnTo>
                        <a:pt x="1295" y="4006"/>
                      </a:lnTo>
                      <a:lnTo>
                        <a:pt x="245" y="4494"/>
                      </a:lnTo>
                      <a:lnTo>
                        <a:pt x="196" y="4519"/>
                      </a:lnTo>
                      <a:lnTo>
                        <a:pt x="123" y="4568"/>
                      </a:lnTo>
                      <a:lnTo>
                        <a:pt x="49" y="4714"/>
                      </a:lnTo>
                      <a:lnTo>
                        <a:pt x="0" y="4861"/>
                      </a:lnTo>
                      <a:lnTo>
                        <a:pt x="25" y="4934"/>
                      </a:lnTo>
                      <a:lnTo>
                        <a:pt x="25" y="5007"/>
                      </a:lnTo>
                      <a:lnTo>
                        <a:pt x="220" y="5545"/>
                      </a:lnTo>
                      <a:lnTo>
                        <a:pt x="245" y="5594"/>
                      </a:lnTo>
                      <a:lnTo>
                        <a:pt x="293" y="5667"/>
                      </a:lnTo>
                      <a:lnTo>
                        <a:pt x="391" y="5764"/>
                      </a:lnTo>
                      <a:lnTo>
                        <a:pt x="538" y="5813"/>
                      </a:lnTo>
                      <a:lnTo>
                        <a:pt x="684" y="5813"/>
                      </a:lnTo>
                      <a:lnTo>
                        <a:pt x="1832" y="5569"/>
                      </a:lnTo>
                      <a:lnTo>
                        <a:pt x="1954" y="5740"/>
                      </a:lnTo>
                      <a:lnTo>
                        <a:pt x="2101" y="5887"/>
                      </a:lnTo>
                      <a:lnTo>
                        <a:pt x="1710" y="6986"/>
                      </a:lnTo>
                      <a:lnTo>
                        <a:pt x="1686" y="7059"/>
                      </a:lnTo>
                      <a:lnTo>
                        <a:pt x="1686" y="7132"/>
                      </a:lnTo>
                      <a:lnTo>
                        <a:pt x="1710" y="7279"/>
                      </a:lnTo>
                      <a:lnTo>
                        <a:pt x="1783" y="7401"/>
                      </a:lnTo>
                      <a:lnTo>
                        <a:pt x="1857" y="7450"/>
                      </a:lnTo>
                      <a:lnTo>
                        <a:pt x="1905" y="7499"/>
                      </a:lnTo>
                      <a:lnTo>
                        <a:pt x="2418" y="7743"/>
                      </a:lnTo>
                      <a:lnTo>
                        <a:pt x="2492" y="7792"/>
                      </a:lnTo>
                      <a:lnTo>
                        <a:pt x="2711" y="7792"/>
                      </a:lnTo>
                      <a:lnTo>
                        <a:pt x="2858" y="7718"/>
                      </a:lnTo>
                      <a:lnTo>
                        <a:pt x="2907" y="7669"/>
                      </a:lnTo>
                      <a:lnTo>
                        <a:pt x="2956" y="7621"/>
                      </a:lnTo>
                      <a:lnTo>
                        <a:pt x="3591" y="6644"/>
                      </a:lnTo>
                      <a:lnTo>
                        <a:pt x="3810" y="6668"/>
                      </a:lnTo>
                      <a:lnTo>
                        <a:pt x="4006" y="6668"/>
                      </a:lnTo>
                      <a:lnTo>
                        <a:pt x="4494" y="7718"/>
                      </a:lnTo>
                      <a:lnTo>
                        <a:pt x="4543" y="7792"/>
                      </a:lnTo>
                      <a:lnTo>
                        <a:pt x="4592" y="7840"/>
                      </a:lnTo>
                      <a:lnTo>
                        <a:pt x="4714" y="7914"/>
                      </a:lnTo>
                      <a:lnTo>
                        <a:pt x="4861" y="7963"/>
                      </a:lnTo>
                      <a:lnTo>
                        <a:pt x="4934" y="7963"/>
                      </a:lnTo>
                      <a:lnTo>
                        <a:pt x="5007" y="7938"/>
                      </a:lnTo>
                      <a:lnTo>
                        <a:pt x="5544" y="7767"/>
                      </a:lnTo>
                      <a:lnTo>
                        <a:pt x="5618" y="7743"/>
                      </a:lnTo>
                      <a:lnTo>
                        <a:pt x="5667" y="7694"/>
                      </a:lnTo>
                      <a:lnTo>
                        <a:pt x="5764" y="7572"/>
                      </a:lnTo>
                      <a:lnTo>
                        <a:pt x="5838" y="7425"/>
                      </a:lnTo>
                      <a:lnTo>
                        <a:pt x="5838" y="7352"/>
                      </a:lnTo>
                      <a:lnTo>
                        <a:pt x="5838" y="7279"/>
                      </a:lnTo>
                      <a:lnTo>
                        <a:pt x="5593" y="6131"/>
                      </a:lnTo>
                      <a:lnTo>
                        <a:pt x="5740" y="6009"/>
                      </a:lnTo>
                      <a:lnTo>
                        <a:pt x="5911" y="5862"/>
                      </a:lnTo>
                      <a:lnTo>
                        <a:pt x="6985" y="6277"/>
                      </a:lnTo>
                      <a:lnTo>
                        <a:pt x="7059" y="6277"/>
                      </a:lnTo>
                      <a:lnTo>
                        <a:pt x="7132" y="6302"/>
                      </a:lnTo>
                      <a:lnTo>
                        <a:pt x="7278" y="6253"/>
                      </a:lnTo>
                      <a:lnTo>
                        <a:pt x="7425" y="6180"/>
                      </a:lnTo>
                      <a:lnTo>
                        <a:pt x="7474" y="6131"/>
                      </a:lnTo>
                      <a:lnTo>
                        <a:pt x="7523" y="6058"/>
                      </a:lnTo>
                      <a:lnTo>
                        <a:pt x="7767" y="5545"/>
                      </a:lnTo>
                      <a:lnTo>
                        <a:pt x="7791" y="5496"/>
                      </a:lnTo>
                      <a:lnTo>
                        <a:pt x="7816" y="5398"/>
                      </a:lnTo>
                      <a:lnTo>
                        <a:pt x="7791" y="5252"/>
                      </a:lnTo>
                      <a:lnTo>
                        <a:pt x="7718" y="5129"/>
                      </a:lnTo>
                      <a:lnTo>
                        <a:pt x="7669" y="5056"/>
                      </a:lnTo>
                      <a:lnTo>
                        <a:pt x="7620" y="5007"/>
                      </a:lnTo>
                      <a:lnTo>
                        <a:pt x="6643" y="4372"/>
                      </a:lnTo>
                      <a:lnTo>
                        <a:pt x="6668" y="4177"/>
                      </a:lnTo>
                      <a:lnTo>
                        <a:pt x="6668" y="3957"/>
                      </a:lnTo>
                      <a:lnTo>
                        <a:pt x="7718" y="3469"/>
                      </a:lnTo>
                      <a:lnTo>
                        <a:pt x="7791" y="3444"/>
                      </a:lnTo>
                      <a:lnTo>
                        <a:pt x="7865" y="3395"/>
                      </a:lnTo>
                      <a:lnTo>
                        <a:pt x="7938" y="3249"/>
                      </a:lnTo>
                      <a:lnTo>
                        <a:pt x="7962" y="3102"/>
                      </a:lnTo>
                      <a:lnTo>
                        <a:pt x="7962" y="3029"/>
                      </a:lnTo>
                      <a:lnTo>
                        <a:pt x="7962" y="2956"/>
                      </a:lnTo>
                      <a:lnTo>
                        <a:pt x="7767" y="2419"/>
                      </a:lnTo>
                      <a:lnTo>
                        <a:pt x="7743" y="2345"/>
                      </a:lnTo>
                      <a:lnTo>
                        <a:pt x="7694" y="2296"/>
                      </a:lnTo>
                      <a:lnTo>
                        <a:pt x="7572" y="2199"/>
                      </a:lnTo>
                      <a:lnTo>
                        <a:pt x="7449" y="2150"/>
                      </a:lnTo>
                      <a:lnTo>
                        <a:pt x="7278" y="2150"/>
                      </a:lnTo>
                      <a:lnTo>
                        <a:pt x="6155" y="2394"/>
                      </a:lnTo>
                      <a:lnTo>
                        <a:pt x="6033" y="2223"/>
                      </a:lnTo>
                      <a:lnTo>
                        <a:pt x="5886" y="2077"/>
                      </a:lnTo>
                      <a:lnTo>
                        <a:pt x="6277" y="978"/>
                      </a:lnTo>
                      <a:lnTo>
                        <a:pt x="6302" y="904"/>
                      </a:lnTo>
                      <a:lnTo>
                        <a:pt x="6302" y="831"/>
                      </a:lnTo>
                      <a:lnTo>
                        <a:pt x="6277" y="684"/>
                      </a:lnTo>
                      <a:lnTo>
                        <a:pt x="6179" y="562"/>
                      </a:lnTo>
                      <a:lnTo>
                        <a:pt x="6131" y="489"/>
                      </a:lnTo>
                      <a:lnTo>
                        <a:pt x="6082" y="465"/>
                      </a:lnTo>
                      <a:lnTo>
                        <a:pt x="5569" y="196"/>
                      </a:lnTo>
                      <a:lnTo>
                        <a:pt x="5496" y="172"/>
                      </a:lnTo>
                      <a:lnTo>
                        <a:pt x="5276" y="172"/>
                      </a:lnTo>
                      <a:lnTo>
                        <a:pt x="5129" y="245"/>
                      </a:lnTo>
                      <a:lnTo>
                        <a:pt x="5080" y="294"/>
                      </a:lnTo>
                      <a:lnTo>
                        <a:pt x="5032" y="343"/>
                      </a:lnTo>
                      <a:lnTo>
                        <a:pt x="4397" y="1319"/>
                      </a:lnTo>
                      <a:lnTo>
                        <a:pt x="4177" y="1295"/>
                      </a:lnTo>
                      <a:lnTo>
                        <a:pt x="3981" y="1295"/>
                      </a:lnTo>
                      <a:lnTo>
                        <a:pt x="3493" y="245"/>
                      </a:lnTo>
                      <a:lnTo>
                        <a:pt x="3444" y="172"/>
                      </a:lnTo>
                      <a:lnTo>
                        <a:pt x="3395" y="123"/>
                      </a:lnTo>
                      <a:lnTo>
                        <a:pt x="3273" y="49"/>
                      </a:lnTo>
                      <a:lnTo>
                        <a:pt x="3127" y="1"/>
                      </a:lnTo>
                      <a:lnTo>
                        <a:pt x="30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17" name="60 Grupo">
              <a:extLst>
                <a:ext uri="{FF2B5EF4-FFF2-40B4-BE49-F238E27FC236}">
                  <a16:creationId xmlns:a16="http://schemas.microsoft.com/office/drawing/2014/main" id="{C81A72CC-6A95-4959-A474-BF96481AA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875" y="4429125"/>
              <a:ext cx="762000" cy="863600"/>
              <a:chOff x="2531801" y="4092141"/>
              <a:chExt cx="762640" cy="862929"/>
            </a:xfrm>
          </p:grpSpPr>
          <p:grpSp>
            <p:nvGrpSpPr>
              <p:cNvPr id="118" name="Group 9">
                <a:extLst>
                  <a:ext uri="{FF2B5EF4-FFF2-40B4-BE49-F238E27FC236}">
                    <a16:creationId xmlns:a16="http://schemas.microsoft.com/office/drawing/2014/main" id="{A75E89B0-E194-4DEA-87F5-B958DA0FBADB}"/>
                  </a:ext>
                </a:extLst>
              </p:cNvPr>
              <p:cNvGrpSpPr/>
              <p:nvPr/>
            </p:nvGrpSpPr>
            <p:grpSpPr>
              <a:xfrm>
                <a:off x="2531801" y="4092141"/>
                <a:ext cx="762640" cy="862929"/>
                <a:chOff x="1217440" y="4051701"/>
                <a:chExt cx="673468" cy="692524"/>
              </a:xfrm>
              <a:solidFill>
                <a:srgbClr val="3498DB"/>
              </a:solidFill>
            </p:grpSpPr>
            <p:sp>
              <p:nvSpPr>
                <p:cNvPr id="124" name="Oval 51">
                  <a:extLst>
                    <a:ext uri="{FF2B5EF4-FFF2-40B4-BE49-F238E27FC236}">
                      <a16:creationId xmlns:a16="http://schemas.microsoft.com/office/drawing/2014/main" id="{5AA9CDCC-4D1C-4824-B60E-F5F99B853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217440" y="4310860"/>
                  <a:ext cx="476860" cy="43336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  <p:sp>
              <p:nvSpPr>
                <p:cNvPr id="125" name="Freeform 52">
                  <a:extLst>
                    <a:ext uri="{FF2B5EF4-FFF2-40B4-BE49-F238E27FC236}">
                      <a16:creationId xmlns:a16="http://schemas.microsoft.com/office/drawing/2014/main" id="{0C43E034-6B39-4E81-BF70-46E0B06E1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641396" y="4051701"/>
                  <a:ext cx="249512" cy="268811"/>
                </a:xfrm>
                <a:custGeom>
                  <a:avLst/>
                  <a:gdLst>
                    <a:gd name="T0" fmla="*/ 0 w 181"/>
                    <a:gd name="T1" fmla="*/ 12 h 195"/>
                    <a:gd name="T2" fmla="*/ 168 w 181"/>
                    <a:gd name="T3" fmla="*/ 195 h 195"/>
                    <a:gd name="T4" fmla="*/ 181 w 181"/>
                    <a:gd name="T5" fmla="*/ 184 h 195"/>
                    <a:gd name="T6" fmla="*/ 12 w 181"/>
                    <a:gd name="T7" fmla="*/ 0 h 195"/>
                    <a:gd name="T8" fmla="*/ 0 w 181"/>
                    <a:gd name="T9" fmla="*/ 12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95">
                      <a:moveTo>
                        <a:pt x="0" y="12"/>
                      </a:moveTo>
                      <a:lnTo>
                        <a:pt x="168" y="195"/>
                      </a:lnTo>
                      <a:lnTo>
                        <a:pt x="181" y="184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solidFill>
                      <a:srgbClr val="FF0000"/>
                    </a:solidFill>
                    <a:latin typeface="Roboto Thin"/>
                  </a:endParaRPr>
                </a:p>
              </p:txBody>
            </p:sp>
          </p:grpSp>
          <p:grpSp>
            <p:nvGrpSpPr>
              <p:cNvPr id="119" name="Shape 537">
                <a:extLst>
                  <a:ext uri="{FF2B5EF4-FFF2-40B4-BE49-F238E27FC236}">
                    <a16:creationId xmlns:a16="http://schemas.microsoft.com/office/drawing/2014/main" id="{F1533065-394A-42F2-9CBC-D0F7427563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9803" y="4554275"/>
                <a:ext cx="245253" cy="266537"/>
                <a:chOff x="570875" y="4322250"/>
                <a:chExt cx="443300" cy="443325"/>
              </a:xfrm>
            </p:grpSpPr>
            <p:sp>
              <p:nvSpPr>
                <p:cNvPr id="120" name="Shape 538">
                  <a:extLst>
                    <a:ext uri="{FF2B5EF4-FFF2-40B4-BE49-F238E27FC236}">
                      <a16:creationId xmlns:a16="http://schemas.microsoft.com/office/drawing/2014/main" id="{AAE4E156-E6D5-4710-91F3-EFC9A65EC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875" y="4322250"/>
                  <a:ext cx="443300" cy="443325"/>
                </a:xfrm>
                <a:custGeom>
                  <a:avLst/>
                  <a:gdLst>
                    <a:gd name="T0" fmla="*/ 2147483646 w 17732"/>
                    <a:gd name="T1" fmla="*/ 2147483646 h 17733"/>
                    <a:gd name="T2" fmla="*/ 2147483646 w 17732"/>
                    <a:gd name="T3" fmla="*/ 2147483646 h 17733"/>
                    <a:gd name="T4" fmla="*/ 2147483646 w 17732"/>
                    <a:gd name="T5" fmla="*/ 2147483646 h 17733"/>
                    <a:gd name="T6" fmla="*/ 2147483646 w 17732"/>
                    <a:gd name="T7" fmla="*/ 2147483646 h 17733"/>
                    <a:gd name="T8" fmla="*/ 2147483646 w 17732"/>
                    <a:gd name="T9" fmla="*/ 2147483646 h 17733"/>
                    <a:gd name="T10" fmla="*/ 2147483646 w 17732"/>
                    <a:gd name="T11" fmla="*/ 2147483646 h 17733"/>
                    <a:gd name="T12" fmla="*/ 2147483646 w 17732"/>
                    <a:gd name="T13" fmla="*/ 2147483646 h 17733"/>
                    <a:gd name="T14" fmla="*/ 2147483646 w 17732"/>
                    <a:gd name="T15" fmla="*/ 2147483646 h 17733"/>
                    <a:gd name="T16" fmla="*/ 2147483646 w 17732"/>
                    <a:gd name="T17" fmla="*/ 2147483646 h 17733"/>
                    <a:gd name="T18" fmla="*/ 2147483646 w 17732"/>
                    <a:gd name="T19" fmla="*/ 2147483646 h 17733"/>
                    <a:gd name="T20" fmla="*/ 2147483646 w 17732"/>
                    <a:gd name="T21" fmla="*/ 2147483646 h 17733"/>
                    <a:gd name="T22" fmla="*/ 2147483646 w 17732"/>
                    <a:gd name="T23" fmla="*/ 2147483646 h 17733"/>
                    <a:gd name="T24" fmla="*/ 2147483646 w 17732"/>
                    <a:gd name="T25" fmla="*/ 2147483646 h 17733"/>
                    <a:gd name="T26" fmla="*/ 2147483646 w 17732"/>
                    <a:gd name="T27" fmla="*/ 2147483646 h 17733"/>
                    <a:gd name="T28" fmla="*/ 2147483646 w 17732"/>
                    <a:gd name="T29" fmla="*/ 2147483646 h 17733"/>
                    <a:gd name="T30" fmla="*/ 2147483646 w 17732"/>
                    <a:gd name="T31" fmla="*/ 2147483646 h 17733"/>
                    <a:gd name="T32" fmla="*/ 2147483646 w 17732"/>
                    <a:gd name="T33" fmla="*/ 2147483646 h 17733"/>
                    <a:gd name="T34" fmla="*/ 2147483646 w 17732"/>
                    <a:gd name="T35" fmla="*/ 2147483646 h 17733"/>
                    <a:gd name="T36" fmla="*/ 2147483646 w 17732"/>
                    <a:gd name="T37" fmla="*/ 2147483646 h 17733"/>
                    <a:gd name="T38" fmla="*/ 2147483646 w 17732"/>
                    <a:gd name="T39" fmla="*/ 2147483646 h 17733"/>
                    <a:gd name="T40" fmla="*/ 2147483646 w 17732"/>
                    <a:gd name="T41" fmla="*/ 2147483646 h 17733"/>
                    <a:gd name="T42" fmla="*/ 2147483646 w 17732"/>
                    <a:gd name="T43" fmla="*/ 2147483646 h 17733"/>
                    <a:gd name="T44" fmla="*/ 2147483646 w 17732"/>
                    <a:gd name="T45" fmla="*/ 2147483646 h 17733"/>
                    <a:gd name="T46" fmla="*/ 2147483646 w 17732"/>
                    <a:gd name="T47" fmla="*/ 2147483646 h 17733"/>
                    <a:gd name="T48" fmla="*/ 2147483646 w 17732"/>
                    <a:gd name="T49" fmla="*/ 2147483646 h 17733"/>
                    <a:gd name="T50" fmla="*/ 2147483646 w 17732"/>
                    <a:gd name="T51" fmla="*/ 2147483646 h 17733"/>
                    <a:gd name="T52" fmla="*/ 2147483646 w 17732"/>
                    <a:gd name="T53" fmla="*/ 2147483646 h 17733"/>
                    <a:gd name="T54" fmla="*/ 2147483646 w 17732"/>
                    <a:gd name="T55" fmla="*/ 2147483646 h 17733"/>
                    <a:gd name="T56" fmla="*/ 2147483646 w 17732"/>
                    <a:gd name="T57" fmla="*/ 2147483646 h 17733"/>
                    <a:gd name="T58" fmla="*/ 2147483646 w 17732"/>
                    <a:gd name="T59" fmla="*/ 2147483646 h 17733"/>
                    <a:gd name="T60" fmla="*/ 2147483646 w 17732"/>
                    <a:gd name="T61" fmla="*/ 2147483646 h 17733"/>
                    <a:gd name="T62" fmla="*/ 2147483646 w 17732"/>
                    <a:gd name="T63" fmla="*/ 2147483646 h 17733"/>
                    <a:gd name="T64" fmla="*/ 2147483646 w 17732"/>
                    <a:gd name="T65" fmla="*/ 2147483646 h 17733"/>
                    <a:gd name="T66" fmla="*/ 2147483646 w 17732"/>
                    <a:gd name="T67" fmla="*/ 2147483646 h 17733"/>
                    <a:gd name="T68" fmla="*/ 2147483646 w 17732"/>
                    <a:gd name="T69" fmla="*/ 2147483646 h 17733"/>
                    <a:gd name="T70" fmla="*/ 2147483646 w 17732"/>
                    <a:gd name="T71" fmla="*/ 2147483646 h 17733"/>
                    <a:gd name="T72" fmla="*/ 2147483646 w 17732"/>
                    <a:gd name="T73" fmla="*/ 2147483646 h 17733"/>
                    <a:gd name="T74" fmla="*/ 2147483646 w 17732"/>
                    <a:gd name="T75" fmla="*/ 2147483646 h 17733"/>
                    <a:gd name="T76" fmla="*/ 2147483646 w 17732"/>
                    <a:gd name="T77" fmla="*/ 2147483646 h 17733"/>
                    <a:gd name="T78" fmla="*/ 2147483646 w 17732"/>
                    <a:gd name="T79" fmla="*/ 2147483646 h 17733"/>
                    <a:gd name="T80" fmla="*/ 2147483646 w 17732"/>
                    <a:gd name="T81" fmla="*/ 2147483646 h 17733"/>
                    <a:gd name="T82" fmla="*/ 2147483646 w 17732"/>
                    <a:gd name="T83" fmla="*/ 2147483646 h 17733"/>
                    <a:gd name="T84" fmla="*/ 2147483646 w 17732"/>
                    <a:gd name="T85" fmla="*/ 2147483646 h 17733"/>
                    <a:gd name="T86" fmla="*/ 2147483646 w 17732"/>
                    <a:gd name="T87" fmla="*/ 2147483646 h 17733"/>
                    <a:gd name="T88" fmla="*/ 2147483646 w 17732"/>
                    <a:gd name="T89" fmla="*/ 2147483646 h 17733"/>
                    <a:gd name="T90" fmla="*/ 2147483646 w 17732"/>
                    <a:gd name="T91" fmla="*/ 2147483646 h 17733"/>
                    <a:gd name="T92" fmla="*/ 2147483646 w 17732"/>
                    <a:gd name="T93" fmla="*/ 2147483646 h 17733"/>
                    <a:gd name="T94" fmla="*/ 2147483646 w 17732"/>
                    <a:gd name="T95" fmla="*/ 2147483646 h 17733"/>
                    <a:gd name="T96" fmla="*/ 2147483646 w 17732"/>
                    <a:gd name="T97" fmla="*/ 2147483646 h 17733"/>
                    <a:gd name="T98" fmla="*/ 2147483646 w 17732"/>
                    <a:gd name="T99" fmla="*/ 2147483646 h 17733"/>
                    <a:gd name="T100" fmla="*/ 2147483646 w 17732"/>
                    <a:gd name="T101" fmla="*/ 2147483646 h 17733"/>
                    <a:gd name="T102" fmla="*/ 2147483646 w 17732"/>
                    <a:gd name="T103" fmla="*/ 2147483646 h 17733"/>
                    <a:gd name="T104" fmla="*/ 2147483646 w 17732"/>
                    <a:gd name="T105" fmla="*/ 2147483646 h 17733"/>
                    <a:gd name="T106" fmla="*/ 2147483646 w 17732"/>
                    <a:gd name="T107" fmla="*/ 2147483646 h 17733"/>
                    <a:gd name="T108" fmla="*/ 2147483646 w 17732"/>
                    <a:gd name="T109" fmla="*/ 2147483646 h 1773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7732"/>
                    <a:gd name="T166" fmla="*/ 0 h 17733"/>
                    <a:gd name="T167" fmla="*/ 17732 w 17732"/>
                    <a:gd name="T168" fmla="*/ 17733 h 1773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7732" h="17733" extrusionOk="0">
                      <a:moveTo>
                        <a:pt x="13091" y="2712"/>
                      </a:moveTo>
                      <a:lnTo>
                        <a:pt x="13286" y="2736"/>
                      </a:lnTo>
                      <a:lnTo>
                        <a:pt x="13506" y="2785"/>
                      </a:lnTo>
                      <a:lnTo>
                        <a:pt x="13702" y="2858"/>
                      </a:lnTo>
                      <a:lnTo>
                        <a:pt x="13873" y="2956"/>
                      </a:lnTo>
                      <a:lnTo>
                        <a:pt x="14068" y="3054"/>
                      </a:lnTo>
                      <a:lnTo>
                        <a:pt x="14239" y="3176"/>
                      </a:lnTo>
                      <a:lnTo>
                        <a:pt x="14410" y="3323"/>
                      </a:lnTo>
                      <a:lnTo>
                        <a:pt x="14556" y="3493"/>
                      </a:lnTo>
                      <a:lnTo>
                        <a:pt x="14679" y="3664"/>
                      </a:lnTo>
                      <a:lnTo>
                        <a:pt x="14776" y="3860"/>
                      </a:lnTo>
                      <a:lnTo>
                        <a:pt x="14874" y="4031"/>
                      </a:lnTo>
                      <a:lnTo>
                        <a:pt x="14947" y="4226"/>
                      </a:lnTo>
                      <a:lnTo>
                        <a:pt x="14996" y="4446"/>
                      </a:lnTo>
                      <a:lnTo>
                        <a:pt x="15021" y="4641"/>
                      </a:lnTo>
                      <a:lnTo>
                        <a:pt x="15021" y="4861"/>
                      </a:lnTo>
                      <a:lnTo>
                        <a:pt x="15021" y="5057"/>
                      </a:lnTo>
                      <a:lnTo>
                        <a:pt x="14996" y="5252"/>
                      </a:lnTo>
                      <a:lnTo>
                        <a:pt x="14947" y="5472"/>
                      </a:lnTo>
                      <a:lnTo>
                        <a:pt x="14874" y="5667"/>
                      </a:lnTo>
                      <a:lnTo>
                        <a:pt x="14776" y="5838"/>
                      </a:lnTo>
                      <a:lnTo>
                        <a:pt x="14679" y="6033"/>
                      </a:lnTo>
                      <a:lnTo>
                        <a:pt x="14556" y="6204"/>
                      </a:lnTo>
                      <a:lnTo>
                        <a:pt x="14410" y="6375"/>
                      </a:lnTo>
                      <a:lnTo>
                        <a:pt x="13433" y="7328"/>
                      </a:lnTo>
                      <a:lnTo>
                        <a:pt x="13311" y="7426"/>
                      </a:lnTo>
                      <a:lnTo>
                        <a:pt x="13189" y="7499"/>
                      </a:lnTo>
                      <a:lnTo>
                        <a:pt x="13042" y="7548"/>
                      </a:lnTo>
                      <a:lnTo>
                        <a:pt x="12871" y="7572"/>
                      </a:lnTo>
                      <a:lnTo>
                        <a:pt x="12725" y="7548"/>
                      </a:lnTo>
                      <a:lnTo>
                        <a:pt x="12578" y="7499"/>
                      </a:lnTo>
                      <a:lnTo>
                        <a:pt x="12456" y="7426"/>
                      </a:lnTo>
                      <a:lnTo>
                        <a:pt x="12334" y="7328"/>
                      </a:lnTo>
                      <a:lnTo>
                        <a:pt x="10405" y="5398"/>
                      </a:lnTo>
                      <a:lnTo>
                        <a:pt x="10307" y="5276"/>
                      </a:lnTo>
                      <a:lnTo>
                        <a:pt x="10234" y="5154"/>
                      </a:lnTo>
                      <a:lnTo>
                        <a:pt x="10185" y="5008"/>
                      </a:lnTo>
                      <a:lnTo>
                        <a:pt x="10160" y="4861"/>
                      </a:lnTo>
                      <a:lnTo>
                        <a:pt x="10185" y="4690"/>
                      </a:lnTo>
                      <a:lnTo>
                        <a:pt x="10234" y="4544"/>
                      </a:lnTo>
                      <a:lnTo>
                        <a:pt x="10307" y="4422"/>
                      </a:lnTo>
                      <a:lnTo>
                        <a:pt x="10405" y="4299"/>
                      </a:lnTo>
                      <a:lnTo>
                        <a:pt x="11357" y="3323"/>
                      </a:lnTo>
                      <a:lnTo>
                        <a:pt x="11528" y="3176"/>
                      </a:lnTo>
                      <a:lnTo>
                        <a:pt x="11699" y="3054"/>
                      </a:lnTo>
                      <a:lnTo>
                        <a:pt x="11894" y="2956"/>
                      </a:lnTo>
                      <a:lnTo>
                        <a:pt x="12065" y="2858"/>
                      </a:lnTo>
                      <a:lnTo>
                        <a:pt x="12261" y="2785"/>
                      </a:lnTo>
                      <a:lnTo>
                        <a:pt x="12481" y="2736"/>
                      </a:lnTo>
                      <a:lnTo>
                        <a:pt x="12676" y="2712"/>
                      </a:lnTo>
                      <a:lnTo>
                        <a:pt x="13091" y="2712"/>
                      </a:lnTo>
                      <a:close/>
                      <a:moveTo>
                        <a:pt x="8377" y="8867"/>
                      </a:moveTo>
                      <a:lnTo>
                        <a:pt x="8475" y="8891"/>
                      </a:lnTo>
                      <a:lnTo>
                        <a:pt x="8548" y="8915"/>
                      </a:lnTo>
                      <a:lnTo>
                        <a:pt x="8646" y="8964"/>
                      </a:lnTo>
                      <a:lnTo>
                        <a:pt x="8719" y="9013"/>
                      </a:lnTo>
                      <a:lnTo>
                        <a:pt x="8768" y="9086"/>
                      </a:lnTo>
                      <a:lnTo>
                        <a:pt x="8817" y="9184"/>
                      </a:lnTo>
                      <a:lnTo>
                        <a:pt x="8841" y="9257"/>
                      </a:lnTo>
                      <a:lnTo>
                        <a:pt x="8866" y="9355"/>
                      </a:lnTo>
                      <a:lnTo>
                        <a:pt x="8841" y="9453"/>
                      </a:lnTo>
                      <a:lnTo>
                        <a:pt x="8817" y="9550"/>
                      </a:lnTo>
                      <a:lnTo>
                        <a:pt x="8768" y="9624"/>
                      </a:lnTo>
                      <a:lnTo>
                        <a:pt x="8719" y="9697"/>
                      </a:lnTo>
                      <a:lnTo>
                        <a:pt x="6179" y="12237"/>
                      </a:lnTo>
                      <a:lnTo>
                        <a:pt x="6106" y="12310"/>
                      </a:lnTo>
                      <a:lnTo>
                        <a:pt x="6033" y="12359"/>
                      </a:lnTo>
                      <a:lnTo>
                        <a:pt x="5935" y="12383"/>
                      </a:lnTo>
                      <a:lnTo>
                        <a:pt x="5740" y="12383"/>
                      </a:lnTo>
                      <a:lnTo>
                        <a:pt x="5642" y="12359"/>
                      </a:lnTo>
                      <a:lnTo>
                        <a:pt x="5569" y="12310"/>
                      </a:lnTo>
                      <a:lnTo>
                        <a:pt x="5496" y="12237"/>
                      </a:lnTo>
                      <a:lnTo>
                        <a:pt x="5422" y="12164"/>
                      </a:lnTo>
                      <a:lnTo>
                        <a:pt x="5373" y="12090"/>
                      </a:lnTo>
                      <a:lnTo>
                        <a:pt x="5349" y="11993"/>
                      </a:lnTo>
                      <a:lnTo>
                        <a:pt x="5349" y="11895"/>
                      </a:lnTo>
                      <a:lnTo>
                        <a:pt x="5349" y="11797"/>
                      </a:lnTo>
                      <a:lnTo>
                        <a:pt x="5373" y="11700"/>
                      </a:lnTo>
                      <a:lnTo>
                        <a:pt x="5422" y="11626"/>
                      </a:lnTo>
                      <a:lnTo>
                        <a:pt x="5496" y="11553"/>
                      </a:lnTo>
                      <a:lnTo>
                        <a:pt x="8036" y="9013"/>
                      </a:lnTo>
                      <a:lnTo>
                        <a:pt x="8109" y="8964"/>
                      </a:lnTo>
                      <a:lnTo>
                        <a:pt x="8182" y="8915"/>
                      </a:lnTo>
                      <a:lnTo>
                        <a:pt x="8280" y="8891"/>
                      </a:lnTo>
                      <a:lnTo>
                        <a:pt x="8377" y="8867"/>
                      </a:lnTo>
                      <a:close/>
                      <a:moveTo>
                        <a:pt x="14825" y="1"/>
                      </a:moveTo>
                      <a:lnTo>
                        <a:pt x="14288" y="25"/>
                      </a:lnTo>
                      <a:lnTo>
                        <a:pt x="13751" y="50"/>
                      </a:lnTo>
                      <a:lnTo>
                        <a:pt x="13213" y="123"/>
                      </a:lnTo>
                      <a:lnTo>
                        <a:pt x="12676" y="245"/>
                      </a:lnTo>
                      <a:lnTo>
                        <a:pt x="12163" y="367"/>
                      </a:lnTo>
                      <a:lnTo>
                        <a:pt x="11675" y="538"/>
                      </a:lnTo>
                      <a:lnTo>
                        <a:pt x="11235" y="758"/>
                      </a:lnTo>
                      <a:lnTo>
                        <a:pt x="11015" y="856"/>
                      </a:lnTo>
                      <a:lnTo>
                        <a:pt x="10844" y="1002"/>
                      </a:lnTo>
                      <a:lnTo>
                        <a:pt x="10649" y="1124"/>
                      </a:lnTo>
                      <a:lnTo>
                        <a:pt x="10502" y="1271"/>
                      </a:lnTo>
                      <a:lnTo>
                        <a:pt x="5544" y="6229"/>
                      </a:lnTo>
                      <a:lnTo>
                        <a:pt x="391" y="6229"/>
                      </a:lnTo>
                      <a:lnTo>
                        <a:pt x="245" y="6253"/>
                      </a:lnTo>
                      <a:lnTo>
                        <a:pt x="147" y="6278"/>
                      </a:lnTo>
                      <a:lnTo>
                        <a:pt x="49" y="6327"/>
                      </a:lnTo>
                      <a:lnTo>
                        <a:pt x="0" y="6400"/>
                      </a:lnTo>
                      <a:lnTo>
                        <a:pt x="0" y="6473"/>
                      </a:lnTo>
                      <a:lnTo>
                        <a:pt x="25" y="6571"/>
                      </a:lnTo>
                      <a:lnTo>
                        <a:pt x="74" y="6668"/>
                      </a:lnTo>
                      <a:lnTo>
                        <a:pt x="171" y="6791"/>
                      </a:lnTo>
                      <a:lnTo>
                        <a:pt x="2589" y="9184"/>
                      </a:lnTo>
                      <a:lnTo>
                        <a:pt x="2272" y="9502"/>
                      </a:lnTo>
                      <a:lnTo>
                        <a:pt x="953" y="9746"/>
                      </a:lnTo>
                      <a:lnTo>
                        <a:pt x="806" y="9795"/>
                      </a:lnTo>
                      <a:lnTo>
                        <a:pt x="684" y="9843"/>
                      </a:lnTo>
                      <a:lnTo>
                        <a:pt x="611" y="9941"/>
                      </a:lnTo>
                      <a:lnTo>
                        <a:pt x="562" y="10014"/>
                      </a:lnTo>
                      <a:lnTo>
                        <a:pt x="562" y="10112"/>
                      </a:lnTo>
                      <a:lnTo>
                        <a:pt x="586" y="10234"/>
                      </a:lnTo>
                      <a:lnTo>
                        <a:pt x="635" y="10332"/>
                      </a:lnTo>
                      <a:lnTo>
                        <a:pt x="733" y="10454"/>
                      </a:lnTo>
                      <a:lnTo>
                        <a:pt x="7278" y="16999"/>
                      </a:lnTo>
                      <a:lnTo>
                        <a:pt x="7401" y="17097"/>
                      </a:lnTo>
                      <a:lnTo>
                        <a:pt x="7498" y="17146"/>
                      </a:lnTo>
                      <a:lnTo>
                        <a:pt x="7620" y="17170"/>
                      </a:lnTo>
                      <a:lnTo>
                        <a:pt x="7718" y="17170"/>
                      </a:lnTo>
                      <a:lnTo>
                        <a:pt x="7791" y="17122"/>
                      </a:lnTo>
                      <a:lnTo>
                        <a:pt x="7889" y="17048"/>
                      </a:lnTo>
                      <a:lnTo>
                        <a:pt x="7938" y="16926"/>
                      </a:lnTo>
                      <a:lnTo>
                        <a:pt x="7987" y="16780"/>
                      </a:lnTo>
                      <a:lnTo>
                        <a:pt x="8231" y="15461"/>
                      </a:lnTo>
                      <a:lnTo>
                        <a:pt x="8548" y="15143"/>
                      </a:lnTo>
                      <a:lnTo>
                        <a:pt x="10942" y="17561"/>
                      </a:lnTo>
                      <a:lnTo>
                        <a:pt x="11064" y="17659"/>
                      </a:lnTo>
                      <a:lnTo>
                        <a:pt x="11162" y="17708"/>
                      </a:lnTo>
                      <a:lnTo>
                        <a:pt x="11259" y="17732"/>
                      </a:lnTo>
                      <a:lnTo>
                        <a:pt x="11333" y="17732"/>
                      </a:lnTo>
                      <a:lnTo>
                        <a:pt x="11406" y="17683"/>
                      </a:lnTo>
                      <a:lnTo>
                        <a:pt x="11455" y="17586"/>
                      </a:lnTo>
                      <a:lnTo>
                        <a:pt x="11479" y="17488"/>
                      </a:lnTo>
                      <a:lnTo>
                        <a:pt x="11504" y="17341"/>
                      </a:lnTo>
                      <a:lnTo>
                        <a:pt x="11504" y="12188"/>
                      </a:lnTo>
                      <a:lnTo>
                        <a:pt x="16461" y="7230"/>
                      </a:lnTo>
                      <a:lnTo>
                        <a:pt x="16608" y="7084"/>
                      </a:lnTo>
                      <a:lnTo>
                        <a:pt x="16730" y="6888"/>
                      </a:lnTo>
                      <a:lnTo>
                        <a:pt x="16877" y="6693"/>
                      </a:lnTo>
                      <a:lnTo>
                        <a:pt x="16974" y="6498"/>
                      </a:lnTo>
                      <a:lnTo>
                        <a:pt x="17194" y="6058"/>
                      </a:lnTo>
                      <a:lnTo>
                        <a:pt x="17365" y="5569"/>
                      </a:lnTo>
                      <a:lnTo>
                        <a:pt x="17487" y="5057"/>
                      </a:lnTo>
                      <a:lnTo>
                        <a:pt x="17609" y="4519"/>
                      </a:lnTo>
                      <a:lnTo>
                        <a:pt x="17683" y="3982"/>
                      </a:lnTo>
                      <a:lnTo>
                        <a:pt x="17707" y="3445"/>
                      </a:lnTo>
                      <a:lnTo>
                        <a:pt x="17731" y="2907"/>
                      </a:lnTo>
                      <a:lnTo>
                        <a:pt x="17731" y="2419"/>
                      </a:lnTo>
                      <a:lnTo>
                        <a:pt x="17707" y="1955"/>
                      </a:lnTo>
                      <a:lnTo>
                        <a:pt x="17658" y="1515"/>
                      </a:lnTo>
                      <a:lnTo>
                        <a:pt x="17585" y="1149"/>
                      </a:lnTo>
                      <a:lnTo>
                        <a:pt x="17512" y="831"/>
                      </a:lnTo>
                      <a:lnTo>
                        <a:pt x="17414" y="587"/>
                      </a:lnTo>
                      <a:lnTo>
                        <a:pt x="17341" y="489"/>
                      </a:lnTo>
                      <a:lnTo>
                        <a:pt x="17292" y="441"/>
                      </a:lnTo>
                      <a:lnTo>
                        <a:pt x="17243" y="392"/>
                      </a:lnTo>
                      <a:lnTo>
                        <a:pt x="17145" y="318"/>
                      </a:lnTo>
                      <a:lnTo>
                        <a:pt x="16901" y="221"/>
                      </a:lnTo>
                      <a:lnTo>
                        <a:pt x="16584" y="148"/>
                      </a:lnTo>
                      <a:lnTo>
                        <a:pt x="16217" y="74"/>
                      </a:lnTo>
                      <a:lnTo>
                        <a:pt x="15778" y="25"/>
                      </a:lnTo>
                      <a:lnTo>
                        <a:pt x="15314" y="1"/>
                      </a:lnTo>
                      <a:lnTo>
                        <a:pt x="1482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21" name="Shape 539">
                  <a:extLst>
                    <a:ext uri="{FF2B5EF4-FFF2-40B4-BE49-F238E27FC236}">
                      <a16:creationId xmlns:a16="http://schemas.microsoft.com/office/drawing/2014/main" id="{49799E45-A4FF-48C7-ABEC-E3E2DB965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725" y="4665400"/>
                  <a:ext cx="73300" cy="73300"/>
                </a:xfrm>
                <a:custGeom>
                  <a:avLst/>
                  <a:gdLst>
                    <a:gd name="T0" fmla="*/ 2147483646 w 2932"/>
                    <a:gd name="T1" fmla="*/ 2147483646 h 2932"/>
                    <a:gd name="T2" fmla="*/ 2147483646 w 2932"/>
                    <a:gd name="T3" fmla="*/ 2147483646 h 2932"/>
                    <a:gd name="T4" fmla="*/ 2147483646 w 2932"/>
                    <a:gd name="T5" fmla="*/ 2147483646 h 2932"/>
                    <a:gd name="T6" fmla="*/ 2147483646 w 2932"/>
                    <a:gd name="T7" fmla="*/ 2147483646 h 2932"/>
                    <a:gd name="T8" fmla="*/ 2147483646 w 2932"/>
                    <a:gd name="T9" fmla="*/ 2147483646 h 2932"/>
                    <a:gd name="T10" fmla="*/ 2147483646 w 2932"/>
                    <a:gd name="T11" fmla="*/ 2147483646 h 2932"/>
                    <a:gd name="T12" fmla="*/ 2147483646 w 2932"/>
                    <a:gd name="T13" fmla="*/ 2147483646 h 2932"/>
                    <a:gd name="T14" fmla="*/ 2147483646 w 2932"/>
                    <a:gd name="T15" fmla="*/ 2147483646 h 2932"/>
                    <a:gd name="T16" fmla="*/ 2147483646 w 2932"/>
                    <a:gd name="T17" fmla="*/ 2147483646 h 2932"/>
                    <a:gd name="T18" fmla="*/ 2147483646 w 2932"/>
                    <a:gd name="T19" fmla="*/ 2147483646 h 2932"/>
                    <a:gd name="T20" fmla="*/ 2147483646 w 2932"/>
                    <a:gd name="T21" fmla="*/ 2147483646 h 2932"/>
                    <a:gd name="T22" fmla="*/ 2147483646 w 2932"/>
                    <a:gd name="T23" fmla="*/ 2147483646 h 2932"/>
                    <a:gd name="T24" fmla="*/ 2147483646 w 2932"/>
                    <a:gd name="T25" fmla="*/ 2147483646 h 2932"/>
                    <a:gd name="T26" fmla="*/ 2147483646 w 2932"/>
                    <a:gd name="T27" fmla="*/ 2147483646 h 2932"/>
                    <a:gd name="T28" fmla="*/ 2147483646 w 2932"/>
                    <a:gd name="T29" fmla="*/ 2147483646 h 2932"/>
                    <a:gd name="T30" fmla="*/ 2147483646 w 2932"/>
                    <a:gd name="T31" fmla="*/ 2147483646 h 2932"/>
                    <a:gd name="T32" fmla="*/ 2147483646 w 2932"/>
                    <a:gd name="T33" fmla="*/ 2147483646 h 2932"/>
                    <a:gd name="T34" fmla="*/ 2147483646 w 2932"/>
                    <a:gd name="T35" fmla="*/ 2147483646 h 2932"/>
                    <a:gd name="T36" fmla="*/ 2147483646 w 2932"/>
                    <a:gd name="T37" fmla="*/ 2147483646 h 2932"/>
                    <a:gd name="T38" fmla="*/ 2147483646 w 2932"/>
                    <a:gd name="T39" fmla="*/ 2147483646 h 2932"/>
                    <a:gd name="T40" fmla="*/ 2147483646 w 2932"/>
                    <a:gd name="T41" fmla="*/ 2147483646 h 2932"/>
                    <a:gd name="T42" fmla="*/ 2147483646 w 2932"/>
                    <a:gd name="T43" fmla="*/ 2147483646 h 2932"/>
                    <a:gd name="T44" fmla="*/ 2147483646 w 2932"/>
                    <a:gd name="T45" fmla="*/ 2147483646 h 2932"/>
                    <a:gd name="T46" fmla="*/ 2147483646 w 2932"/>
                    <a:gd name="T47" fmla="*/ 2147483646 h 2932"/>
                    <a:gd name="T48" fmla="*/ 2147483646 w 2932"/>
                    <a:gd name="T49" fmla="*/ 2147483646 h 2932"/>
                    <a:gd name="T50" fmla="*/ 2147483646 w 2932"/>
                    <a:gd name="T51" fmla="*/ 2147483646 h 2932"/>
                    <a:gd name="T52" fmla="*/ 2147483646 w 2932"/>
                    <a:gd name="T53" fmla="*/ 2147483646 h 293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932"/>
                    <a:gd name="T82" fmla="*/ 0 h 2932"/>
                    <a:gd name="T83" fmla="*/ 2932 w 2932"/>
                    <a:gd name="T84" fmla="*/ 2932 h 293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932" h="2932" extrusionOk="0">
                      <a:moveTo>
                        <a:pt x="2028" y="1"/>
                      </a:moveTo>
                      <a:lnTo>
                        <a:pt x="1857" y="25"/>
                      </a:lnTo>
                      <a:lnTo>
                        <a:pt x="1686" y="74"/>
                      </a:lnTo>
                      <a:lnTo>
                        <a:pt x="1515" y="147"/>
                      </a:lnTo>
                      <a:lnTo>
                        <a:pt x="1369" y="269"/>
                      </a:lnTo>
                      <a:lnTo>
                        <a:pt x="1222" y="489"/>
                      </a:lnTo>
                      <a:lnTo>
                        <a:pt x="1002" y="831"/>
                      </a:lnTo>
                      <a:lnTo>
                        <a:pt x="563" y="1735"/>
                      </a:lnTo>
                      <a:lnTo>
                        <a:pt x="172" y="2565"/>
                      </a:lnTo>
                      <a:lnTo>
                        <a:pt x="1" y="2932"/>
                      </a:lnTo>
                      <a:lnTo>
                        <a:pt x="367" y="2761"/>
                      </a:lnTo>
                      <a:lnTo>
                        <a:pt x="1198" y="2370"/>
                      </a:lnTo>
                      <a:lnTo>
                        <a:pt x="2101" y="1930"/>
                      </a:lnTo>
                      <a:lnTo>
                        <a:pt x="2443" y="1710"/>
                      </a:lnTo>
                      <a:lnTo>
                        <a:pt x="2663" y="1564"/>
                      </a:lnTo>
                      <a:lnTo>
                        <a:pt x="2785" y="1417"/>
                      </a:lnTo>
                      <a:lnTo>
                        <a:pt x="2858" y="1246"/>
                      </a:lnTo>
                      <a:lnTo>
                        <a:pt x="2907" y="1075"/>
                      </a:lnTo>
                      <a:lnTo>
                        <a:pt x="2932" y="904"/>
                      </a:lnTo>
                      <a:lnTo>
                        <a:pt x="2907" y="733"/>
                      </a:lnTo>
                      <a:lnTo>
                        <a:pt x="2858" y="562"/>
                      </a:lnTo>
                      <a:lnTo>
                        <a:pt x="2785" y="416"/>
                      </a:lnTo>
                      <a:lnTo>
                        <a:pt x="2663" y="269"/>
                      </a:lnTo>
                      <a:lnTo>
                        <a:pt x="2517" y="147"/>
                      </a:lnTo>
                      <a:lnTo>
                        <a:pt x="2370" y="74"/>
                      </a:lnTo>
                      <a:lnTo>
                        <a:pt x="2199" y="25"/>
                      </a:lnTo>
                      <a:lnTo>
                        <a:pt x="20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22" name="Shape 540">
                  <a:extLst>
                    <a:ext uri="{FF2B5EF4-FFF2-40B4-BE49-F238E27FC236}">
                      <a16:creationId xmlns:a16="http://schemas.microsoft.com/office/drawing/2014/main" id="{0AF19061-23E0-4E9C-AF2D-7E60F9BEE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4525" y="4708150"/>
                  <a:ext cx="47025" cy="47025"/>
                </a:xfrm>
                <a:custGeom>
                  <a:avLst/>
                  <a:gdLst>
                    <a:gd name="T0" fmla="*/ 2147483646 w 1881"/>
                    <a:gd name="T1" fmla="*/ 0 h 1881"/>
                    <a:gd name="T2" fmla="*/ 2147483646 w 1881"/>
                    <a:gd name="T3" fmla="*/ 2147483646 h 1881"/>
                    <a:gd name="T4" fmla="*/ 2147483646 w 1881"/>
                    <a:gd name="T5" fmla="*/ 2147483646 h 1881"/>
                    <a:gd name="T6" fmla="*/ 2147483646 w 1881"/>
                    <a:gd name="T7" fmla="*/ 2147483646 h 1881"/>
                    <a:gd name="T8" fmla="*/ 2147483646 w 1881"/>
                    <a:gd name="T9" fmla="*/ 2147483646 h 1881"/>
                    <a:gd name="T10" fmla="*/ 2147483646 w 1881"/>
                    <a:gd name="T11" fmla="*/ 2147483646 h 1881"/>
                    <a:gd name="T12" fmla="*/ 2147483646 w 1881"/>
                    <a:gd name="T13" fmla="*/ 2147483646 h 1881"/>
                    <a:gd name="T14" fmla="*/ 2147483646 w 1881"/>
                    <a:gd name="T15" fmla="*/ 2147483646 h 1881"/>
                    <a:gd name="T16" fmla="*/ 2147483646 w 1881"/>
                    <a:gd name="T17" fmla="*/ 2147483646 h 1881"/>
                    <a:gd name="T18" fmla="*/ 2147483646 w 1881"/>
                    <a:gd name="T19" fmla="*/ 2147483646 h 1881"/>
                    <a:gd name="T20" fmla="*/ 0 w 1881"/>
                    <a:gd name="T21" fmla="*/ 2147483646 h 1881"/>
                    <a:gd name="T22" fmla="*/ 2147483646 w 1881"/>
                    <a:gd name="T23" fmla="*/ 2147483646 h 1881"/>
                    <a:gd name="T24" fmla="*/ 2147483646 w 1881"/>
                    <a:gd name="T25" fmla="*/ 2147483646 h 1881"/>
                    <a:gd name="T26" fmla="*/ 2147483646 w 1881"/>
                    <a:gd name="T27" fmla="*/ 2147483646 h 1881"/>
                    <a:gd name="T28" fmla="*/ 2147483646 w 1881"/>
                    <a:gd name="T29" fmla="*/ 2147483646 h 1881"/>
                    <a:gd name="T30" fmla="*/ 2147483646 w 1881"/>
                    <a:gd name="T31" fmla="*/ 2147483646 h 1881"/>
                    <a:gd name="T32" fmla="*/ 2147483646 w 1881"/>
                    <a:gd name="T33" fmla="*/ 2147483646 h 1881"/>
                    <a:gd name="T34" fmla="*/ 2147483646 w 1881"/>
                    <a:gd name="T35" fmla="*/ 2147483646 h 1881"/>
                    <a:gd name="T36" fmla="*/ 2147483646 w 1881"/>
                    <a:gd name="T37" fmla="*/ 2147483646 h 1881"/>
                    <a:gd name="T38" fmla="*/ 2147483646 w 1881"/>
                    <a:gd name="T39" fmla="*/ 2147483646 h 1881"/>
                    <a:gd name="T40" fmla="*/ 2147483646 w 1881"/>
                    <a:gd name="T41" fmla="*/ 2147483646 h 1881"/>
                    <a:gd name="T42" fmla="*/ 2147483646 w 1881"/>
                    <a:gd name="T43" fmla="*/ 2147483646 h 1881"/>
                    <a:gd name="T44" fmla="*/ 2147483646 w 1881"/>
                    <a:gd name="T45" fmla="*/ 2147483646 h 1881"/>
                    <a:gd name="T46" fmla="*/ 2147483646 w 1881"/>
                    <a:gd name="T47" fmla="*/ 2147483646 h 1881"/>
                    <a:gd name="T48" fmla="*/ 2147483646 w 1881"/>
                    <a:gd name="T49" fmla="*/ 2147483646 h 1881"/>
                    <a:gd name="T50" fmla="*/ 2147483646 w 1881"/>
                    <a:gd name="T51" fmla="*/ 2147483646 h 1881"/>
                    <a:gd name="T52" fmla="*/ 2147483646 w 1881"/>
                    <a:gd name="T53" fmla="*/ 2147483646 h 1881"/>
                    <a:gd name="T54" fmla="*/ 2147483646 w 1881"/>
                    <a:gd name="T55" fmla="*/ 2147483646 h 1881"/>
                    <a:gd name="T56" fmla="*/ 2147483646 w 1881"/>
                    <a:gd name="T57" fmla="*/ 0 h 18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881"/>
                    <a:gd name="T88" fmla="*/ 0 h 1881"/>
                    <a:gd name="T89" fmla="*/ 1881 w 1881"/>
                    <a:gd name="T90" fmla="*/ 1881 h 18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881" h="1881" extrusionOk="0">
                      <a:moveTo>
                        <a:pt x="1124" y="0"/>
                      </a:moveTo>
                      <a:lnTo>
                        <a:pt x="977" y="25"/>
                      </a:lnTo>
                      <a:lnTo>
                        <a:pt x="831" y="74"/>
                      </a:lnTo>
                      <a:lnTo>
                        <a:pt x="709" y="147"/>
                      </a:lnTo>
                      <a:lnTo>
                        <a:pt x="586" y="245"/>
                      </a:lnTo>
                      <a:lnTo>
                        <a:pt x="464" y="391"/>
                      </a:lnTo>
                      <a:lnTo>
                        <a:pt x="367" y="611"/>
                      </a:lnTo>
                      <a:lnTo>
                        <a:pt x="269" y="880"/>
                      </a:lnTo>
                      <a:lnTo>
                        <a:pt x="171" y="1173"/>
                      </a:lnTo>
                      <a:lnTo>
                        <a:pt x="49" y="1686"/>
                      </a:lnTo>
                      <a:lnTo>
                        <a:pt x="0" y="1881"/>
                      </a:lnTo>
                      <a:lnTo>
                        <a:pt x="220" y="1857"/>
                      </a:lnTo>
                      <a:lnTo>
                        <a:pt x="733" y="1710"/>
                      </a:lnTo>
                      <a:lnTo>
                        <a:pt x="1002" y="1637"/>
                      </a:lnTo>
                      <a:lnTo>
                        <a:pt x="1270" y="1539"/>
                      </a:lnTo>
                      <a:lnTo>
                        <a:pt x="1515" y="1417"/>
                      </a:lnTo>
                      <a:lnTo>
                        <a:pt x="1661" y="1319"/>
                      </a:lnTo>
                      <a:lnTo>
                        <a:pt x="1759" y="1197"/>
                      </a:lnTo>
                      <a:lnTo>
                        <a:pt x="1832" y="1051"/>
                      </a:lnTo>
                      <a:lnTo>
                        <a:pt x="1881" y="928"/>
                      </a:lnTo>
                      <a:lnTo>
                        <a:pt x="1881" y="782"/>
                      </a:lnTo>
                      <a:lnTo>
                        <a:pt x="1881" y="635"/>
                      </a:lnTo>
                      <a:lnTo>
                        <a:pt x="1832" y="489"/>
                      </a:lnTo>
                      <a:lnTo>
                        <a:pt x="1759" y="367"/>
                      </a:lnTo>
                      <a:lnTo>
                        <a:pt x="1661" y="245"/>
                      </a:lnTo>
                      <a:lnTo>
                        <a:pt x="1539" y="147"/>
                      </a:lnTo>
                      <a:lnTo>
                        <a:pt x="1417" y="74"/>
                      </a:lnTo>
                      <a:lnTo>
                        <a:pt x="1270" y="25"/>
                      </a:lnTo>
                      <a:lnTo>
                        <a:pt x="1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  <p:sp>
              <p:nvSpPr>
                <p:cNvPr id="123" name="Shape 541">
                  <a:extLst>
                    <a:ext uri="{FF2B5EF4-FFF2-40B4-BE49-F238E27FC236}">
                      <a16:creationId xmlns:a16="http://schemas.microsoft.com/office/drawing/2014/main" id="{BAA7DCCB-6E7F-44CE-80E5-6FB8DA909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1250" y="4634875"/>
                  <a:ext cx="47050" cy="47050"/>
                </a:xfrm>
                <a:custGeom>
                  <a:avLst/>
                  <a:gdLst>
                    <a:gd name="T0" fmla="*/ 2147483646 w 1882"/>
                    <a:gd name="T1" fmla="*/ 2147483646 h 1882"/>
                    <a:gd name="T2" fmla="*/ 2147483646 w 1882"/>
                    <a:gd name="T3" fmla="*/ 2147483646 h 1882"/>
                    <a:gd name="T4" fmla="*/ 2147483646 w 1882"/>
                    <a:gd name="T5" fmla="*/ 2147483646 h 1882"/>
                    <a:gd name="T6" fmla="*/ 2147483646 w 1882"/>
                    <a:gd name="T7" fmla="*/ 2147483646 h 1882"/>
                    <a:gd name="T8" fmla="*/ 2147483646 w 1882"/>
                    <a:gd name="T9" fmla="*/ 2147483646 h 1882"/>
                    <a:gd name="T10" fmla="*/ 2147483646 w 1882"/>
                    <a:gd name="T11" fmla="*/ 2147483646 h 1882"/>
                    <a:gd name="T12" fmla="*/ 2147483646 w 1882"/>
                    <a:gd name="T13" fmla="*/ 2147483646 h 1882"/>
                    <a:gd name="T14" fmla="*/ 2147483646 w 1882"/>
                    <a:gd name="T15" fmla="*/ 2147483646 h 1882"/>
                    <a:gd name="T16" fmla="*/ 2147483646 w 1882"/>
                    <a:gd name="T17" fmla="*/ 2147483646 h 1882"/>
                    <a:gd name="T18" fmla="*/ 2147483646 w 1882"/>
                    <a:gd name="T19" fmla="*/ 2147483646 h 1882"/>
                    <a:gd name="T20" fmla="*/ 2147483646 w 1882"/>
                    <a:gd name="T21" fmla="*/ 2147483646 h 1882"/>
                    <a:gd name="T22" fmla="*/ 2147483646 w 1882"/>
                    <a:gd name="T23" fmla="*/ 2147483646 h 1882"/>
                    <a:gd name="T24" fmla="*/ 2147483646 w 1882"/>
                    <a:gd name="T25" fmla="*/ 2147483646 h 1882"/>
                    <a:gd name="T26" fmla="*/ 2147483646 w 1882"/>
                    <a:gd name="T27" fmla="*/ 2147483646 h 1882"/>
                    <a:gd name="T28" fmla="*/ 2147483646 w 1882"/>
                    <a:gd name="T29" fmla="*/ 2147483646 h 1882"/>
                    <a:gd name="T30" fmla="*/ 2147483646 w 1882"/>
                    <a:gd name="T31" fmla="*/ 2147483646 h 1882"/>
                    <a:gd name="T32" fmla="*/ 2147483646 w 1882"/>
                    <a:gd name="T33" fmla="*/ 2147483646 h 1882"/>
                    <a:gd name="T34" fmla="*/ 2147483646 w 1882"/>
                    <a:gd name="T35" fmla="*/ 2147483646 h 1882"/>
                    <a:gd name="T36" fmla="*/ 2147483646 w 1882"/>
                    <a:gd name="T37" fmla="*/ 2147483646 h 1882"/>
                    <a:gd name="T38" fmla="*/ 2147483646 w 1882"/>
                    <a:gd name="T39" fmla="*/ 2147483646 h 1882"/>
                    <a:gd name="T40" fmla="*/ 2147483646 w 1882"/>
                    <a:gd name="T41" fmla="*/ 2147483646 h 1882"/>
                    <a:gd name="T42" fmla="*/ 2147483646 w 1882"/>
                    <a:gd name="T43" fmla="*/ 2147483646 h 1882"/>
                    <a:gd name="T44" fmla="*/ 2147483646 w 1882"/>
                    <a:gd name="T45" fmla="*/ 2147483646 h 1882"/>
                    <a:gd name="T46" fmla="*/ 2147483646 w 1882"/>
                    <a:gd name="T47" fmla="*/ 2147483646 h 1882"/>
                    <a:gd name="T48" fmla="*/ 2147483646 w 1882"/>
                    <a:gd name="T49" fmla="*/ 2147483646 h 1882"/>
                    <a:gd name="T50" fmla="*/ 2147483646 w 1882"/>
                    <a:gd name="T51" fmla="*/ 2147483646 h 1882"/>
                    <a:gd name="T52" fmla="*/ 2147483646 w 1882"/>
                    <a:gd name="T53" fmla="*/ 2147483646 h 1882"/>
                    <a:gd name="T54" fmla="*/ 2147483646 w 1882"/>
                    <a:gd name="T55" fmla="*/ 2147483646 h 188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882"/>
                    <a:gd name="T85" fmla="*/ 0 h 1882"/>
                    <a:gd name="T86" fmla="*/ 1882 w 1882"/>
                    <a:gd name="T87" fmla="*/ 1882 h 188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882" h="1882" extrusionOk="0">
                      <a:moveTo>
                        <a:pt x="953" y="1"/>
                      </a:moveTo>
                      <a:lnTo>
                        <a:pt x="831" y="49"/>
                      </a:lnTo>
                      <a:lnTo>
                        <a:pt x="684" y="123"/>
                      </a:lnTo>
                      <a:lnTo>
                        <a:pt x="562" y="220"/>
                      </a:lnTo>
                      <a:lnTo>
                        <a:pt x="465" y="367"/>
                      </a:lnTo>
                      <a:lnTo>
                        <a:pt x="342" y="611"/>
                      </a:lnTo>
                      <a:lnTo>
                        <a:pt x="245" y="880"/>
                      </a:lnTo>
                      <a:lnTo>
                        <a:pt x="171" y="1148"/>
                      </a:lnTo>
                      <a:lnTo>
                        <a:pt x="25" y="1661"/>
                      </a:lnTo>
                      <a:lnTo>
                        <a:pt x="1" y="1881"/>
                      </a:lnTo>
                      <a:lnTo>
                        <a:pt x="196" y="1832"/>
                      </a:lnTo>
                      <a:lnTo>
                        <a:pt x="709" y="1710"/>
                      </a:lnTo>
                      <a:lnTo>
                        <a:pt x="1002" y="1613"/>
                      </a:lnTo>
                      <a:lnTo>
                        <a:pt x="1271" y="1515"/>
                      </a:lnTo>
                      <a:lnTo>
                        <a:pt x="1490" y="1417"/>
                      </a:lnTo>
                      <a:lnTo>
                        <a:pt x="1637" y="1295"/>
                      </a:lnTo>
                      <a:lnTo>
                        <a:pt x="1735" y="1173"/>
                      </a:lnTo>
                      <a:lnTo>
                        <a:pt x="1808" y="1051"/>
                      </a:lnTo>
                      <a:lnTo>
                        <a:pt x="1857" y="904"/>
                      </a:lnTo>
                      <a:lnTo>
                        <a:pt x="1881" y="758"/>
                      </a:lnTo>
                      <a:lnTo>
                        <a:pt x="1857" y="611"/>
                      </a:lnTo>
                      <a:lnTo>
                        <a:pt x="1808" y="465"/>
                      </a:lnTo>
                      <a:lnTo>
                        <a:pt x="1735" y="343"/>
                      </a:lnTo>
                      <a:lnTo>
                        <a:pt x="1637" y="220"/>
                      </a:lnTo>
                      <a:lnTo>
                        <a:pt x="1515" y="123"/>
                      </a:lnTo>
                      <a:lnTo>
                        <a:pt x="1393" y="49"/>
                      </a:lnTo>
                      <a:lnTo>
                        <a:pt x="1246" y="1"/>
                      </a:lnTo>
                      <a:lnTo>
                        <a:pt x="9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26" name="59 Grupo">
              <a:extLst>
                <a:ext uri="{FF2B5EF4-FFF2-40B4-BE49-F238E27FC236}">
                  <a16:creationId xmlns:a16="http://schemas.microsoft.com/office/drawing/2014/main" id="{4E467A5D-CAF2-4E20-BC1B-37D6C792C0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6270" y="3587750"/>
              <a:ext cx="1003815" cy="539750"/>
              <a:chOff x="5816279" y="3015963"/>
              <a:chExt cx="1003819" cy="540000"/>
            </a:xfrm>
          </p:grpSpPr>
          <p:sp>
            <p:nvSpPr>
              <p:cNvPr id="127" name="Oval 54">
                <a:extLst>
                  <a:ext uri="{FF2B5EF4-FFF2-40B4-BE49-F238E27FC236}">
                    <a16:creationId xmlns:a16="http://schemas.microsoft.com/office/drawing/2014/main" id="{302D7FE6-76C9-4697-866D-F653F2307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280346" y="3015963"/>
                <a:ext cx="539752" cy="540000"/>
              </a:xfrm>
              <a:prstGeom prst="ellipse">
                <a:avLst/>
              </a:prstGeom>
              <a:solidFill>
                <a:srgbClr val="919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en-US" altLang="es-ES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28" name="Freeform 55">
                <a:extLst>
                  <a:ext uri="{FF2B5EF4-FFF2-40B4-BE49-F238E27FC236}">
                    <a16:creationId xmlns:a16="http://schemas.microsoft.com/office/drawing/2014/main" id="{719B017D-855F-4F59-932C-C3359536921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5816279" y="3183649"/>
                <a:ext cx="388940" cy="30177"/>
              </a:xfrm>
              <a:custGeom>
                <a:avLst/>
                <a:gdLst>
                  <a:gd name="T0" fmla="*/ 249 w 249"/>
                  <a:gd name="T1" fmla="*/ 0 h 18"/>
                  <a:gd name="T2" fmla="*/ 0 w 249"/>
                  <a:gd name="T3" fmla="*/ 1 h 18"/>
                  <a:gd name="T4" fmla="*/ 0 w 249"/>
                  <a:gd name="T5" fmla="*/ 18 h 18"/>
                  <a:gd name="T6" fmla="*/ 249 w 249"/>
                  <a:gd name="T7" fmla="*/ 18 h 18"/>
                  <a:gd name="T8" fmla="*/ 249 w 249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18">
                    <a:moveTo>
                      <a:pt x="249" y="0"/>
                    </a:moveTo>
                    <a:lnTo>
                      <a:pt x="0" y="1"/>
                    </a:lnTo>
                    <a:lnTo>
                      <a:pt x="0" y="18"/>
                    </a:lnTo>
                    <a:lnTo>
                      <a:pt x="249" y="18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F0000"/>
                  </a:solidFill>
                  <a:latin typeface="Roboto Thin"/>
                </a:endParaRPr>
              </a:p>
            </p:txBody>
          </p:sp>
          <p:sp>
            <p:nvSpPr>
              <p:cNvPr id="129" name="Freeform 11">
                <a:extLst>
                  <a:ext uri="{FF2B5EF4-FFF2-40B4-BE49-F238E27FC236}">
                    <a16:creationId xmlns:a16="http://schemas.microsoft.com/office/drawing/2014/main" id="{CDD9BCE5-945B-4EB4-A97F-D304BEE54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5914" y="3154067"/>
                <a:ext cx="328614" cy="293823"/>
              </a:xfrm>
              <a:custGeom>
                <a:avLst/>
                <a:gdLst/>
                <a:ahLst/>
                <a:cxnLst>
                  <a:cxn ang="0">
                    <a:pos x="23" y="2115"/>
                  </a:cxn>
                  <a:cxn ang="0">
                    <a:pos x="185" y="2275"/>
                  </a:cxn>
                  <a:cxn ang="0">
                    <a:pos x="1448" y="2283"/>
                  </a:cxn>
                  <a:cxn ang="0">
                    <a:pos x="1453" y="2283"/>
                  </a:cxn>
                  <a:cxn ang="0">
                    <a:pos x="1522" y="2267"/>
                  </a:cxn>
                  <a:cxn ang="0">
                    <a:pos x="1566" y="2191"/>
                  </a:cxn>
                  <a:cxn ang="0">
                    <a:pos x="1525" y="2106"/>
                  </a:cxn>
                  <a:cxn ang="0">
                    <a:pos x="1341" y="1924"/>
                  </a:cxn>
                  <a:cxn ang="0">
                    <a:pos x="1331" y="1901"/>
                  </a:cxn>
                  <a:cxn ang="0">
                    <a:pos x="1341" y="1877"/>
                  </a:cxn>
                  <a:cxn ang="0">
                    <a:pos x="1586" y="1629"/>
                  </a:cxn>
                  <a:cxn ang="0">
                    <a:pos x="1586" y="1539"/>
                  </a:cxn>
                  <a:cxn ang="0">
                    <a:pos x="1495" y="1539"/>
                  </a:cxn>
                  <a:cxn ang="0">
                    <a:pos x="1250" y="1788"/>
                  </a:cxn>
                  <a:cxn ang="0">
                    <a:pos x="1203" y="1901"/>
                  </a:cxn>
                  <a:cxn ang="0">
                    <a:pos x="1251" y="2015"/>
                  </a:cxn>
                  <a:cxn ang="0">
                    <a:pos x="1392" y="2155"/>
                  </a:cxn>
                  <a:cxn ang="0">
                    <a:pos x="186" y="2147"/>
                  </a:cxn>
                  <a:cxn ang="0">
                    <a:pos x="151" y="2112"/>
                  </a:cxn>
                  <a:cxn ang="0">
                    <a:pos x="129" y="906"/>
                  </a:cxn>
                  <a:cxn ang="0">
                    <a:pos x="270" y="1046"/>
                  </a:cxn>
                  <a:cxn ang="0">
                    <a:pos x="383" y="1092"/>
                  </a:cxn>
                  <a:cxn ang="0">
                    <a:pos x="497" y="1045"/>
                  </a:cxn>
                  <a:cxn ang="0">
                    <a:pos x="1011" y="525"/>
                  </a:cxn>
                  <a:cxn ang="0">
                    <a:pos x="1034" y="515"/>
                  </a:cxn>
                  <a:cxn ang="0">
                    <a:pos x="1057" y="524"/>
                  </a:cxn>
                  <a:cxn ang="0">
                    <a:pos x="1216" y="682"/>
                  </a:cxn>
                  <a:cxn ang="0">
                    <a:pos x="1307" y="681"/>
                  </a:cxn>
                  <a:cxn ang="0">
                    <a:pos x="1306" y="591"/>
                  </a:cxn>
                  <a:cxn ang="0">
                    <a:pos x="1306" y="591"/>
                  </a:cxn>
                  <a:cxn ang="0">
                    <a:pos x="1147" y="433"/>
                  </a:cxn>
                  <a:cxn ang="0">
                    <a:pos x="1034" y="387"/>
                  </a:cxn>
                  <a:cxn ang="0">
                    <a:pos x="1033" y="387"/>
                  </a:cxn>
                  <a:cxn ang="0">
                    <a:pos x="920" y="435"/>
                  </a:cxn>
                  <a:cxn ang="0">
                    <a:pos x="407" y="955"/>
                  </a:cxn>
                  <a:cxn ang="0">
                    <a:pos x="383" y="964"/>
                  </a:cxn>
                  <a:cxn ang="0">
                    <a:pos x="360" y="955"/>
                  </a:cxn>
                  <a:cxn ang="0">
                    <a:pos x="176" y="773"/>
                  </a:cxn>
                  <a:cxn ang="0">
                    <a:pos x="92" y="733"/>
                  </a:cxn>
                  <a:cxn ang="0">
                    <a:pos x="17" y="776"/>
                  </a:cxn>
                  <a:cxn ang="0">
                    <a:pos x="0" y="843"/>
                  </a:cxn>
                  <a:cxn ang="0">
                    <a:pos x="0" y="845"/>
                  </a:cxn>
                  <a:cxn ang="0">
                    <a:pos x="23" y="2115"/>
                  </a:cxn>
                  <a:cxn ang="0">
                    <a:pos x="1740" y="249"/>
                  </a:cxn>
                  <a:cxn ang="0">
                    <a:pos x="1741" y="386"/>
                  </a:cxn>
                  <a:cxn ang="0">
                    <a:pos x="1227" y="906"/>
                  </a:cxn>
                  <a:cxn ang="0">
                    <a:pos x="1228" y="1043"/>
                  </a:cxn>
                  <a:cxn ang="0">
                    <a:pos x="1934" y="1740"/>
                  </a:cxn>
                  <a:cxn ang="0">
                    <a:pos x="2071" y="1739"/>
                  </a:cxn>
                  <a:cxn ang="0">
                    <a:pos x="2584" y="1220"/>
                  </a:cxn>
                  <a:cxn ang="0">
                    <a:pos x="2721" y="1219"/>
                  </a:cxn>
                  <a:cxn ang="0">
                    <a:pos x="2905" y="1401"/>
                  </a:cxn>
                  <a:cxn ang="0">
                    <a:pos x="2973" y="1372"/>
                  </a:cxn>
                  <a:cxn ang="0">
                    <a:pos x="2949" y="105"/>
                  </a:cxn>
                  <a:cxn ang="0">
                    <a:pos x="2851" y="8"/>
                  </a:cxn>
                  <a:cxn ang="0">
                    <a:pos x="1584" y="0"/>
                  </a:cxn>
                  <a:cxn ang="0">
                    <a:pos x="1556" y="67"/>
                  </a:cxn>
                  <a:cxn ang="0">
                    <a:pos x="1740" y="249"/>
                  </a:cxn>
                </a:cxnLst>
                <a:rect l="0" t="0" r="r" b="b"/>
                <a:pathLst>
                  <a:path w="2973" h="2283">
                    <a:moveTo>
                      <a:pt x="23" y="2115"/>
                    </a:moveTo>
                    <a:cubicBezTo>
                      <a:pt x="25" y="2204"/>
                      <a:pt x="97" y="2274"/>
                      <a:pt x="185" y="2275"/>
                    </a:cubicBezTo>
                    <a:cubicBezTo>
                      <a:pt x="1448" y="2283"/>
                      <a:pt x="1448" y="2283"/>
                      <a:pt x="1448" y="2283"/>
                    </a:cubicBezTo>
                    <a:cubicBezTo>
                      <a:pt x="1450" y="2283"/>
                      <a:pt x="1451" y="2283"/>
                      <a:pt x="1453" y="2283"/>
                    </a:cubicBezTo>
                    <a:cubicBezTo>
                      <a:pt x="1476" y="2283"/>
                      <a:pt x="1499" y="2280"/>
                      <a:pt x="1522" y="2267"/>
                    </a:cubicBezTo>
                    <a:cubicBezTo>
                      <a:pt x="1546" y="2255"/>
                      <a:pt x="1567" y="2222"/>
                      <a:pt x="1566" y="2191"/>
                    </a:cubicBezTo>
                    <a:cubicBezTo>
                      <a:pt x="1565" y="2152"/>
                      <a:pt x="1546" y="2128"/>
                      <a:pt x="1525" y="2106"/>
                    </a:cubicBezTo>
                    <a:cubicBezTo>
                      <a:pt x="1341" y="1924"/>
                      <a:pt x="1341" y="1924"/>
                      <a:pt x="1341" y="1924"/>
                    </a:cubicBezTo>
                    <a:cubicBezTo>
                      <a:pt x="1334" y="1918"/>
                      <a:pt x="1331" y="1910"/>
                      <a:pt x="1331" y="1901"/>
                    </a:cubicBezTo>
                    <a:cubicBezTo>
                      <a:pt x="1331" y="1893"/>
                      <a:pt x="1334" y="1884"/>
                      <a:pt x="1341" y="1877"/>
                    </a:cubicBezTo>
                    <a:cubicBezTo>
                      <a:pt x="1586" y="1629"/>
                      <a:pt x="1586" y="1629"/>
                      <a:pt x="1586" y="1629"/>
                    </a:cubicBezTo>
                    <a:cubicBezTo>
                      <a:pt x="1611" y="1604"/>
                      <a:pt x="1611" y="1564"/>
                      <a:pt x="1586" y="1539"/>
                    </a:cubicBezTo>
                    <a:cubicBezTo>
                      <a:pt x="1561" y="1514"/>
                      <a:pt x="1520" y="1514"/>
                      <a:pt x="1495" y="1539"/>
                    </a:cubicBezTo>
                    <a:cubicBezTo>
                      <a:pt x="1250" y="1788"/>
                      <a:pt x="1250" y="1788"/>
                      <a:pt x="1250" y="1788"/>
                    </a:cubicBezTo>
                    <a:cubicBezTo>
                      <a:pt x="1219" y="1820"/>
                      <a:pt x="1203" y="1860"/>
                      <a:pt x="1203" y="1901"/>
                    </a:cubicBezTo>
                    <a:cubicBezTo>
                      <a:pt x="1203" y="1942"/>
                      <a:pt x="1219" y="1984"/>
                      <a:pt x="1251" y="2015"/>
                    </a:cubicBezTo>
                    <a:cubicBezTo>
                      <a:pt x="1392" y="2155"/>
                      <a:pt x="1392" y="2155"/>
                      <a:pt x="1392" y="2155"/>
                    </a:cubicBezTo>
                    <a:cubicBezTo>
                      <a:pt x="186" y="2147"/>
                      <a:pt x="186" y="2147"/>
                      <a:pt x="186" y="2147"/>
                    </a:cubicBezTo>
                    <a:cubicBezTo>
                      <a:pt x="168" y="2147"/>
                      <a:pt x="151" y="2130"/>
                      <a:pt x="151" y="2112"/>
                    </a:cubicBezTo>
                    <a:cubicBezTo>
                      <a:pt x="129" y="906"/>
                      <a:pt x="129" y="906"/>
                      <a:pt x="129" y="906"/>
                    </a:cubicBezTo>
                    <a:cubicBezTo>
                      <a:pt x="270" y="1046"/>
                      <a:pt x="270" y="1046"/>
                      <a:pt x="270" y="1046"/>
                    </a:cubicBezTo>
                    <a:cubicBezTo>
                      <a:pt x="301" y="1077"/>
                      <a:pt x="343" y="1092"/>
                      <a:pt x="383" y="1092"/>
                    </a:cubicBezTo>
                    <a:cubicBezTo>
                      <a:pt x="424" y="1092"/>
                      <a:pt x="466" y="1076"/>
                      <a:pt x="497" y="1045"/>
                    </a:cubicBezTo>
                    <a:cubicBezTo>
                      <a:pt x="1011" y="525"/>
                      <a:pt x="1011" y="525"/>
                      <a:pt x="1011" y="525"/>
                    </a:cubicBezTo>
                    <a:cubicBezTo>
                      <a:pt x="1017" y="518"/>
                      <a:pt x="1026" y="515"/>
                      <a:pt x="1034" y="515"/>
                    </a:cubicBezTo>
                    <a:cubicBezTo>
                      <a:pt x="1043" y="515"/>
                      <a:pt x="1051" y="518"/>
                      <a:pt x="1057" y="524"/>
                    </a:cubicBezTo>
                    <a:cubicBezTo>
                      <a:pt x="1216" y="682"/>
                      <a:pt x="1216" y="682"/>
                      <a:pt x="1216" y="682"/>
                    </a:cubicBezTo>
                    <a:cubicBezTo>
                      <a:pt x="1242" y="707"/>
                      <a:pt x="1282" y="706"/>
                      <a:pt x="1307" y="681"/>
                    </a:cubicBezTo>
                    <a:cubicBezTo>
                      <a:pt x="1332" y="656"/>
                      <a:pt x="1331" y="615"/>
                      <a:pt x="1306" y="591"/>
                    </a:cubicBezTo>
                    <a:cubicBezTo>
                      <a:pt x="1306" y="591"/>
                      <a:pt x="1306" y="591"/>
                      <a:pt x="1306" y="591"/>
                    </a:cubicBezTo>
                    <a:cubicBezTo>
                      <a:pt x="1147" y="433"/>
                      <a:pt x="1147" y="433"/>
                      <a:pt x="1147" y="433"/>
                    </a:cubicBezTo>
                    <a:cubicBezTo>
                      <a:pt x="1116" y="403"/>
                      <a:pt x="1075" y="387"/>
                      <a:pt x="1034" y="387"/>
                    </a:cubicBezTo>
                    <a:cubicBezTo>
                      <a:pt x="1033" y="387"/>
                      <a:pt x="1033" y="387"/>
                      <a:pt x="1033" y="387"/>
                    </a:cubicBezTo>
                    <a:cubicBezTo>
                      <a:pt x="993" y="387"/>
                      <a:pt x="951" y="403"/>
                      <a:pt x="920" y="435"/>
                    </a:cubicBezTo>
                    <a:cubicBezTo>
                      <a:pt x="407" y="955"/>
                      <a:pt x="407" y="955"/>
                      <a:pt x="407" y="955"/>
                    </a:cubicBezTo>
                    <a:cubicBezTo>
                      <a:pt x="400" y="961"/>
                      <a:pt x="392" y="964"/>
                      <a:pt x="383" y="964"/>
                    </a:cubicBezTo>
                    <a:cubicBezTo>
                      <a:pt x="374" y="964"/>
                      <a:pt x="366" y="961"/>
                      <a:pt x="360" y="955"/>
                    </a:cubicBezTo>
                    <a:cubicBezTo>
                      <a:pt x="176" y="773"/>
                      <a:pt x="176" y="773"/>
                      <a:pt x="176" y="773"/>
                    </a:cubicBezTo>
                    <a:cubicBezTo>
                      <a:pt x="154" y="752"/>
                      <a:pt x="130" y="734"/>
                      <a:pt x="92" y="733"/>
                    </a:cubicBezTo>
                    <a:cubicBezTo>
                      <a:pt x="61" y="732"/>
                      <a:pt x="29" y="753"/>
                      <a:pt x="17" y="776"/>
                    </a:cubicBezTo>
                    <a:cubicBezTo>
                      <a:pt x="3" y="799"/>
                      <a:pt x="0" y="821"/>
                      <a:pt x="0" y="843"/>
                    </a:cubicBezTo>
                    <a:cubicBezTo>
                      <a:pt x="0" y="845"/>
                      <a:pt x="0" y="845"/>
                      <a:pt x="0" y="845"/>
                    </a:cubicBezTo>
                    <a:lnTo>
                      <a:pt x="23" y="2115"/>
                    </a:lnTo>
                    <a:close/>
                    <a:moveTo>
                      <a:pt x="1740" y="249"/>
                    </a:moveTo>
                    <a:cubicBezTo>
                      <a:pt x="1778" y="286"/>
                      <a:pt x="1778" y="348"/>
                      <a:pt x="1741" y="386"/>
                    </a:cubicBezTo>
                    <a:cubicBezTo>
                      <a:pt x="1227" y="906"/>
                      <a:pt x="1227" y="906"/>
                      <a:pt x="1227" y="906"/>
                    </a:cubicBezTo>
                    <a:cubicBezTo>
                      <a:pt x="1190" y="944"/>
                      <a:pt x="1191" y="1005"/>
                      <a:pt x="1228" y="1043"/>
                    </a:cubicBezTo>
                    <a:cubicBezTo>
                      <a:pt x="1934" y="1740"/>
                      <a:pt x="1934" y="1740"/>
                      <a:pt x="1934" y="1740"/>
                    </a:cubicBezTo>
                    <a:cubicBezTo>
                      <a:pt x="1972" y="1777"/>
                      <a:pt x="2033" y="1777"/>
                      <a:pt x="2071" y="1739"/>
                    </a:cubicBezTo>
                    <a:cubicBezTo>
                      <a:pt x="2584" y="1220"/>
                      <a:pt x="2584" y="1220"/>
                      <a:pt x="2584" y="1220"/>
                    </a:cubicBezTo>
                    <a:cubicBezTo>
                      <a:pt x="2622" y="1182"/>
                      <a:pt x="2683" y="1181"/>
                      <a:pt x="2721" y="1219"/>
                    </a:cubicBezTo>
                    <a:cubicBezTo>
                      <a:pt x="2905" y="1401"/>
                      <a:pt x="2905" y="1401"/>
                      <a:pt x="2905" y="1401"/>
                    </a:cubicBezTo>
                    <a:cubicBezTo>
                      <a:pt x="2943" y="1439"/>
                      <a:pt x="2973" y="1425"/>
                      <a:pt x="2973" y="1372"/>
                    </a:cubicBezTo>
                    <a:cubicBezTo>
                      <a:pt x="2949" y="105"/>
                      <a:pt x="2949" y="105"/>
                      <a:pt x="2949" y="105"/>
                    </a:cubicBezTo>
                    <a:cubicBezTo>
                      <a:pt x="2948" y="52"/>
                      <a:pt x="2904" y="8"/>
                      <a:pt x="2851" y="8"/>
                    </a:cubicBezTo>
                    <a:cubicBezTo>
                      <a:pt x="1584" y="0"/>
                      <a:pt x="1584" y="0"/>
                      <a:pt x="1584" y="0"/>
                    </a:cubicBezTo>
                    <a:cubicBezTo>
                      <a:pt x="1531" y="0"/>
                      <a:pt x="1518" y="30"/>
                      <a:pt x="1556" y="67"/>
                    </a:cubicBezTo>
                    <a:lnTo>
                      <a:pt x="1740" y="2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lIns="35652" tIns="17826" rIns="35652" bIns="17826"/>
              <a:lstStyle/>
              <a:p>
                <a:pPr defTabSz="84860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Roboto Thin"/>
                </a:endParaRPr>
              </a:p>
            </p:txBody>
          </p:sp>
        </p:grpSp>
        <p:cxnSp>
          <p:nvCxnSpPr>
            <p:cNvPr id="130" name="Conector recto 129">
              <a:extLst>
                <a:ext uri="{FF2B5EF4-FFF2-40B4-BE49-F238E27FC236}">
                  <a16:creationId xmlns:a16="http://schemas.microsoft.com/office/drawing/2014/main" id="{9698113D-56CC-440F-BE2F-7CEE4AD05195}"/>
                </a:ext>
              </a:extLst>
            </p:cNvPr>
            <p:cNvCxnSpPr/>
            <p:nvPr/>
          </p:nvCxnSpPr>
          <p:spPr>
            <a:xfrm>
              <a:off x="3941763" y="765175"/>
              <a:ext cx="126047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989637B9-85C8-4AE2-9135-DCCB7F8DEAF0}"/>
              </a:ext>
            </a:extLst>
          </p:cNvPr>
          <p:cNvSpPr/>
          <p:nvPr/>
        </p:nvSpPr>
        <p:spPr>
          <a:xfrm>
            <a:off x="5216486" y="2767854"/>
            <a:ext cx="1782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Unidad del SPE como </a:t>
            </a:r>
            <a:r>
              <a:rPr lang="es-CO" b="1" dirty="0">
                <a:latin typeface="Tw Cen MT" panose="020B0602020104020603" pitchFamily="34" charset="0"/>
              </a:rPr>
              <a:t>fuente</a:t>
            </a:r>
            <a:r>
              <a:rPr lang="es-CO" dirty="0">
                <a:latin typeface="Tw Cen MT" panose="020B0602020104020603" pitchFamily="34" charset="0"/>
              </a:rPr>
              <a:t> de información en materia de </a:t>
            </a:r>
            <a:r>
              <a:rPr lang="es-CO" b="1" dirty="0">
                <a:latin typeface="Tw Cen MT" panose="020B0602020104020603" pitchFamily="34" charset="0"/>
              </a:rPr>
              <a:t>empleabilidad</a:t>
            </a:r>
            <a:r>
              <a:rPr lang="es-CO" dirty="0">
                <a:latin typeface="Tw Cen MT" panose="020B0602020104020603" pitchFamily="34" charset="0"/>
              </a:rPr>
              <a:t> </a:t>
            </a:r>
            <a:endParaRPr lang="es-ES" dirty="0"/>
          </a:p>
        </p:txBody>
      </p: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EA336D12-2418-42A4-AF24-733DDFF2F762}"/>
              </a:ext>
            </a:extLst>
          </p:cNvPr>
          <p:cNvSpPr/>
          <p:nvPr/>
        </p:nvSpPr>
        <p:spPr>
          <a:xfrm>
            <a:off x="1154220" y="3400929"/>
            <a:ext cx="275216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s-CO" sz="1400" dirty="0">
                <a:latin typeface="Tw Cen MT" panose="020B0602020104020603" pitchFamily="34" charset="0"/>
              </a:rPr>
              <a:t> -Documento de suficiencia</a:t>
            </a:r>
          </a:p>
          <a:p>
            <a:pPr lvl="1" algn="r"/>
            <a:r>
              <a:rPr lang="es-CO" sz="1400" dirty="0">
                <a:latin typeface="Tw Cen MT" panose="020B0602020104020603" pitchFamily="34" charset="0"/>
              </a:rPr>
              <a:t>y cobertura (avance)</a:t>
            </a:r>
          </a:p>
          <a:p>
            <a:pPr lvl="1" algn="r"/>
            <a:r>
              <a:rPr lang="es-CO" sz="1400" dirty="0">
                <a:latin typeface="Tw Cen MT" panose="020B0602020104020603" pitchFamily="34" charset="0"/>
              </a:rPr>
              <a:t>-Boletín vacantes temporada </a:t>
            </a:r>
          </a:p>
          <a:p>
            <a:pPr lvl="1" algn="r"/>
            <a:r>
              <a:rPr lang="es-CO" sz="1400" dirty="0">
                <a:latin typeface="Tw Cen MT" panose="020B0602020104020603" pitchFamily="34" charset="0"/>
              </a:rPr>
              <a:t>(ACNUR)</a:t>
            </a:r>
          </a:p>
          <a:p>
            <a:pPr lvl="1" algn="r"/>
            <a:endParaRPr lang="es-CO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5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382583" y="1771850"/>
            <a:ext cx="71659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sz="1500" dirty="0">
                <a:latin typeface="Tw Cen MT" panose="020B0602020104020603" pitchFamily="34" charset="0"/>
              </a:rPr>
              <a:t>Desarrollo y seguimiento a </a:t>
            </a:r>
            <a:r>
              <a:rPr lang="es-ES" sz="1500" b="1" dirty="0">
                <a:latin typeface="Tw Cen MT" panose="020B0602020104020603" pitchFamily="34" charset="0"/>
              </a:rPr>
              <a:t>69 Planes de Trabajo 2019  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es-ES" sz="1500" b="1" dirty="0">
                <a:latin typeface="Tw Cen MT" panose="020B0602020104020603" pitchFamily="34" charset="0"/>
              </a:rPr>
              <a:t>Transferencia de conocimientos:</a:t>
            </a:r>
            <a:endParaRPr lang="es-ES" sz="1500" dirty="0">
              <a:latin typeface="Tw Cen MT" panose="020B0602020104020603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SISE  - 43 Jornadas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PERFORMANCE -  en 5 nodos regionales/ 161 prestadores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Refuerzo Modelo de Inclusión Laboral y Ruta de Empleabilidad - 14 jornadas. 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Herramientas para la atención de PCD (INSOR/INCI/AGORA). 9 capacitaciones / 6 Departamentos.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Encuentros Regionales 2019 en 5 nodos.</a:t>
            </a:r>
          </a:p>
          <a:p>
            <a:pPr lvl="2" algn="just">
              <a:defRPr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sz="1500" b="1" dirty="0">
                <a:latin typeface="Tw Cen MT" panose="020B0602020104020603" pitchFamily="34" charset="0"/>
              </a:rPr>
              <a:t>Elaboración e implementación de instrumentos:</a:t>
            </a:r>
            <a:endParaRPr lang="es-ES" sz="1500" dirty="0">
              <a:latin typeface="Tw Cen MT" panose="020B0602020104020603" pitchFamily="34" charset="0"/>
            </a:endParaRP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Guía de Gestión con Empleadores – Promoción de Inclusión Laboral y ABC.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ABC de gestión con empleadores- Víctimas del conflicto armado.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Guía de ajustes a la ruta de empleabilidad para la atención de personas con discapacidad.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r>
              <a:rPr lang="es-ES" sz="1500" dirty="0">
                <a:latin typeface="Tw Cen MT" panose="020B0602020104020603" pitchFamily="34" charset="0"/>
              </a:rPr>
              <a:t>Guía de Acciones de Inclusión Laboral para la atención de población Migrante y retornada de Venezuela.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  <a:defRPr/>
            </a:pPr>
            <a:endParaRPr lang="es-ES" sz="1500" dirty="0">
              <a:latin typeface="Tw Cen MT" panose="020B06020201040206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20851" y="1310185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052348" y="1942504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45683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TRANSFERENCIA RED DE PRESTADORES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3" y="2062610"/>
            <a:ext cx="2918898" cy="26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20849" y="1310185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EFCA63-F26D-473F-9A06-319AF4338039}"/>
              </a:ext>
            </a:extLst>
          </p:cNvPr>
          <p:cNvSpPr/>
          <p:nvPr/>
        </p:nvSpPr>
        <p:spPr>
          <a:xfrm>
            <a:off x="4405778" y="2197354"/>
            <a:ext cx="6517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Acompañamiento en los Subcomités del sector trabajo - 28 Departamentos.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Participación y organización de los Talleres “Construyendo País” - 40 Jornadas.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Inclusión del Artículo 195 en la LEY 1995 de 2019 - PND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Se esta articulando con el Ministerio del Trabajo una estrategia de inclusión de la política de empleo, en los próximos planes de desarrollo territorial.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Gestión para el posicionamiento con gremios y otros actores.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es-ES" dirty="0">
                <a:latin typeface="Tw Cen MT" panose="020B0602020104020603" pitchFamily="34" charset="0"/>
              </a:rPr>
              <a:t>Reconocimiento ACCEDE- Acciones de Inclusión Laboral. 45 Postulaciones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106939" y="1915208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23104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POSICIONAMIENTO DEL SPE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91" y="2238362"/>
            <a:ext cx="2050097" cy="23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20849" y="1310185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4436182" y="2335332"/>
            <a:ext cx="6968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Foros</a:t>
            </a:r>
            <a:r>
              <a:rPr lang="es-ES" sz="1600" dirty="0">
                <a:latin typeface="Tw Cen MT" panose="020B0602020104020603" pitchFamily="34" charset="0"/>
              </a:rPr>
              <a:t> “Dinámica de la empleabilidad en la población migrante, Integrando Horizontes” organizados por la FUPAD en Bogotá, Barranquilla y Cartagena.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Participación en jornadas de empleabilidad organizadas por diferentes prestadores.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Congreso Nacional de Municipios 2019 de la Federación Colombiana de Municipios – FEDEMUNICIPIOS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3 </a:t>
            </a:r>
            <a:r>
              <a:rPr lang="es-ES" sz="1600" dirty="0">
                <a:latin typeface="Tw Cen MT" panose="020B0602020104020603" pitchFamily="34" charset="0"/>
              </a:rPr>
              <a:t>Encuentros inclusivos organizados con DPS – Caldas, Pasto y Santa Marta.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Apertura de la Bolsa de Empleo de la Universidad Popular del Cesar, que se realizó en la ciudad de Valledupar.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latin typeface="Tw Cen MT" panose="020B0602020104020603" pitchFamily="34" charset="0"/>
              </a:rPr>
              <a:t>Inauguración del centro de empleo inclusivo de Combarranquilla (Atlántico).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175178" y="1915208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59581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PROMOCIÓN DEL SPE EN TERRITORIO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70" y="1995606"/>
            <a:ext cx="1903893" cy="27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41A8CF0-B2FB-4AB1-8AC6-C236295278A5}"/>
              </a:ext>
            </a:extLst>
          </p:cNvPr>
          <p:cNvSpPr/>
          <p:nvPr/>
        </p:nvSpPr>
        <p:spPr>
          <a:xfrm>
            <a:off x="4904420" y="1863087"/>
            <a:ext cx="69247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w Cen MT" panose="020B0602020104020603" pitchFamily="34" charset="0"/>
              </a:rPr>
              <a:t>Población étnica:  apoyo y participación en estrategia con OIM- USAID en   9 departamentos (Cauca – Chocó – Cundinamarca – La Guajira – Nariño – Valle del Cauca – Bolívar – Antioquia – Guaviare). 16 proyectos aprobados.</a:t>
            </a:r>
          </a:p>
          <a:p>
            <a:pPr lvl="1"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w Cen MT" panose="020B0602020104020603" pitchFamily="34" charset="0"/>
              </a:rPr>
              <a:t>Estrategia de migrantes provenientes de Venezuela: Cooperantes: ACNUR, FUPAD, OIM, GIZ, PNUD, BID y OIT – 10 pilotos/ 10 departamentos.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>
                <a:latin typeface="Tw Cen MT" panose="020B0602020104020603" pitchFamily="34" charset="0"/>
              </a:rPr>
              <a:t>Lanzamiento de estrategia de atención a personas con discapacidad. </a:t>
            </a:r>
            <a:r>
              <a:rPr lang="es-ES" b="1" dirty="0">
                <a:latin typeface="Tw Cen MT" panose="020B0602020104020603" pitchFamily="34" charset="0"/>
              </a:rPr>
              <a:t>12  prestadores reconocidos</a:t>
            </a:r>
            <a:r>
              <a:rPr lang="es-ES" dirty="0">
                <a:latin typeface="Tw Cen MT" panose="020B0602020104020603" pitchFamily="34" charset="0"/>
              </a:rPr>
              <a:t> como “Agencias inclusivas de empleo</a:t>
            </a:r>
            <a:r>
              <a:rPr lang="es-ES" i="1" dirty="0">
                <a:latin typeface="Tw Cen MT" panose="020B0602020104020603" pitchFamily="34" charset="0"/>
              </a:rPr>
              <a:t>”</a:t>
            </a:r>
            <a:r>
              <a:rPr lang="es-ES" dirty="0">
                <a:latin typeface="Tw Cen MT" panose="020B0602020104020603" pitchFamily="34" charset="0"/>
              </a:rPr>
              <a:t> en el Taller Construyendo País – Valledupar con el apoyo de la Consejería Presidencial para la participación de </a:t>
            </a:r>
            <a:r>
              <a:rPr lang="es-ES" dirty="0" err="1">
                <a:latin typeface="Tw Cen MT" panose="020B0602020104020603" pitchFamily="34" charset="0"/>
              </a:rPr>
              <a:t>PcD</a:t>
            </a:r>
            <a:r>
              <a:rPr lang="es-ES" dirty="0">
                <a:latin typeface="Tw Cen MT" panose="020B0602020104020603" pitchFamily="34" charset="0"/>
              </a:rPr>
              <a:t>, </a:t>
            </a:r>
            <a:r>
              <a:rPr lang="es-ES" dirty="0" err="1">
                <a:latin typeface="Tw Cen MT" panose="020B0602020104020603" pitchFamily="34" charset="0"/>
              </a:rPr>
              <a:t>MinTrabajo</a:t>
            </a:r>
            <a:r>
              <a:rPr lang="es-ES" dirty="0">
                <a:latin typeface="Tw Cen MT" panose="020B0602020104020603" pitchFamily="34" charset="0"/>
              </a:rPr>
              <a:t> y Departamento Nacional de la  Función Publica. </a:t>
            </a:r>
          </a:p>
          <a:p>
            <a:pPr algn="just"/>
            <a:r>
              <a:rPr lang="es-ES" dirty="0">
                <a:latin typeface="Tw Cen MT" panose="020B0602020104020603" pitchFamily="34" charset="0"/>
              </a:rPr>
              <a:t>	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0613A2-A3AC-449D-960F-03A5FABF1A8F}"/>
              </a:ext>
            </a:extLst>
          </p:cNvPr>
          <p:cNvSpPr/>
          <p:nvPr/>
        </p:nvSpPr>
        <p:spPr>
          <a:xfrm>
            <a:off x="5102984" y="1680306"/>
            <a:ext cx="251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Estrategias de atención: </a:t>
            </a:r>
            <a:endParaRPr lang="es-CO" b="1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4407190" y="1863087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F82B1F3-1805-4BC9-B0A4-62215DB3CD4C}"/>
              </a:ext>
            </a:extLst>
          </p:cNvPr>
          <p:cNvSpPr txBox="1"/>
          <p:nvPr/>
        </p:nvSpPr>
        <p:spPr>
          <a:xfrm>
            <a:off x="421722" y="1310031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9581" y="495879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INCLUSIÓN LABORAL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46" y="1958473"/>
            <a:ext cx="1957151" cy="2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2551" y="1174149"/>
            <a:ext cx="762221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</a:p>
          <a:p>
            <a:r>
              <a:rPr lang="es-ES" b="1" dirty="0">
                <a:latin typeface="Tw Cen MT" panose="020B0602020104020603" pitchFamily="34" charset="0"/>
              </a:rPr>
              <a:t>ESTRATEGIA DE ATENCIÓN A VÍCTIMAS DEL CONFLICTO ARMADO</a:t>
            </a:r>
          </a:p>
          <a:p>
            <a:pPr algn="ctr"/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219834" y="1983447"/>
            <a:ext cx="0" cy="4684542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1">
            <a:extLst>
              <a:ext uri="{FF2B5EF4-FFF2-40B4-BE49-F238E27FC236}">
                <a16:creationId xmlns:a16="http://schemas.microsoft.com/office/drawing/2014/main" id="{DE00EF32-0CE2-49AB-AF5A-4A55D7C021C8}"/>
              </a:ext>
            </a:extLst>
          </p:cNvPr>
          <p:cNvSpPr txBox="1"/>
          <p:nvPr/>
        </p:nvSpPr>
        <p:spPr>
          <a:xfrm>
            <a:off x="3670829" y="2051312"/>
            <a:ext cx="774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</a:t>
            </a:r>
            <a:r>
              <a:rPr lang="es-CO" sz="1400" dirty="0">
                <a:latin typeface="Tw Cen MT" panose="020B0602020104020603" pitchFamily="34" charset="0"/>
              </a:rPr>
              <a:t>alecimiento de la red de prestadores del SPE y la implementación del </a:t>
            </a:r>
            <a:r>
              <a:rPr lang="es-ES_tradnl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Inclusión Laboral con Enfoque de Cierre de Brechas- atención diferencial a víctimas del conflicto armado. </a:t>
            </a:r>
            <a:r>
              <a:rPr lang="es-CO" sz="1400" b="1" dirty="0">
                <a:latin typeface="Tw Cen MT" panose="020B0602020104020603" pitchFamily="34" charset="0"/>
              </a:rPr>
              <a:t> - Convenio OIM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0FABB2-D52D-4062-B226-1C0FB13E9FDF}"/>
              </a:ext>
            </a:extLst>
          </p:cNvPr>
          <p:cNvSpPr/>
          <p:nvPr/>
        </p:nvSpPr>
        <p:spPr>
          <a:xfrm>
            <a:off x="3676859" y="2727596"/>
            <a:ext cx="7790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Contratación de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profesionales </a:t>
            </a: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víctimas del conflicto armado para la dinamización y articulación regional. </a:t>
            </a:r>
          </a:p>
          <a:p>
            <a:pPr marL="95250" algn="just"/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Acciones de fortalecimiento de la ruta de atención a Víctimas.</a:t>
            </a:r>
            <a:endParaRPr lang="es-CO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55B4AF5E-4014-4A04-8484-33889DC93B4E}"/>
              </a:ext>
            </a:extLst>
          </p:cNvPr>
          <p:cNvSpPr txBox="1"/>
          <p:nvPr/>
        </p:nvSpPr>
        <p:spPr>
          <a:xfrm>
            <a:off x="3623384" y="3918065"/>
            <a:ext cx="773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>
                <a:solidFill>
                  <a:srgbClr val="FF0000"/>
                </a:solidFill>
                <a:latin typeface="Tw Cen MT" panose="020B0602020104020603" pitchFamily="34" charset="0"/>
              </a:rPr>
              <a:t>Programa de Intervención Especializada, </a:t>
            </a:r>
            <a:r>
              <a:rPr lang="es-CO" sz="1600" dirty="0">
                <a:solidFill>
                  <a:srgbClr val="FF0000"/>
                </a:solidFill>
                <a:latin typeface="Tw Cen MT" panose="020B0602020104020603" pitchFamily="34" charset="0"/>
              </a:rPr>
              <a:t>para mitigación de barreras de las víctimas del conflicto armado-  </a:t>
            </a:r>
            <a:r>
              <a:rPr lang="es-CO" sz="1600" b="1" dirty="0">
                <a:solidFill>
                  <a:srgbClr val="FF0000"/>
                </a:solidFill>
                <a:latin typeface="Tw Cen MT" panose="020B0602020104020603" pitchFamily="34" charset="0"/>
              </a:rPr>
              <a:t>Convenio PNUD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9A4593-BC95-418E-84C4-474DD37F0D62}"/>
              </a:ext>
            </a:extLst>
          </p:cNvPr>
          <p:cNvSpPr/>
          <p:nvPr/>
        </p:nvSpPr>
        <p:spPr>
          <a:xfrm>
            <a:off x="3725720" y="4521930"/>
            <a:ext cx="76323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342900" algn="just">
              <a:buAutoNum type="arabicPeriod"/>
            </a:pP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Socialización en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departamentos / 115 prestadores.</a:t>
            </a:r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0" algn="just"/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8150" indent="-342900" algn="just">
              <a:buAutoNum type="arabicPeriod" startAt="2"/>
            </a:pP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presentaron en total 201 proyectos, de los cuales se seleccionaron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44 proyectos de una bolsa de mas de $2800 millones.</a:t>
            </a:r>
          </a:p>
          <a:p>
            <a:pPr marL="438150" indent="-342900" algn="just">
              <a:buAutoNum type="arabicPeriod" startAt="2"/>
            </a:pPr>
            <a:endParaRPr lang="es-ES" sz="1400" b="1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8150" indent="-342900" algn="just">
              <a:buAutoNum type="arabicPeriod" startAt="2"/>
            </a:pPr>
            <a:r>
              <a:rPr lang="es-ES" sz="1400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beneficiaron de este proyecto: </a:t>
            </a:r>
            <a:r>
              <a:rPr lang="es-ES" sz="1400" b="1" dirty="0"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 SENA, CCF, Entes Territoriales, Bolsas de Empleo y Agencias Privadas no Lucrativas </a:t>
            </a:r>
            <a:endParaRPr lang="es-ES" sz="1400" dirty="0"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FC12A9D-F5AB-4717-BBC4-4F832DEBD9DB}"/>
              </a:ext>
            </a:extLst>
          </p:cNvPr>
          <p:cNvCxnSpPr>
            <a:cxnSpLocks/>
          </p:cNvCxnSpPr>
          <p:nvPr/>
        </p:nvCxnSpPr>
        <p:spPr>
          <a:xfrm flipH="1">
            <a:off x="3780613" y="3804189"/>
            <a:ext cx="7530023" cy="10680"/>
          </a:xfrm>
          <a:prstGeom prst="line">
            <a:avLst/>
          </a:prstGeom>
          <a:ln w="28575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9020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ESTRATEGIAS DE INCLUSIÓN LABORAL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8" y="2051312"/>
            <a:ext cx="1957151" cy="2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8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8D2CD4E5-E097-4BD4-82B5-ABF33F088281}"/>
              </a:ext>
            </a:extLst>
          </p:cNvPr>
          <p:cNvSpPr/>
          <p:nvPr/>
        </p:nvSpPr>
        <p:spPr>
          <a:xfrm>
            <a:off x="4056702" y="1979711"/>
            <a:ext cx="40927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000" b="1" dirty="0">
                <a:latin typeface="Tw Cen MT" panose="020B0602020104020603" pitchFamily="34" charset="0"/>
              </a:rPr>
              <a:t>Entidades del Gobierno: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Ministerio del Trabajo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DPS (Departamento para la Prosperidad Social)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Presidencia y sus consejerías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DAFP (Departamento Administrativo de la Función Pública)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Ministerio del Interior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ARN (Agencia Colombiana para la Reintegración)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UARIV (Unidad para las Víctimas)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DANE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ANH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INSOR, INCI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APC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ES" sz="1000" dirty="0">
              <a:latin typeface="Tw Cen MT" panose="020B06020201040206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000" b="1" dirty="0">
                <a:latin typeface="Tw Cen MT" panose="020B0602020104020603" pitchFamily="34" charset="0"/>
              </a:rPr>
              <a:t>Organizaciones Sociales y Asociaciones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Pacto de Productividad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Fundación Corona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ASCUN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Red TTU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Fundación Saldarriaga Concha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CGT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Universidades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CAMPETROL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Fundación ANDI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ANALDEX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000" dirty="0">
                <a:latin typeface="Tw Cen MT" panose="020B0602020104020603" pitchFamily="34" charset="0"/>
              </a:rPr>
              <a:t>Cámara de Comercio de Bogotá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9831327-17DD-49A4-97E4-257DE7B0BA4D}"/>
              </a:ext>
            </a:extLst>
          </p:cNvPr>
          <p:cNvSpPr/>
          <p:nvPr/>
        </p:nvSpPr>
        <p:spPr>
          <a:xfrm>
            <a:off x="8413157" y="1579601"/>
            <a:ext cx="35735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s-ES" sz="1200" dirty="0">
              <a:latin typeface="Tw Cen MT" panose="020B06020201040206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1600" b="1" dirty="0">
                <a:latin typeface="Tw Cen MT" panose="020B0602020104020603" pitchFamily="34" charset="0"/>
              </a:rPr>
              <a:t>Cooperación Internacional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OIM </a:t>
            </a:r>
            <a:r>
              <a:rPr lang="es-ES" sz="1200" dirty="0">
                <a:latin typeface="Tw Cen MT" panose="020B0602020104020603" pitchFamily="34" charset="0"/>
              </a:rPr>
              <a:t>(Organización Internacional para las Migraciones)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OIT (</a:t>
            </a:r>
            <a:r>
              <a:rPr lang="es-CO" sz="1200" dirty="0">
                <a:latin typeface="Tw Cen MT" panose="020B0602020104020603" pitchFamily="34" charset="0"/>
              </a:rPr>
              <a:t>Organización Internacional del Trabajo)</a:t>
            </a:r>
            <a:endParaRPr lang="es-ES" sz="1200" dirty="0">
              <a:latin typeface="Tw Cen MT" panose="020B0602020104020603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PNUD </a:t>
            </a:r>
            <a:r>
              <a:rPr lang="es-ES" sz="1200" dirty="0">
                <a:latin typeface="Tw Cen MT" panose="020B0602020104020603" pitchFamily="34" charset="0"/>
              </a:rPr>
              <a:t>(Programa de las Naciones Unidas para el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FUPAD </a:t>
            </a:r>
            <a:r>
              <a:rPr lang="es-ES" sz="1200" dirty="0">
                <a:latin typeface="Tw Cen MT" panose="020B0602020104020603" pitchFamily="34" charset="0"/>
              </a:rPr>
              <a:t>(Fundación Panamericana para el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BID </a:t>
            </a:r>
            <a:r>
              <a:rPr lang="es-ES" sz="1200" dirty="0">
                <a:latin typeface="Tw Cen MT" panose="020B0602020104020603" pitchFamily="34" charset="0"/>
              </a:rPr>
              <a:t>(El Banco Interamericano de Desarrollo)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GIZ </a:t>
            </a:r>
            <a:r>
              <a:rPr lang="es-ES" sz="1200" dirty="0">
                <a:latin typeface="Tw Cen MT" panose="020B0602020104020603" pitchFamily="34" charset="0"/>
              </a:rPr>
              <a:t>(Corporación Alemana para la Cooperación Internacional)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SOCIEUX </a:t>
            </a:r>
            <a:r>
              <a:rPr lang="es-ES" sz="1100" dirty="0">
                <a:latin typeface="Tw Cen MT" panose="020B0602020104020603" pitchFamily="34" charset="0"/>
              </a:rPr>
              <a:t>(</a:t>
            </a:r>
            <a:r>
              <a:rPr lang="es-ES" sz="1200" dirty="0"/>
              <a:t>iniciativa de la Unión Europea para la protección social)</a:t>
            </a:r>
            <a:endParaRPr lang="es-ES" sz="1100" dirty="0">
              <a:latin typeface="Tw Cen MT" panose="020B0602020104020603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ACNUR </a:t>
            </a:r>
            <a:r>
              <a:rPr lang="es-ES" sz="1100" dirty="0">
                <a:latin typeface="Tw Cen MT" panose="020B0602020104020603" pitchFamily="34" charset="0"/>
              </a:rPr>
              <a:t>(Alto Comisionado de las Naciones Unidas para los Refugiados)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USAID (</a:t>
            </a:r>
            <a:r>
              <a:rPr lang="es-ES" sz="1100" dirty="0">
                <a:latin typeface="Tw Cen MT" panose="020B0602020104020603" pitchFamily="34" charset="0"/>
              </a:rPr>
              <a:t>Agencia de los Estados Unidos para el Desarrollo Internacional)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sz="1400" dirty="0">
                <a:latin typeface="Tw Cen MT" panose="020B0602020104020603" pitchFamily="34" charset="0"/>
              </a:rPr>
              <a:t>CUSO INTERNATIONAL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8667" y="1282476"/>
            <a:ext cx="762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PROMOCIÓN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ARTICULACIÓN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INTERINSTITUCIONAL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3" y="2049457"/>
            <a:ext cx="3074376" cy="27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5219731" y="1857258"/>
            <a:ext cx="565043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Alerta para los oferentes que no han accedido a la plataforma en los últimos 2 meses:</a:t>
            </a:r>
            <a:r>
              <a:rPr lang="es-ES" sz="1500" dirty="0">
                <a:latin typeface="Tw Cen MT" panose="020B0602020104020603" pitchFamily="34" charset="0"/>
              </a:rPr>
              <a:t> se están realizando las últimas validaciones al interior de la 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Cierre de sesión a los 10 minutos de no continuar utilizando la plataforma: el tiempo actual que son 30 minutos.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Mejora de conexión entre los módulos del aplicativo: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En el módulo de direccionamiento a capacitación se requiere que se permita la asignación, permite realizarlo siempre y cuando  no se cruce el horario y sean de diferente portafolio</a:t>
            </a: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Descargue de resultados de la entrevista de empleabilidad en Excel: el resultado se puede descargar el PDF</a:t>
            </a: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dirty="0">
                <a:latin typeface="Tw Cen MT" panose="020B0602020104020603" pitchFamily="34" charset="0"/>
              </a:rPr>
              <a:t>Socialización de novedades se deben dar previo a la actualización en SISE</a:t>
            </a:r>
            <a:endParaRPr lang="es-CO" sz="15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500" dirty="0"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192D23-17C2-4F4C-B15F-44F2B66E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210" y="2632342"/>
            <a:ext cx="675837" cy="6758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D4694D-21C0-4EA4-B4E5-BEA72A7FE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307" y="3267067"/>
            <a:ext cx="1112158" cy="8351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D255E0-F7E7-4EEC-BAD7-B5BB039DC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273" y="4143520"/>
            <a:ext cx="873928" cy="6758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A3AA079-0957-4568-9B78-8D9CA69AD7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2430" y="4759101"/>
            <a:ext cx="779503" cy="7827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6433ED5-E6CE-4099-8CDE-91BD954E18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4651" y="5383782"/>
            <a:ext cx="732550" cy="7325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4793E11-0951-456E-8BFB-CF2BD185E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1761" y="1869275"/>
            <a:ext cx="965949" cy="9659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4A1F87B-C090-423F-AC68-6ECB1F86C99D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267088E-BBEE-4D2D-B978-99A473FEBD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6" descr="Resultado de imagen para unir bases de datos icono">
            <a:extLst>
              <a:ext uri="{FF2B5EF4-FFF2-40B4-BE49-F238E27FC236}">
                <a16:creationId xmlns:a16="http://schemas.microsoft.com/office/drawing/2014/main" id="{5D07EB7E-A20B-4561-BE95-70B1B856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85" y="3143885"/>
            <a:ext cx="2996777" cy="167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408498C7-8300-4809-8474-AC10BDA72C93}"/>
              </a:ext>
            </a:extLst>
          </p:cNvPr>
          <p:cNvSpPr txBox="1">
            <a:spLocks/>
          </p:cNvSpPr>
          <p:nvPr/>
        </p:nvSpPr>
        <p:spPr>
          <a:xfrm>
            <a:off x="4497081" y="2002684"/>
            <a:ext cx="6732894" cy="77138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>
                <a:latin typeface="Tw Cen MT" panose="020B0602020104020603" pitchFamily="34" charset="0"/>
              </a:rPr>
              <a:t>Consolidación de la información de SISE en una bodega de datos administrada por la Unidad</a:t>
            </a:r>
          </a:p>
          <a:p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2EA561-CED9-4233-86D9-A411EFE58E5D}"/>
              </a:ext>
            </a:extLst>
          </p:cNvPr>
          <p:cNvSpPr txBox="1"/>
          <p:nvPr/>
        </p:nvSpPr>
        <p:spPr>
          <a:xfrm>
            <a:off x="7631314" y="3089682"/>
            <a:ext cx="24371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Generación de informes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Oferentes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Empresas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Prestadores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Tableros de control</a:t>
            </a:r>
          </a:p>
          <a:p>
            <a:r>
              <a:rPr lang="es-MX" dirty="0"/>
              <a:t> 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E46337-B6A5-4F59-AA79-264DC0C408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3623" y="3603072"/>
            <a:ext cx="2228850" cy="20478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3440047-93A3-4346-9811-A1FFB4FB0B0B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BC3760-A1D6-42C9-9C2F-E6710C8A2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5C5066-00A2-4C6D-B365-5D863BA05015}"/>
              </a:ext>
            </a:extLst>
          </p:cNvPr>
          <p:cNvSpPr txBox="1"/>
          <p:nvPr/>
        </p:nvSpPr>
        <p:spPr>
          <a:xfrm>
            <a:off x="5635691" y="1758974"/>
            <a:ext cx="6036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Alerta para que el empresario conozca el cierre de sus 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Marcación de las Hojas de Vida que ya se encuentren revisadas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En el modulo de direccionamiento, se requiere que se logre regresar a la pantalla de reportes</a:t>
            </a:r>
            <a:endParaRPr lang="es-ES" sz="2000" dirty="0">
              <a:latin typeface="Tw Cen MT" panose="020B0602020104020603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2F51C6-01E1-4175-B4C5-09D3FAB9F9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2082" y="1591529"/>
            <a:ext cx="965949" cy="96594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F1FCDD-A709-4FE1-AC6C-B7AD4D9BCF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9E2D0"/>
              </a:clrFrom>
              <a:clrTo>
                <a:srgbClr val="E9E2D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0701" y="2402782"/>
            <a:ext cx="1865141" cy="8720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F272FE-D8D8-4BD8-B54A-3CFBAB5924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274" y="3723650"/>
            <a:ext cx="1268406" cy="3398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D4A6357-C20F-4B8E-B55A-24667939AD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952" y="4063454"/>
            <a:ext cx="2228850" cy="204787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FC0F3C4-70D1-42E0-942E-051F6BEF6D9B}"/>
              </a:ext>
            </a:extLst>
          </p:cNvPr>
          <p:cNvGrpSpPr/>
          <p:nvPr/>
        </p:nvGrpSpPr>
        <p:grpSpPr>
          <a:xfrm>
            <a:off x="9590591" y="3921637"/>
            <a:ext cx="2199633" cy="1480787"/>
            <a:chOff x="9590591" y="3921637"/>
            <a:chExt cx="2199633" cy="1480787"/>
          </a:xfrm>
        </p:grpSpPr>
        <p:sp>
          <p:nvSpPr>
            <p:cNvPr id="11" name="Bocadillo nube: nube 10">
              <a:extLst>
                <a:ext uri="{FF2B5EF4-FFF2-40B4-BE49-F238E27FC236}">
                  <a16:creationId xmlns:a16="http://schemas.microsoft.com/office/drawing/2014/main" id="{EEC1632A-F9B2-4879-AFED-639CAD8FB67E}"/>
                </a:ext>
              </a:extLst>
            </p:cNvPr>
            <p:cNvSpPr/>
            <p:nvPr/>
          </p:nvSpPr>
          <p:spPr>
            <a:xfrm>
              <a:off x="9590591" y="3921637"/>
              <a:ext cx="2199633" cy="1480787"/>
            </a:xfrm>
            <a:prstGeom prst="cloudCallout">
              <a:avLst>
                <a:gd name="adj1" fmla="val -72331"/>
                <a:gd name="adj2" fmla="val 2231"/>
              </a:avLst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C809B2ED-7C6A-4847-A070-2D0D6B71A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128462" y="4280131"/>
              <a:ext cx="1212981" cy="807260"/>
            </a:xfrm>
            <a:prstGeom prst="rect">
              <a:avLst/>
            </a:prstGeom>
            <a:noFill/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B14E2B-6428-420E-9458-C48F9EC1EB17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E8F27E0-37D5-44B1-8417-2E13E1936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2012" y="1296537"/>
            <a:ext cx="847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D9FB34-646A-4AA2-8A67-6BD0AF0B9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6" t="29939" r="33192" b="13642"/>
          <a:stretch/>
        </p:blipFill>
        <p:spPr>
          <a:xfrm>
            <a:off x="4063383" y="2035201"/>
            <a:ext cx="4065234" cy="38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C36BC7E5-1F8C-4352-BA83-CD3FF6FAFD0C}"/>
              </a:ext>
            </a:extLst>
          </p:cNvPr>
          <p:cNvSpPr txBox="1">
            <a:spLocks/>
          </p:cNvSpPr>
          <p:nvPr/>
        </p:nvSpPr>
        <p:spPr>
          <a:xfrm>
            <a:off x="4265817" y="1794217"/>
            <a:ext cx="7348493" cy="856237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latin typeface="Tw Cen MT" panose="020B0602020104020603" pitchFamily="34" charset="0"/>
              </a:rPr>
              <a:t>Nuevo Sistema de Información del Servicio Público de Empleo </a:t>
            </a:r>
          </a:p>
          <a:p>
            <a:pPr marL="0" indent="0">
              <a:buNone/>
            </a:pPr>
            <a:endParaRPr lang="es-CO" dirty="0">
              <a:latin typeface="Tw Cen MT" panose="020B0602020104020603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53F9388-EDFB-4931-8EC8-FC79591D005A}"/>
              </a:ext>
            </a:extLst>
          </p:cNvPr>
          <p:cNvGrpSpPr/>
          <p:nvPr/>
        </p:nvGrpSpPr>
        <p:grpSpPr>
          <a:xfrm>
            <a:off x="4047146" y="2228952"/>
            <a:ext cx="2057154" cy="3681252"/>
            <a:chOff x="74366" y="1656463"/>
            <a:chExt cx="3771942" cy="6277939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FF98339-E50D-457C-AE43-849B610DA9DE}"/>
                </a:ext>
              </a:extLst>
            </p:cNvPr>
            <p:cNvSpPr txBox="1"/>
            <p:nvPr/>
          </p:nvSpPr>
          <p:spPr>
            <a:xfrm>
              <a:off x="74366" y="5205045"/>
              <a:ext cx="3771942" cy="2729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Tw Cen MT" panose="020B0602020104020603" pitchFamily="34" charset="0"/>
                </a:rPr>
                <a:t>Gestión técnica para la definición del crédito del BID para el financiamiento del proyecto</a:t>
              </a:r>
            </a:p>
            <a:p>
              <a:pPr algn="ctr"/>
              <a:endParaRPr lang="es-ES" sz="1600" dirty="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243398B4-DECB-4674-8946-9F3FAE916D65}"/>
                </a:ext>
              </a:extLst>
            </p:cNvPr>
            <p:cNvGrpSpPr/>
            <p:nvPr/>
          </p:nvGrpSpPr>
          <p:grpSpPr>
            <a:xfrm>
              <a:off x="74366" y="1656463"/>
              <a:ext cx="3771942" cy="3400590"/>
              <a:chOff x="74366" y="1656463"/>
              <a:chExt cx="3771942" cy="3400590"/>
            </a:xfrm>
          </p:grpSpPr>
          <p:pic>
            <p:nvPicPr>
              <p:cNvPr id="14" name="Picture 2" descr="Resultado de imagen para banco de dinero">
                <a:extLst>
                  <a:ext uri="{FF2B5EF4-FFF2-40B4-BE49-F238E27FC236}">
                    <a16:creationId xmlns:a16="http://schemas.microsoft.com/office/drawing/2014/main" id="{A546B392-BA70-48A8-81FA-4710C5CFE2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683" y="3094108"/>
                <a:ext cx="1828303" cy="19629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Resultado de imagen para bid">
                <a:extLst>
                  <a:ext uri="{FF2B5EF4-FFF2-40B4-BE49-F238E27FC236}">
                    <a16:creationId xmlns:a16="http://schemas.microsoft.com/office/drawing/2014/main" id="{690C19A4-A1F9-42D2-A27C-5DC52506B9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66" y="1656463"/>
                <a:ext cx="3771942" cy="2085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40C5C7F-BE98-4C9E-9DDC-B95282473DF2}"/>
              </a:ext>
            </a:extLst>
          </p:cNvPr>
          <p:cNvGrpSpPr/>
          <p:nvPr/>
        </p:nvGrpSpPr>
        <p:grpSpPr>
          <a:xfrm>
            <a:off x="7076352" y="2855592"/>
            <a:ext cx="2011243" cy="2734790"/>
            <a:chOff x="4544161" y="2862720"/>
            <a:chExt cx="2972532" cy="492639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6F25216-389E-4467-8AAB-29371FA21B36}"/>
                </a:ext>
              </a:extLst>
            </p:cNvPr>
            <p:cNvSpPr txBox="1"/>
            <p:nvPr/>
          </p:nvSpPr>
          <p:spPr>
            <a:xfrm>
              <a:off x="4665161" y="5405100"/>
              <a:ext cx="2851532" cy="2384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Tw Cen MT" panose="020B0602020104020603" pitchFamily="34" charset="0"/>
                </a:rPr>
                <a:t>Definición del diseño conceptual y la arquitectura básica del sistema</a:t>
              </a:r>
            </a:p>
            <a:p>
              <a:pPr algn="ctr"/>
              <a:endParaRPr lang="es-ES" sz="1600" dirty="0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682BFF2-117A-4BD2-BB46-A47BFD188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161" y="2862720"/>
              <a:ext cx="2137992" cy="2369065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BC6E5CC3-7E66-4367-8D2F-228C993F118F}"/>
              </a:ext>
            </a:extLst>
          </p:cNvPr>
          <p:cNvGrpSpPr/>
          <p:nvPr/>
        </p:nvGrpSpPr>
        <p:grpSpPr>
          <a:xfrm>
            <a:off x="9733178" y="2928599"/>
            <a:ext cx="2152622" cy="2736571"/>
            <a:chOff x="7647766" y="2687988"/>
            <a:chExt cx="4447584" cy="5125194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6EE70E13-E25A-4C0F-AB04-3656666B19F6}"/>
                </a:ext>
              </a:extLst>
            </p:cNvPr>
            <p:cNvSpPr txBox="1"/>
            <p:nvPr/>
          </p:nvSpPr>
          <p:spPr>
            <a:xfrm>
              <a:off x="8487329" y="5220435"/>
              <a:ext cx="3047089" cy="259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latin typeface="Tw Cen MT" panose="020B0602020104020603" pitchFamily="34" charset="0"/>
                </a:rPr>
                <a:t>Estimación de costos y plan de proyecto</a:t>
              </a:r>
              <a:endParaRPr lang="es-ES" sz="1600" dirty="0"/>
            </a:p>
          </p:txBody>
        </p:sp>
        <p:pic>
          <p:nvPicPr>
            <p:cNvPr id="22" name="Picture 6" descr="Resultado de imagen para costos y cronograma">
              <a:extLst>
                <a:ext uri="{FF2B5EF4-FFF2-40B4-BE49-F238E27FC236}">
                  <a16:creationId xmlns:a16="http://schemas.microsoft.com/office/drawing/2014/main" id="{FE9D02EB-E044-4EBA-9C1E-5DD66C450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766" y="2687988"/>
              <a:ext cx="4447584" cy="236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00ACB6B-BA10-4C56-A162-8F86A25FA5EE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5D6A5C8-1242-4FD2-8969-EF947520D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B093660-8C17-4C57-BEA5-70D9E6909077}"/>
              </a:ext>
            </a:extLst>
          </p:cNvPr>
          <p:cNvGrpSpPr/>
          <p:nvPr/>
        </p:nvGrpSpPr>
        <p:grpSpPr>
          <a:xfrm>
            <a:off x="5200827" y="1981400"/>
            <a:ext cx="5474955" cy="3775965"/>
            <a:chOff x="123987" y="1606079"/>
            <a:chExt cx="5474955" cy="3775965"/>
          </a:xfrm>
        </p:grpSpPr>
        <p:sp>
          <p:nvSpPr>
            <p:cNvPr id="27" name="2 Marcador de contenido">
              <a:extLst>
                <a:ext uri="{FF2B5EF4-FFF2-40B4-BE49-F238E27FC236}">
                  <a16:creationId xmlns:a16="http://schemas.microsoft.com/office/drawing/2014/main" id="{52E96B16-DDE8-4EBE-B766-4EFBF769F5F1}"/>
                </a:ext>
              </a:extLst>
            </p:cNvPr>
            <p:cNvSpPr txBox="1">
              <a:spLocks/>
            </p:cNvSpPr>
            <p:nvPr/>
          </p:nvSpPr>
          <p:spPr>
            <a:xfrm>
              <a:off x="123987" y="3687865"/>
              <a:ext cx="5474955" cy="1694179"/>
            </a:xfr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2000" dirty="0">
                  <a:latin typeface="Tw Cen MT" panose="020B0602020104020603" pitchFamily="34" charset="0"/>
                </a:rPr>
                <a:t>Primera versión de la </a:t>
              </a:r>
              <a:r>
                <a:rPr lang="es-ES" sz="2000" dirty="0">
                  <a:latin typeface="Tw Cen MT" panose="020B0602020104020603" pitchFamily="34" charset="0"/>
                  <a:hlinkClick r:id="rId2"/>
                </a:rPr>
                <a:t>Bolsa Única de Empleo</a:t>
              </a:r>
              <a:r>
                <a:rPr lang="es-ES" sz="2000" dirty="0">
                  <a:latin typeface="Tw Cen MT" panose="020B0602020104020603" pitchFamily="34" charset="0"/>
                </a:rPr>
                <a:t>. Estadísticas del Servicio Público de Empleo en la pagina web</a:t>
              </a:r>
            </a:p>
            <a:p>
              <a:pPr lvl="1"/>
              <a:r>
                <a:rPr lang="es-MX" sz="1800" dirty="0">
                  <a:latin typeface="Tw Cen MT" panose="020B0602020104020603" pitchFamily="34" charset="0"/>
                </a:rPr>
                <a:t>Consolidación de la información de las vacantes a nivel nacional en una única base de datos administrada por la Unidad</a:t>
              </a: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ACCD7453-BA04-4D53-83CE-5C19E199422C}"/>
                </a:ext>
              </a:extLst>
            </p:cNvPr>
            <p:cNvGrpSpPr/>
            <p:nvPr/>
          </p:nvGrpSpPr>
          <p:grpSpPr>
            <a:xfrm>
              <a:off x="1138228" y="1606079"/>
              <a:ext cx="3783436" cy="1822921"/>
              <a:chOff x="1644665" y="2259222"/>
              <a:chExt cx="3783436" cy="1822921"/>
            </a:xfrm>
          </p:grpSpPr>
          <p:pic>
            <p:nvPicPr>
              <p:cNvPr id="29" name="Picture 4" descr="Resultado de imagen para lupa dibujo">
                <a:extLst>
                  <a:ext uri="{FF2B5EF4-FFF2-40B4-BE49-F238E27FC236}">
                    <a16:creationId xmlns:a16="http://schemas.microsoft.com/office/drawing/2014/main" id="{88933998-67A0-45B7-A7BB-74433B0E7D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665" y="2259222"/>
                <a:ext cx="1660973" cy="1519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D1F81CE9-30C2-4D59-BA75-221FCAA89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71864" y="2821393"/>
                <a:ext cx="2656237" cy="1260750"/>
              </a:xfrm>
              <a:prstGeom prst="rect">
                <a:avLst/>
              </a:prstGeom>
            </p:spPr>
          </p:pic>
        </p:grp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CC4F6-9830-4E01-A472-5BC2ACCBBAD0}"/>
              </a:ext>
            </a:extLst>
          </p:cNvPr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9CF7BCA-631D-4702-87B4-2CADC8CFF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00424F4-A5BB-48FB-A8DB-BDA7A5A2DD06}"/>
              </a:ext>
            </a:extLst>
          </p:cNvPr>
          <p:cNvGrpSpPr/>
          <p:nvPr/>
        </p:nvGrpSpPr>
        <p:grpSpPr>
          <a:xfrm>
            <a:off x="5067477" y="2165936"/>
            <a:ext cx="5706402" cy="3919662"/>
            <a:chOff x="6096000" y="1699211"/>
            <a:chExt cx="5706402" cy="3919662"/>
          </a:xfrm>
        </p:grpSpPr>
        <p:pic>
          <p:nvPicPr>
            <p:cNvPr id="14" name="Picture 6" descr="Resultado de imagen para unir bases de datos icono">
              <a:extLst>
                <a:ext uri="{FF2B5EF4-FFF2-40B4-BE49-F238E27FC236}">
                  <a16:creationId xmlns:a16="http://schemas.microsoft.com/office/drawing/2014/main" id="{5D07EB7E-A20B-4561-BE95-70B1B8562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523" y="3470041"/>
              <a:ext cx="3837200" cy="214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2 Marcador de contenido">
              <a:extLst>
                <a:ext uri="{FF2B5EF4-FFF2-40B4-BE49-F238E27FC236}">
                  <a16:creationId xmlns:a16="http://schemas.microsoft.com/office/drawing/2014/main" id="{408498C7-8300-4809-8474-AC10BDA72C93}"/>
                </a:ext>
              </a:extLst>
            </p:cNvPr>
            <p:cNvSpPr txBox="1">
              <a:spLocks/>
            </p:cNvSpPr>
            <p:nvPr/>
          </p:nvSpPr>
          <p:spPr>
            <a:xfrm>
              <a:off x="6096000" y="1699211"/>
              <a:ext cx="5706402" cy="2639635"/>
            </a:xfr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2000" dirty="0">
                  <a:latin typeface="Tw Cen MT" panose="020B0602020104020603" pitchFamily="34" charset="0"/>
                </a:rPr>
                <a:t>Consolidación de la información de SISE en la Unidad</a:t>
              </a:r>
            </a:p>
            <a:p>
              <a:pPr lvl="1"/>
              <a:r>
                <a:rPr lang="es-MX" sz="1800" dirty="0">
                  <a:latin typeface="Tw Cen MT" panose="020B0602020104020603" pitchFamily="34" charset="0"/>
                </a:rPr>
                <a:t>Se crearon las bases de datos necesarias para almacenar la información del SISE, ya se encuentra en poder de la Unidad esta información y es administrada por la Subdirección de TI</a:t>
              </a:r>
            </a:p>
            <a:p>
              <a:pPr lvl="1"/>
              <a:r>
                <a:rPr lang="es-MX" sz="1800" dirty="0">
                  <a:latin typeface="Tw Cen MT" panose="020B0602020104020603" pitchFamily="34" charset="0"/>
                </a:rPr>
                <a:t>Se generar informes directamente desde la Subdirección</a:t>
              </a:r>
            </a:p>
            <a:p>
              <a:endParaRPr lang="es-CO" sz="20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5E7AE73-4C56-4B14-AFA9-A0908F505E0E}"/>
              </a:ext>
            </a:extLst>
          </p:cNvPr>
          <p:cNvCxnSpPr/>
          <p:nvPr/>
        </p:nvCxnSpPr>
        <p:spPr>
          <a:xfrm>
            <a:off x="3793040" y="2088107"/>
            <a:ext cx="0" cy="4197744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01776" y="1310185"/>
            <a:ext cx="933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DESARROLLO Y TECNOLOGÍA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BC5169-52D2-4D92-A634-576C4035A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515" y="1815255"/>
            <a:ext cx="5096770" cy="382657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8255" y="5081627"/>
            <a:ext cx="2867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SISTEMA DE</a:t>
            </a:r>
          </a:p>
          <a:p>
            <a:pPr algn="ctr"/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INFORMACIÓN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0" y="2287956"/>
            <a:ext cx="2489488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94673" y="1263317"/>
            <a:ext cx="1186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OFERTA Y DEMANDA LABORAL ATLÁNTICO, BOLÍVAR, CESAR, CÓRDOBA, LA GUAJIRA, MAGDALENA, SUCRE, ARCHIPIÉLAGO DE SAN ANDRÉS, PROVIDENCIAY SANTA CATALINA</a:t>
            </a:r>
            <a:endParaRPr lang="es-CO" sz="20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3" y="2588638"/>
            <a:ext cx="4787148" cy="26521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56" y="2298204"/>
            <a:ext cx="4390630" cy="32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CACC90-2733-41F7-9C26-49EAAF92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45" y="1659997"/>
            <a:ext cx="10515600" cy="4351338"/>
          </a:xfrm>
        </p:spPr>
        <p:txBody>
          <a:bodyPr/>
          <a:lstStyle/>
          <a:p>
            <a:endParaRPr lang="es-CO" sz="1400" dirty="0"/>
          </a:p>
          <a:p>
            <a:endParaRPr lang="es-CO" sz="1400" dirty="0"/>
          </a:p>
          <a:p>
            <a:endParaRPr lang="es-CO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828290-FED8-417E-AB12-3F36D22CBB53}"/>
              </a:ext>
            </a:extLst>
          </p:cNvPr>
          <p:cNvSpPr txBox="1"/>
          <p:nvPr/>
        </p:nvSpPr>
        <p:spPr>
          <a:xfrm>
            <a:off x="420467" y="1198332"/>
            <a:ext cx="2918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REGISTRO DE VACANTES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084BAF5-AA7C-4A94-AF6C-370E68450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616748"/>
              </p:ext>
            </p:extLst>
          </p:nvPr>
        </p:nvGraphicFramePr>
        <p:xfrm>
          <a:off x="3543931" y="1659997"/>
          <a:ext cx="73025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623289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0912734"/>
                    </a:ext>
                  </a:extLst>
                </a:gridCol>
                <a:gridCol w="1883834">
                  <a:extLst>
                    <a:ext uri="{9D8B030D-6E8A-4147-A177-3AD203B41FA5}">
                      <a16:colId xmlns:a16="http://schemas.microsoft.com/office/drawing/2014/main" val="4220351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DEPARTAMENTO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VACANTES REGISTRADAS</a:t>
                      </a:r>
                    </a:p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(enero a agosto 2019)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% TOTAL NACIONAL 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0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Tw Cen MT" panose="020B0602020104020603" pitchFamily="34" charset="0"/>
                        </a:rPr>
                        <a:t>Atlántico</a:t>
                      </a:r>
                    </a:p>
                    <a:p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31.926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2,6%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73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Tw Cen MT" panose="020B0602020104020603" pitchFamily="34" charset="0"/>
                        </a:rPr>
                        <a:t>Bolívar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16.923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1,4%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35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Tw Cen MT" panose="020B0602020104020603" pitchFamily="34" charset="0"/>
                        </a:rPr>
                        <a:t>Cesar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9.697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0,8%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55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Tw Cen MT" panose="020B0602020104020603" pitchFamily="34" charset="0"/>
                        </a:rPr>
                        <a:t>Córdoba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6.283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0,5%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78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Tw Cen MT" panose="020B0602020104020603" pitchFamily="34" charset="0"/>
                        </a:rPr>
                        <a:t>La Guajira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w Cen MT" panose="020B0602020104020603" pitchFamily="34" charset="0"/>
                        </a:rPr>
                        <a:t>3.421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w Cen MT" panose="020B0602020104020603" pitchFamily="34" charset="0"/>
                        </a:rPr>
                        <a:t>0,3%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Tw Cen MT" panose="020B0602020104020603" pitchFamily="34" charset="0"/>
                        </a:rPr>
                        <a:t>Magdalena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w Cen MT" panose="020B0602020104020603" pitchFamily="34" charset="0"/>
                        </a:rPr>
                        <a:t>6.666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w Cen MT" panose="020B0602020104020603" pitchFamily="34" charset="0"/>
                        </a:rPr>
                        <a:t>0,5%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Tw Cen MT" panose="020B0602020104020603" pitchFamily="34" charset="0"/>
                        </a:rPr>
                        <a:t>Sucre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w Cen MT" panose="020B0602020104020603" pitchFamily="34" charset="0"/>
                        </a:rPr>
                        <a:t>3.703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Tw Cen MT" panose="020B0602020104020603" pitchFamily="34" charset="0"/>
                        </a:rPr>
                        <a:t>0,3%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2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latin typeface="Tw Cen MT" panose="020B0602020104020603" pitchFamily="34" charset="0"/>
                        </a:rPr>
                        <a:t>San Andrés, Providencia  y Santa Catalina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1.951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Tw Cen MT" panose="020B0602020104020603" pitchFamily="34" charset="0"/>
                        </a:rPr>
                        <a:t>0,2% </a:t>
                      </a:r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57017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85" y="2713379"/>
            <a:ext cx="2452112" cy="20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16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3544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OCUPACIONES MÁS DEMANDADAS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CE70CC-F4D0-4A2F-A575-C32AA8BE6E8C}"/>
              </a:ext>
            </a:extLst>
          </p:cNvPr>
          <p:cNvSpPr/>
          <p:nvPr/>
        </p:nvSpPr>
        <p:spPr>
          <a:xfrm>
            <a:off x="858982" y="1931974"/>
            <a:ext cx="2480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Atlántico</a:t>
            </a:r>
          </a:p>
          <a:p>
            <a:pPr algn="ctr"/>
            <a:r>
              <a:rPr lang="es-CO" dirty="0">
                <a:solidFill>
                  <a:schemeClr val="dk1"/>
                </a:solidFill>
                <a:latin typeface="Tw Cen MT" panose="020B0602020104020603" pitchFamily="34" charset="0"/>
              </a:rPr>
              <a:t>82,4% 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EDFAE7-2A0E-4ADD-987B-86E554FF61F3}"/>
              </a:ext>
            </a:extLst>
          </p:cNvPr>
          <p:cNvSpPr/>
          <p:nvPr/>
        </p:nvSpPr>
        <p:spPr>
          <a:xfrm>
            <a:off x="4396510" y="1931974"/>
            <a:ext cx="269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Bolívar</a:t>
            </a:r>
          </a:p>
          <a:p>
            <a:pPr lvl="0" algn="ctr">
              <a:defRPr/>
            </a:pPr>
            <a:r>
              <a:rPr lang="es-CO" dirty="0">
                <a:solidFill>
                  <a:schemeClr val="dk1"/>
                </a:solidFill>
                <a:latin typeface="Tw Cen MT" panose="020B0602020104020603" pitchFamily="34" charset="0"/>
              </a:rPr>
              <a:t>80,8% 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BA5EC9-097C-4188-9CB5-D4B9BA139FC4}"/>
              </a:ext>
            </a:extLst>
          </p:cNvPr>
          <p:cNvSpPr/>
          <p:nvPr/>
        </p:nvSpPr>
        <p:spPr>
          <a:xfrm>
            <a:off x="9550400" y="5008423"/>
            <a:ext cx="264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apoyo administrativo</a:t>
            </a:r>
            <a:endParaRPr lang="es-CO" dirty="0">
              <a:solidFill>
                <a:schemeClr val="dk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F10EAE-2F58-4976-9DBD-3D45F2802171}"/>
              </a:ext>
            </a:extLst>
          </p:cNvPr>
          <p:cNvSpPr/>
          <p:nvPr/>
        </p:nvSpPr>
        <p:spPr>
          <a:xfrm>
            <a:off x="471054" y="4770472"/>
            <a:ext cx="2410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trabajadores de los servicios y vendedores de comercios y mercados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1FB78D-0504-4287-ADD7-E795248D943C}"/>
              </a:ext>
            </a:extLst>
          </p:cNvPr>
          <p:cNvSpPr/>
          <p:nvPr/>
        </p:nvSpPr>
        <p:spPr>
          <a:xfrm>
            <a:off x="3416985" y="4869924"/>
            <a:ext cx="24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profesionales, científicos e intelectuales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E65F3B-92BE-4ADE-8F2C-6B6B0D8E3BB0}"/>
              </a:ext>
            </a:extLst>
          </p:cNvPr>
          <p:cNvSpPr/>
          <p:nvPr/>
        </p:nvSpPr>
        <p:spPr>
          <a:xfrm>
            <a:off x="6604469" y="4869924"/>
            <a:ext cx="269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técnicos y profesionales de nivel medio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F8E1AB-2A7B-4E1E-AFC7-FA414E77BCF0}"/>
              </a:ext>
            </a:extLst>
          </p:cNvPr>
          <p:cNvSpPr/>
          <p:nvPr/>
        </p:nvSpPr>
        <p:spPr>
          <a:xfrm>
            <a:off x="8013856" y="1937190"/>
            <a:ext cx="3537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b="1" dirty="0">
                <a:solidFill>
                  <a:srgbClr val="FF0000"/>
                </a:solidFill>
                <a:latin typeface="Tw Cen MT" panose="020B0602020104020603" pitchFamily="34" charset="0"/>
              </a:rPr>
              <a:t>Magdalena</a:t>
            </a:r>
          </a:p>
          <a:p>
            <a:pPr lvl="0" algn="ctr">
              <a:defRPr/>
            </a:pPr>
            <a:r>
              <a:rPr lang="es-MX" dirty="0">
                <a:latin typeface="Tw Cen MT" panose="020B0602020104020603" pitchFamily="34" charset="0"/>
              </a:rPr>
              <a:t>81,9% 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45" y="3402390"/>
            <a:ext cx="1338308" cy="1328564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988860" y="3275463"/>
            <a:ext cx="0" cy="298885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075529" y="3277432"/>
            <a:ext cx="0" cy="2400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421505" y="3247592"/>
            <a:ext cx="0" cy="2400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92" y="3297744"/>
            <a:ext cx="1322478" cy="146757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304" y="3227070"/>
            <a:ext cx="1256641" cy="147000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152" y="3226375"/>
            <a:ext cx="1694095" cy="16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3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3544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OCUPACIONES MÁS DEMANDADAS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CE70CC-F4D0-4A2F-A575-C32AA8BE6E8C}"/>
              </a:ext>
            </a:extLst>
          </p:cNvPr>
          <p:cNvSpPr/>
          <p:nvPr/>
        </p:nvSpPr>
        <p:spPr>
          <a:xfrm>
            <a:off x="543296" y="2194347"/>
            <a:ext cx="2480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Cesar</a:t>
            </a:r>
            <a:r>
              <a:rPr lang="es-CO" b="1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solidFill>
                  <a:schemeClr val="dk1"/>
                </a:solidFill>
                <a:latin typeface="Tw Cen MT" panose="020B0602020104020603" pitchFamily="34" charset="0"/>
              </a:rPr>
              <a:t>75,1%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EDFAE7-2A0E-4ADD-987B-86E554FF61F3}"/>
              </a:ext>
            </a:extLst>
          </p:cNvPr>
          <p:cNvSpPr/>
          <p:nvPr/>
        </p:nvSpPr>
        <p:spPr>
          <a:xfrm>
            <a:off x="3451320" y="2194347"/>
            <a:ext cx="269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Córdoba</a:t>
            </a:r>
          </a:p>
          <a:p>
            <a:pPr lvl="0" algn="ctr">
              <a:defRPr/>
            </a:pPr>
            <a:r>
              <a:rPr lang="es-CO" dirty="0">
                <a:solidFill>
                  <a:schemeClr val="dk1"/>
                </a:solidFill>
                <a:latin typeface="Tw Cen MT" panose="020B0602020104020603" pitchFamily="34" charset="0"/>
              </a:rPr>
              <a:t>77,9%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FBA5EC9-097C-4188-9CB5-D4B9BA139FC4}"/>
              </a:ext>
            </a:extLst>
          </p:cNvPr>
          <p:cNvSpPr/>
          <p:nvPr/>
        </p:nvSpPr>
        <p:spPr>
          <a:xfrm>
            <a:off x="9550400" y="4859085"/>
            <a:ext cx="264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oficiales, operarios, artesanos y oficios relacionados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F10EAE-2F58-4976-9DBD-3D45F2802171}"/>
              </a:ext>
            </a:extLst>
          </p:cNvPr>
          <p:cNvSpPr/>
          <p:nvPr/>
        </p:nvSpPr>
        <p:spPr>
          <a:xfrm>
            <a:off x="362187" y="4976229"/>
            <a:ext cx="2410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trabajadores de los servicios y vendedores de comercios y mercados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1FB78D-0504-4287-ADD7-E795248D943C}"/>
              </a:ext>
            </a:extLst>
          </p:cNvPr>
          <p:cNvSpPr/>
          <p:nvPr/>
        </p:nvSpPr>
        <p:spPr>
          <a:xfrm>
            <a:off x="3402255" y="5018995"/>
            <a:ext cx="24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profesionales, científicos e intelectuales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E65F3B-92BE-4ADE-8F2C-6B6B0D8E3BB0}"/>
              </a:ext>
            </a:extLst>
          </p:cNvPr>
          <p:cNvSpPr/>
          <p:nvPr/>
        </p:nvSpPr>
        <p:spPr>
          <a:xfrm>
            <a:off x="6400008" y="4997585"/>
            <a:ext cx="269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técnicos y profesionales de nivel medio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F8E1AB-2A7B-4E1E-AFC7-FA414E77BCF0}"/>
              </a:ext>
            </a:extLst>
          </p:cNvPr>
          <p:cNvSpPr/>
          <p:nvPr/>
        </p:nvSpPr>
        <p:spPr>
          <a:xfrm>
            <a:off x="6576129" y="2194347"/>
            <a:ext cx="2419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b="1" dirty="0">
                <a:solidFill>
                  <a:srgbClr val="FF0000"/>
                </a:solidFill>
                <a:latin typeface="Tw Cen MT" panose="020B0602020104020603" pitchFamily="34" charset="0"/>
              </a:rPr>
              <a:t>La Guajira</a:t>
            </a:r>
          </a:p>
          <a:p>
            <a:pPr lvl="0" algn="ctr">
              <a:defRPr/>
            </a:pPr>
            <a:r>
              <a:rPr lang="es-MX" dirty="0">
                <a:latin typeface="Tw Cen MT" panose="020B0602020104020603" pitchFamily="34" charset="0"/>
              </a:rPr>
              <a:t>80,7%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B02723A-DBCD-469F-9602-43A1E135C8C5}"/>
              </a:ext>
            </a:extLst>
          </p:cNvPr>
          <p:cNvSpPr/>
          <p:nvPr/>
        </p:nvSpPr>
        <p:spPr>
          <a:xfrm>
            <a:off x="9423846" y="2194347"/>
            <a:ext cx="2419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b="1" dirty="0">
                <a:solidFill>
                  <a:srgbClr val="FF0000"/>
                </a:solidFill>
                <a:latin typeface="Tw Cen MT" panose="020B0602020104020603" pitchFamily="34" charset="0"/>
              </a:rPr>
              <a:t>Sucre</a:t>
            </a:r>
          </a:p>
          <a:p>
            <a:pPr lvl="0" algn="ctr">
              <a:defRPr/>
            </a:pPr>
            <a:r>
              <a:rPr lang="es-MX" dirty="0">
                <a:latin typeface="Tw Cen MT" panose="020B0602020104020603" pitchFamily="34" charset="0"/>
              </a:rPr>
              <a:t>78,0% 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2988860" y="3534772"/>
            <a:ext cx="0" cy="298885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6075529" y="3536741"/>
            <a:ext cx="0" cy="2400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421505" y="3506901"/>
            <a:ext cx="0" cy="2400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8" y="3534772"/>
            <a:ext cx="1338308" cy="132856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08" y="3465267"/>
            <a:ext cx="1322478" cy="146757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771" y="3462832"/>
            <a:ext cx="1256641" cy="14700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385" y="3424070"/>
            <a:ext cx="1776002" cy="14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13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3544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OCUPACIONES MÁS DEMANDADAS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CE70CC-F4D0-4A2F-A575-C32AA8BE6E8C}"/>
              </a:ext>
            </a:extLst>
          </p:cNvPr>
          <p:cNvSpPr/>
          <p:nvPr/>
        </p:nvSpPr>
        <p:spPr>
          <a:xfrm>
            <a:off x="3910378" y="1947509"/>
            <a:ext cx="4371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b="1" dirty="0">
                <a:solidFill>
                  <a:srgbClr val="FF0000"/>
                </a:solidFill>
                <a:latin typeface="Tw Cen MT" panose="020B0602020104020603" pitchFamily="34" charset="0"/>
              </a:rPr>
              <a:t>San Andrés, Providencia  y Santa Catalina</a:t>
            </a:r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MX" dirty="0">
                <a:latin typeface="Tw Cen MT" panose="020B0602020104020603" pitchFamily="34" charset="0"/>
              </a:rPr>
              <a:t>83,1% </a:t>
            </a:r>
            <a:r>
              <a:rPr lang="es-CO" dirty="0">
                <a:solidFill>
                  <a:schemeClr val="dk1"/>
                </a:solidFill>
                <a:latin typeface="Tw Cen MT" panose="020B0602020104020603" pitchFamily="34" charset="0"/>
              </a:rPr>
              <a:t>del total de las vacantes registradas</a:t>
            </a:r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F10EAE-2F58-4976-9DBD-3D45F2802171}"/>
              </a:ext>
            </a:extLst>
          </p:cNvPr>
          <p:cNvSpPr/>
          <p:nvPr/>
        </p:nvSpPr>
        <p:spPr>
          <a:xfrm>
            <a:off x="362187" y="4976229"/>
            <a:ext cx="2410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trabajadores de los servicios y vendedores de comercios y mercados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1FB78D-0504-4287-ADD7-E795248D943C}"/>
              </a:ext>
            </a:extLst>
          </p:cNvPr>
          <p:cNvSpPr/>
          <p:nvPr/>
        </p:nvSpPr>
        <p:spPr>
          <a:xfrm>
            <a:off x="3402255" y="5018995"/>
            <a:ext cx="24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profesionales, científicos e intelectuales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E65F3B-92BE-4ADE-8F2C-6B6B0D8E3BB0}"/>
              </a:ext>
            </a:extLst>
          </p:cNvPr>
          <p:cNvSpPr/>
          <p:nvPr/>
        </p:nvSpPr>
        <p:spPr>
          <a:xfrm>
            <a:off x="6400008" y="4997585"/>
            <a:ext cx="269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Ocupaciones elementales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2988860" y="3534772"/>
            <a:ext cx="0" cy="298885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075529" y="3536741"/>
            <a:ext cx="0" cy="2400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9421505" y="3506901"/>
            <a:ext cx="0" cy="240003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08" y="3534772"/>
            <a:ext cx="1338308" cy="13285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08" y="3465267"/>
            <a:ext cx="1322478" cy="146757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2EE65F3B-92BE-4ADE-8F2C-6B6B0D8E3BB0}"/>
              </a:ext>
            </a:extLst>
          </p:cNvPr>
          <p:cNvSpPr/>
          <p:nvPr/>
        </p:nvSpPr>
        <p:spPr>
          <a:xfrm>
            <a:off x="9494982" y="4997585"/>
            <a:ext cx="269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rgbClr val="FF0000"/>
                </a:solidFill>
                <a:latin typeface="Tw Cen MT" panose="020B0602020104020603" pitchFamily="34" charset="0"/>
              </a:rPr>
              <a:t>técnicos y profesionales de nivel medio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745" y="3462832"/>
            <a:ext cx="1256641" cy="14700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554" y="3344687"/>
            <a:ext cx="1583926" cy="15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92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29187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NIVEL EDUCATIVO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CE70CC-F4D0-4A2F-A575-C32AA8BE6E8C}"/>
              </a:ext>
            </a:extLst>
          </p:cNvPr>
          <p:cNvSpPr/>
          <p:nvPr/>
        </p:nvSpPr>
        <p:spPr>
          <a:xfrm>
            <a:off x="858982" y="2145298"/>
            <a:ext cx="2480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Atlántico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EDFAE7-2A0E-4ADD-987B-86E554FF61F3}"/>
              </a:ext>
            </a:extLst>
          </p:cNvPr>
          <p:cNvSpPr/>
          <p:nvPr/>
        </p:nvSpPr>
        <p:spPr>
          <a:xfrm>
            <a:off x="4378037" y="2052965"/>
            <a:ext cx="2697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Bolívar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F10EAE-2F58-4976-9DBD-3D45F2802171}"/>
              </a:ext>
            </a:extLst>
          </p:cNvPr>
          <p:cNvSpPr/>
          <p:nvPr/>
        </p:nvSpPr>
        <p:spPr>
          <a:xfrm>
            <a:off x="858982" y="2888267"/>
            <a:ext cx="241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28,2% universitaria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25,8%técnica 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19,7% bachillerato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1FB78D-0504-4287-ADD7-E795248D943C}"/>
              </a:ext>
            </a:extLst>
          </p:cNvPr>
          <p:cNvSpPr/>
          <p:nvPr/>
        </p:nvSpPr>
        <p:spPr>
          <a:xfrm>
            <a:off x="4521201" y="2888267"/>
            <a:ext cx="241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27,0%  técnica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20,5% bachillerato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20,4% universitario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F7E1ABC-5B05-4D97-BD63-ECB9819EFF21}"/>
              </a:ext>
            </a:extLst>
          </p:cNvPr>
          <p:cNvSpPr/>
          <p:nvPr/>
        </p:nvSpPr>
        <p:spPr>
          <a:xfrm>
            <a:off x="8280399" y="2009153"/>
            <a:ext cx="2480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Cesar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78F5004-3D65-4D7F-AA57-41B2EE01C834}"/>
              </a:ext>
            </a:extLst>
          </p:cNvPr>
          <p:cNvSpPr/>
          <p:nvPr/>
        </p:nvSpPr>
        <p:spPr>
          <a:xfrm>
            <a:off x="7924799" y="2888267"/>
            <a:ext cx="3191432" cy="24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es-CO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42,1% no especifica el nivel de formación.</a:t>
            </a:r>
          </a:p>
          <a:p>
            <a:pPr algn="ctr">
              <a:lnSpc>
                <a:spcPct val="106000"/>
              </a:lnSpc>
            </a:pP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CO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16,7% técnico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es-CO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</a:pPr>
            <a:r>
              <a:rPr lang="es-CO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15,3% bachillerato</a:t>
            </a:r>
          </a:p>
          <a:p>
            <a:pPr algn="ctr">
              <a:lnSpc>
                <a:spcPct val="106000"/>
              </a:lnSpc>
            </a:pPr>
            <a:endParaRPr lang="es-CO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s-CO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13,8% universitario 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916908" y="2145298"/>
            <a:ext cx="0" cy="36959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440304" y="2145298"/>
            <a:ext cx="0" cy="36959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3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INDICADORES PND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CAAB52F-E1D3-4519-B2A9-242FB36A0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4598"/>
              </p:ext>
            </p:extLst>
          </p:nvPr>
        </p:nvGraphicFramePr>
        <p:xfrm>
          <a:off x="2058134" y="2089471"/>
          <a:ext cx="8075733" cy="3453739"/>
        </p:xfrm>
        <a:graphic>
          <a:graphicData uri="http://schemas.openxmlformats.org/drawingml/2006/table">
            <a:tbl>
              <a:tblPr/>
              <a:tblGrid>
                <a:gridCol w="2235027">
                  <a:extLst>
                    <a:ext uri="{9D8B030D-6E8A-4147-A177-3AD203B41FA5}">
                      <a16:colId xmlns:a16="http://schemas.microsoft.com/office/drawing/2014/main" val="2900916103"/>
                    </a:ext>
                  </a:extLst>
                </a:gridCol>
                <a:gridCol w="1927887">
                  <a:extLst>
                    <a:ext uri="{9D8B030D-6E8A-4147-A177-3AD203B41FA5}">
                      <a16:colId xmlns:a16="http://schemas.microsoft.com/office/drawing/2014/main" val="2309840275"/>
                    </a:ext>
                  </a:extLst>
                </a:gridCol>
                <a:gridCol w="1743604">
                  <a:extLst>
                    <a:ext uri="{9D8B030D-6E8A-4147-A177-3AD203B41FA5}">
                      <a16:colId xmlns:a16="http://schemas.microsoft.com/office/drawing/2014/main" val="3770039544"/>
                    </a:ext>
                  </a:extLst>
                </a:gridCol>
                <a:gridCol w="2169215">
                  <a:extLst>
                    <a:ext uri="{9D8B030D-6E8A-4147-A177-3AD203B41FA5}">
                      <a16:colId xmlns:a16="http://schemas.microsoft.com/office/drawing/2014/main" val="18608546"/>
                    </a:ext>
                  </a:extLst>
                </a:gridCol>
              </a:tblGrid>
              <a:tr h="5035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Indicador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Meta Cuatrienio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Avance a 30 de 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Septiembre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 2019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% Cuatrienio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250406"/>
                  </a:ext>
                </a:extLst>
              </a:tr>
              <a:tr h="3946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2.300.000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671.173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454362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mujeres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880.000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297.930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34%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25789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jóvenes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627.000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261.112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42%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971684"/>
                  </a:ext>
                </a:extLst>
              </a:tr>
              <a:tr h="5882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víctimas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103.400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61.882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60%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258955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Colocaciones de personas con discapacidad a través del Servicio Público de Empleo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6.600 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              1.888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29%</a:t>
                      </a:r>
                    </a:p>
                  </a:txBody>
                  <a:tcPr marL="7561" marR="7561" marT="75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51845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58D040-A8CD-4DD2-89C8-5FCE4B9BFC2A}"/>
              </a:ext>
            </a:extLst>
          </p:cNvPr>
          <p:cNvSpPr txBox="1"/>
          <p:nvPr/>
        </p:nvSpPr>
        <p:spPr>
          <a:xfrm>
            <a:off x="276094" y="5680295"/>
            <a:ext cx="419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Tw Cen MT" panose="020B0602020104020603" pitchFamily="34" charset="0"/>
              </a:rPr>
              <a:t>Fuente: Toda la red de prestadores del SPE</a:t>
            </a:r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33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3544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OCUPACIONES MÁS DEMANDADAS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8EDFAE7-2A0E-4ADD-987B-86E554FF61F3}"/>
              </a:ext>
            </a:extLst>
          </p:cNvPr>
          <p:cNvSpPr/>
          <p:nvPr/>
        </p:nvSpPr>
        <p:spPr>
          <a:xfrm>
            <a:off x="4889374" y="1986044"/>
            <a:ext cx="2697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Córdoba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F10EAE-2F58-4976-9DBD-3D45F2802171}"/>
              </a:ext>
            </a:extLst>
          </p:cNvPr>
          <p:cNvSpPr/>
          <p:nvPr/>
        </p:nvSpPr>
        <p:spPr>
          <a:xfrm>
            <a:off x="858981" y="2609799"/>
            <a:ext cx="24106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30,5% secundaria y bachillerato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24,4% técnica 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20,2% universitaria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14,6% no especifica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31FB78D-0504-4287-ADD7-E795248D943C}"/>
              </a:ext>
            </a:extLst>
          </p:cNvPr>
          <p:cNvSpPr/>
          <p:nvPr/>
        </p:nvSpPr>
        <p:spPr>
          <a:xfrm>
            <a:off x="5032538" y="2609799"/>
            <a:ext cx="2410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26,2% técnica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16,1% universitario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19,0% bachillerato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22,6% no especifica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EE65F3B-92BE-4ADE-8F2C-6B6B0D8E3BB0}"/>
              </a:ext>
            </a:extLst>
          </p:cNvPr>
          <p:cNvSpPr/>
          <p:nvPr/>
        </p:nvSpPr>
        <p:spPr>
          <a:xfrm>
            <a:off x="8783784" y="2655966"/>
            <a:ext cx="26970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24,0% técnica 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23,3% secundaria y bachillerato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22,0% universitario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dirty="0">
                <a:latin typeface="Tw Cen MT" panose="020B0602020104020603" pitchFamily="34" charset="0"/>
              </a:rPr>
              <a:t>21,0% no especifica </a:t>
            </a:r>
          </a:p>
          <a:p>
            <a:pPr algn="ctr"/>
            <a:endParaRPr lang="es-CO" dirty="0">
              <a:latin typeface="Tw Cen MT" panose="020B06020201040206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F8E1AB-2A7B-4E1E-AFC7-FA414E77BCF0}"/>
              </a:ext>
            </a:extLst>
          </p:cNvPr>
          <p:cNvSpPr/>
          <p:nvPr/>
        </p:nvSpPr>
        <p:spPr>
          <a:xfrm>
            <a:off x="8922330" y="1986044"/>
            <a:ext cx="241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La Guajira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F3A1EA-D400-4BC9-852C-FA3448F43D01}"/>
              </a:ext>
            </a:extLst>
          </p:cNvPr>
          <p:cNvSpPr/>
          <p:nvPr/>
        </p:nvSpPr>
        <p:spPr>
          <a:xfrm>
            <a:off x="295563" y="1986044"/>
            <a:ext cx="353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Magdalena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367284" y="1962156"/>
            <a:ext cx="0" cy="36959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890680" y="1962156"/>
            <a:ext cx="0" cy="36959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49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3544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DEMANDA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OCUPACIONES MÁS DEMANDADAS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CE70CC-F4D0-4A2F-A575-C32AA8BE6E8C}"/>
              </a:ext>
            </a:extLst>
          </p:cNvPr>
          <p:cNvSpPr/>
          <p:nvPr/>
        </p:nvSpPr>
        <p:spPr>
          <a:xfrm>
            <a:off x="6234272" y="1390599"/>
            <a:ext cx="4371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San Andrés, Providencia  y Santa Catalina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7F10EAE-2F58-4976-9DBD-3D45F2802171}"/>
              </a:ext>
            </a:extLst>
          </p:cNvPr>
          <p:cNvSpPr/>
          <p:nvPr/>
        </p:nvSpPr>
        <p:spPr>
          <a:xfrm>
            <a:off x="1595720" y="2679111"/>
            <a:ext cx="24106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23,7% secundaria y bachillerato</a:t>
            </a:r>
          </a:p>
          <a:p>
            <a:pPr algn="ctr"/>
            <a:endParaRPr lang="es-CO" sz="2000" dirty="0">
              <a:latin typeface="Tw Cen MT" panose="020B0602020104020603" pitchFamily="34" charset="0"/>
            </a:endParaRP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19,4% técnica </a:t>
            </a:r>
          </a:p>
          <a:p>
            <a:pPr algn="ctr"/>
            <a:endParaRPr lang="es-CO" sz="2000" dirty="0">
              <a:latin typeface="Tw Cen MT" panose="020B0602020104020603" pitchFamily="34" charset="0"/>
            </a:endParaRP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14,3% universitario</a:t>
            </a:r>
          </a:p>
          <a:p>
            <a:pPr algn="ctr"/>
            <a:endParaRPr lang="es-CO" sz="2000" dirty="0">
              <a:latin typeface="Tw Cen MT" panose="020B0602020104020603" pitchFamily="34" charset="0"/>
            </a:endParaRP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 32,5% no especifica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715951C-EB69-4149-A553-0F2810893FFC}"/>
              </a:ext>
            </a:extLst>
          </p:cNvPr>
          <p:cNvSpPr/>
          <p:nvPr/>
        </p:nvSpPr>
        <p:spPr>
          <a:xfrm>
            <a:off x="7099094" y="2355945"/>
            <a:ext cx="264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44,1% no especifica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4,3% secundaria</a:t>
            </a:r>
          </a:p>
          <a:p>
            <a:pPr algn="ctr"/>
            <a:endParaRPr lang="es-CO" sz="2000" dirty="0">
              <a:latin typeface="Tw Cen MT" panose="020B0602020104020603" pitchFamily="34" charset="0"/>
            </a:endParaRP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26,8% bachillerato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11,1%, técnica</a:t>
            </a:r>
          </a:p>
          <a:p>
            <a:pPr algn="ctr"/>
            <a:endParaRPr lang="es-CO" sz="2000" dirty="0">
              <a:latin typeface="Tw Cen MT" panose="020B0602020104020603" pitchFamily="34" charset="0"/>
            </a:endParaRP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4,1%  tecnología </a:t>
            </a:r>
          </a:p>
          <a:p>
            <a:pPr algn="ctr"/>
            <a:endParaRPr lang="es-CO" sz="2000" dirty="0">
              <a:latin typeface="Tw Cen MT" panose="020B0602020104020603" pitchFamily="34" charset="0"/>
            </a:endParaRPr>
          </a:p>
          <a:p>
            <a:pPr algn="ctr"/>
            <a:r>
              <a:rPr lang="es-CO" sz="2000" dirty="0">
                <a:latin typeface="Tw Cen MT" panose="020B0602020104020603" pitchFamily="34" charset="0"/>
              </a:rPr>
              <a:t>8,4% universitario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79BFBD-F6AB-4197-B891-92A1A69D17EA}"/>
              </a:ext>
            </a:extLst>
          </p:cNvPr>
          <p:cNvSpPr/>
          <p:nvPr/>
        </p:nvSpPr>
        <p:spPr>
          <a:xfrm>
            <a:off x="1586483" y="2217446"/>
            <a:ext cx="2419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Sucre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5663821" y="1962156"/>
            <a:ext cx="0" cy="369594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962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2855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OFERTA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ENERO A AGOSTO DE 2019</a:t>
            </a:r>
            <a:endParaRPr lang="es-CO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FD0AD7-2BB3-4352-BF77-0086DDB96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15402"/>
              </p:ext>
            </p:extLst>
          </p:nvPr>
        </p:nvGraphicFramePr>
        <p:xfrm>
          <a:off x="0" y="3795894"/>
          <a:ext cx="3736018" cy="1428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546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271736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271736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3950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TOTAL ATLÁNTICO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25609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           81.054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260848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         66.475 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6,1%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260848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         99.855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25609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          12.952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36FC1FB-5149-4FA1-BE11-1A285E1B4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26794"/>
              </p:ext>
            </p:extLst>
          </p:nvPr>
        </p:nvGraphicFramePr>
        <p:xfrm>
          <a:off x="4129325" y="1252678"/>
          <a:ext cx="4244833" cy="178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547">
                  <a:extLst>
                    <a:ext uri="{9D8B030D-6E8A-4147-A177-3AD203B41FA5}">
                      <a16:colId xmlns:a16="http://schemas.microsoft.com/office/drawing/2014/main" val="1916531947"/>
                    </a:ext>
                  </a:extLst>
                </a:gridCol>
                <a:gridCol w="1444643">
                  <a:extLst>
                    <a:ext uri="{9D8B030D-6E8A-4147-A177-3AD203B41FA5}">
                      <a16:colId xmlns:a16="http://schemas.microsoft.com/office/drawing/2014/main" val="1674356841"/>
                    </a:ext>
                  </a:extLst>
                </a:gridCol>
                <a:gridCol w="1444643">
                  <a:extLst>
                    <a:ext uri="{9D8B030D-6E8A-4147-A177-3AD203B41FA5}">
                      <a16:colId xmlns:a16="http://schemas.microsoft.com/office/drawing/2014/main" val="4236795417"/>
                    </a:ext>
                  </a:extLst>
                </a:gridCol>
              </a:tblGrid>
              <a:tr h="4027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TOTAL PAÍS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6653174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     4.563.621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2655976792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   1.086.903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481320940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8.625.460 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465140737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    594.278 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685229542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2F99855-9880-4A4E-A43C-BD2BFE16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65878"/>
              </p:ext>
            </p:extLst>
          </p:nvPr>
        </p:nvGraphicFramePr>
        <p:xfrm>
          <a:off x="8417841" y="3451560"/>
          <a:ext cx="3755962" cy="2071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912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278525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278525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3950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TOTAL CESAR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39.707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0,9%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260848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40.863 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119.645 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11.076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E87D7B01-2417-44E5-BD61-52D0B1D1B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162281"/>
              </p:ext>
            </p:extLst>
          </p:nvPr>
        </p:nvGraphicFramePr>
        <p:xfrm>
          <a:off x="4173008" y="3567188"/>
          <a:ext cx="3802996" cy="185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926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294535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294535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3950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TOTAL BOLÍVAR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83.529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260848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45.256 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172.952 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256097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11.916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46" marR="6274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2,0% </a:t>
                      </a:r>
                    </a:p>
                  </a:txBody>
                  <a:tcPr marL="62746" marR="62746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942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2855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OFERTA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ENERO A AGOSTO DE 2019</a:t>
            </a:r>
            <a:endParaRPr lang="es-CO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FD0AD7-2BB3-4352-BF77-0086DDB96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75912"/>
              </p:ext>
            </p:extLst>
          </p:nvPr>
        </p:nvGraphicFramePr>
        <p:xfrm>
          <a:off x="4130391" y="3681379"/>
          <a:ext cx="3718009" cy="167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797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265606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265606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406478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TOTAL LA GUAJIRA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25805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21.355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26838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24.186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26838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21.658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25805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4.900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2F99855-9880-4A4E-A43C-BD2BFE16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874955"/>
              </p:ext>
            </p:extLst>
          </p:nvPr>
        </p:nvGraphicFramePr>
        <p:xfrm>
          <a:off x="8374158" y="3681379"/>
          <a:ext cx="3718009" cy="1674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797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265606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265606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406478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TOTAL MAGDALENA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25805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27.534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0,6%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26838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23.458 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26838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33.193</a:t>
                      </a:r>
                      <a:endParaRPr lang="es-CO" sz="16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25805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6.507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2461D22-04F3-4514-B458-5524114FB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09535"/>
              </p:ext>
            </p:extLst>
          </p:nvPr>
        </p:nvGraphicFramePr>
        <p:xfrm>
          <a:off x="149502" y="3806476"/>
          <a:ext cx="3718010" cy="1545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798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265606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265606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2778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TOTAL CÓRDOBA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25805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37.996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0,8%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26838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30.551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26838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6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60.741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25805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6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5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9.081 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60" marR="6456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1,5% </a:t>
                      </a:r>
                    </a:p>
                  </a:txBody>
                  <a:tcPr marL="64560" marR="64560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36FC1FB-5149-4FA1-BE11-1A285E1B4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61476"/>
              </p:ext>
            </p:extLst>
          </p:nvPr>
        </p:nvGraphicFramePr>
        <p:xfrm>
          <a:off x="4129325" y="1252678"/>
          <a:ext cx="4244833" cy="178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547">
                  <a:extLst>
                    <a:ext uri="{9D8B030D-6E8A-4147-A177-3AD203B41FA5}">
                      <a16:colId xmlns:a16="http://schemas.microsoft.com/office/drawing/2014/main" val="1916531947"/>
                    </a:ext>
                  </a:extLst>
                </a:gridCol>
                <a:gridCol w="1444643">
                  <a:extLst>
                    <a:ext uri="{9D8B030D-6E8A-4147-A177-3AD203B41FA5}">
                      <a16:colId xmlns:a16="http://schemas.microsoft.com/office/drawing/2014/main" val="1674356841"/>
                    </a:ext>
                  </a:extLst>
                </a:gridCol>
                <a:gridCol w="1444643">
                  <a:extLst>
                    <a:ext uri="{9D8B030D-6E8A-4147-A177-3AD203B41FA5}">
                      <a16:colId xmlns:a16="http://schemas.microsoft.com/office/drawing/2014/main" val="4236795417"/>
                    </a:ext>
                  </a:extLst>
                </a:gridCol>
              </a:tblGrid>
              <a:tr h="4027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TOTAL PAÍS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6653174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     4.563.621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2655976792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   1.086.903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481320940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8.625.460 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465140737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    594.278 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68522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98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A61BDE-F73A-4BA1-BA10-334D29C309B0}"/>
              </a:ext>
            </a:extLst>
          </p:cNvPr>
          <p:cNvSpPr txBox="1"/>
          <p:nvPr/>
        </p:nvSpPr>
        <p:spPr>
          <a:xfrm>
            <a:off x="420467" y="1198332"/>
            <a:ext cx="2855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OFERTA LABORAL</a:t>
            </a:r>
          </a:p>
          <a:p>
            <a:r>
              <a:rPr lang="es-CO" dirty="0">
                <a:latin typeface="Tw Cen MT" panose="020B0602020104020603" pitchFamily="34" charset="0"/>
              </a:rPr>
              <a:t>ENERO A AGOSTO DE 2019</a:t>
            </a:r>
            <a:endParaRPr lang="es-CO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2F99855-9880-4A4E-A43C-BD2BFE16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31871"/>
              </p:ext>
            </p:extLst>
          </p:nvPr>
        </p:nvGraphicFramePr>
        <p:xfrm>
          <a:off x="6476211" y="3580595"/>
          <a:ext cx="4452158" cy="1747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140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515509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515509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4867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</a:rPr>
                        <a:t>TOTAL ARCHIPIÉLAGO</a:t>
                      </a:r>
                      <a:endParaRPr lang="es-CO" sz="19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30901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9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2.098</a:t>
                      </a:r>
                      <a:endParaRPr lang="es-CO" sz="19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0,05%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9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2.344 </a:t>
                      </a:r>
                      <a:endParaRPr lang="es-CO" sz="19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0,22% 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9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3.325 </a:t>
                      </a:r>
                      <a:endParaRPr lang="es-CO" sz="19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0,04% 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30901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9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1.416 </a:t>
                      </a:r>
                      <a:endParaRPr lang="es-CO" sz="19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0,24% 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0FEE71F-9BB6-4A8C-BF77-C1B1A6E9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41886"/>
              </p:ext>
            </p:extLst>
          </p:nvPr>
        </p:nvGraphicFramePr>
        <p:xfrm>
          <a:off x="1572331" y="3657600"/>
          <a:ext cx="4452160" cy="1593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140">
                  <a:extLst>
                    <a:ext uri="{9D8B030D-6E8A-4147-A177-3AD203B41FA5}">
                      <a16:colId xmlns:a16="http://schemas.microsoft.com/office/drawing/2014/main" val="667318149"/>
                    </a:ext>
                  </a:extLst>
                </a:gridCol>
                <a:gridCol w="1515510">
                  <a:extLst>
                    <a:ext uri="{9D8B030D-6E8A-4147-A177-3AD203B41FA5}">
                      <a16:colId xmlns:a16="http://schemas.microsoft.com/office/drawing/2014/main" val="2558646097"/>
                    </a:ext>
                  </a:extLst>
                </a:gridCol>
                <a:gridCol w="1515510">
                  <a:extLst>
                    <a:ext uri="{9D8B030D-6E8A-4147-A177-3AD203B41FA5}">
                      <a16:colId xmlns:a16="http://schemas.microsoft.com/office/drawing/2014/main" val="2338393261"/>
                    </a:ext>
                  </a:extLst>
                </a:gridCol>
              </a:tblGrid>
              <a:tr h="3327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</a:rPr>
                        <a:t>TOTAL SUCRE</a:t>
                      </a:r>
                      <a:endParaRPr lang="es-CO" sz="19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09489296"/>
                  </a:ext>
                </a:extLst>
              </a:tr>
              <a:tr h="30901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9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14.003</a:t>
                      </a:r>
                      <a:endParaRPr lang="es-CO" sz="19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3334261113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9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13.130 </a:t>
                      </a:r>
                      <a:endParaRPr lang="es-CO" sz="19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1,2% 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1498742591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9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27.948 </a:t>
                      </a:r>
                      <a:endParaRPr lang="es-CO" sz="1900" b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0,3% 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2455230682"/>
                  </a:ext>
                </a:extLst>
              </a:tr>
              <a:tr h="309011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9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b="0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3.027 </a:t>
                      </a:r>
                      <a:endParaRPr lang="es-CO" sz="19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308" marR="773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9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0,5% </a:t>
                      </a:r>
                    </a:p>
                  </a:txBody>
                  <a:tcPr marL="77308" marR="77308" marT="0" marB="0" anchor="b"/>
                </a:tc>
                <a:extLst>
                  <a:ext uri="{0D108BD9-81ED-4DB2-BD59-A6C34878D82A}">
                    <a16:rowId xmlns:a16="http://schemas.microsoft.com/office/drawing/2014/main" val="233104785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6FC1FB-5149-4FA1-BE11-1A285E1B4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63013"/>
              </p:ext>
            </p:extLst>
          </p:nvPr>
        </p:nvGraphicFramePr>
        <p:xfrm>
          <a:off x="4129325" y="1252678"/>
          <a:ext cx="4244833" cy="1786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547">
                  <a:extLst>
                    <a:ext uri="{9D8B030D-6E8A-4147-A177-3AD203B41FA5}">
                      <a16:colId xmlns:a16="http://schemas.microsoft.com/office/drawing/2014/main" val="1916531947"/>
                    </a:ext>
                  </a:extLst>
                </a:gridCol>
                <a:gridCol w="1444643">
                  <a:extLst>
                    <a:ext uri="{9D8B030D-6E8A-4147-A177-3AD203B41FA5}">
                      <a16:colId xmlns:a16="http://schemas.microsoft.com/office/drawing/2014/main" val="1674356841"/>
                    </a:ext>
                  </a:extLst>
                </a:gridCol>
                <a:gridCol w="1444643">
                  <a:extLst>
                    <a:ext uri="{9D8B030D-6E8A-4147-A177-3AD203B41FA5}">
                      <a16:colId xmlns:a16="http://schemas.microsoft.com/office/drawing/2014/main" val="4236795417"/>
                    </a:ext>
                  </a:extLst>
                </a:gridCol>
              </a:tblGrid>
              <a:tr h="4027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TOTAL PAÍS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06653174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Inscritos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     4.563.621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2655976792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Orientados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   1.086.903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481320940"/>
                  </a:ext>
                </a:extLst>
              </a:tr>
              <a:tr h="30280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Remitidos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8.625.460 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465140737"/>
                  </a:ext>
                </a:extLst>
              </a:tr>
              <a:tr h="288383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Tw Cen MT" panose="020B0602020104020603" pitchFamily="34" charset="0"/>
                        </a:rPr>
                        <a:t>Colocaciones </a:t>
                      </a:r>
                      <a:endParaRPr lang="es-CO" sz="17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Tw Cen MT" panose="020B0602020104020603" pitchFamily="34" charset="0"/>
                        </a:rPr>
                        <a:t>         594.278 </a:t>
                      </a:r>
                      <a:endParaRPr lang="es-CO" sz="17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89" marR="67289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dirty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7289" marR="67289" marT="0" marB="0" anchor="b"/>
                </a:tc>
                <a:extLst>
                  <a:ext uri="{0D108BD9-81ED-4DB2-BD59-A6C34878D82A}">
                    <a16:rowId xmlns:a16="http://schemas.microsoft.com/office/drawing/2014/main" val="368522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589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6471AEE-91CF-42FB-9778-E8F07CD7E407}"/>
              </a:ext>
            </a:extLst>
          </p:cNvPr>
          <p:cNvGrpSpPr/>
          <p:nvPr/>
        </p:nvGrpSpPr>
        <p:grpSpPr>
          <a:xfrm>
            <a:off x="304799" y="1524865"/>
            <a:ext cx="9146766" cy="4284805"/>
            <a:chOff x="127976" y="407013"/>
            <a:chExt cx="9384325" cy="4042917"/>
          </a:xfrm>
        </p:grpSpPr>
        <p:grpSp>
          <p:nvGrpSpPr>
            <p:cNvPr id="5" name="Grupo 40">
              <a:extLst>
                <a:ext uri="{FF2B5EF4-FFF2-40B4-BE49-F238E27FC236}">
                  <a16:creationId xmlns:a16="http://schemas.microsoft.com/office/drawing/2014/main" id="{C1D6ED22-E918-4523-B583-1BAA9456D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680" y="407013"/>
              <a:ext cx="3443980" cy="4042917"/>
              <a:chOff x="2490305" y="569892"/>
              <a:chExt cx="3444567" cy="4418672"/>
            </a:xfrm>
          </p:grpSpPr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D19F062A-7E76-4BEC-82FC-BFBAFE79A0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0305" y="569892"/>
                <a:ext cx="543" cy="4418672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BB0B407A-2E78-4C7A-8116-04465C846A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10222" y="797515"/>
                <a:ext cx="24650" cy="4016404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8" descr="Imagen relacionada">
                <a:extLst>
                  <a:ext uri="{FF2B5EF4-FFF2-40B4-BE49-F238E27FC236}">
                    <a16:creationId xmlns:a16="http://schemas.microsoft.com/office/drawing/2014/main" id="{B062FBDE-81A1-4D18-B617-3565FF5B5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0548" y="811103"/>
                <a:ext cx="2993910" cy="2241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05998C6-51E5-4C87-ABA2-886F9C5645AA}"/>
                </a:ext>
              </a:extLst>
            </p:cNvPr>
            <p:cNvGrpSpPr/>
            <p:nvPr/>
          </p:nvGrpSpPr>
          <p:grpSpPr>
            <a:xfrm>
              <a:off x="127976" y="484209"/>
              <a:ext cx="9384325" cy="3921998"/>
              <a:chOff x="127976" y="484209"/>
              <a:chExt cx="9384325" cy="3921998"/>
            </a:xfrm>
          </p:grpSpPr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9E62E60F-696B-4043-981D-A30B6AA290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14256" y="3252294"/>
                <a:ext cx="2139956" cy="25996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7">
                <a:extLst>
                  <a:ext uri="{FF2B5EF4-FFF2-40B4-BE49-F238E27FC236}">
                    <a16:creationId xmlns:a16="http://schemas.microsoft.com/office/drawing/2014/main" id="{1059F635-B48D-4FF6-B106-35A8AB4AB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54212" y="585211"/>
                <a:ext cx="10241" cy="3686522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6924BCE1-019A-4163-9910-637B711F8C41}"/>
                  </a:ext>
                </a:extLst>
              </p:cNvPr>
              <p:cNvSpPr/>
              <p:nvPr/>
            </p:nvSpPr>
            <p:spPr>
              <a:xfrm>
                <a:off x="3188391" y="484209"/>
                <a:ext cx="615553" cy="3921998"/>
              </a:xfrm>
              <a:prstGeom prst="rect">
                <a:avLst/>
              </a:prstGeom>
            </p:spPr>
            <p:txBody>
              <a:bodyPr vert="vert270" wrap="squar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O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ACOMPAÑAMIENTOS</a:t>
                </a:r>
                <a:r>
                  <a:rPr lang="es-CO" sz="2800" dirty="0">
                    <a:solidFill>
                      <a:schemeClr val="bg1">
                        <a:lumMod val="50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508E487A-2A7F-4E2F-9E01-6EAB1CC68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14255" y="4290134"/>
                <a:ext cx="5798046" cy="0"/>
              </a:xfrm>
              <a:prstGeom prst="line">
                <a:avLst/>
              </a:prstGeom>
              <a:ln w="1905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1D4B942B-DF71-4DB5-9102-6F76BB8D9CE7}"/>
                  </a:ext>
                </a:extLst>
              </p:cNvPr>
              <p:cNvSpPr/>
              <p:nvPr/>
            </p:nvSpPr>
            <p:spPr>
              <a:xfrm>
                <a:off x="127976" y="2792282"/>
                <a:ext cx="325073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s-CO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43 </a:t>
                </a:r>
              </a:p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s-CO" sz="2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Intervenciones en territorio</a:t>
                </a:r>
              </a:p>
            </p:txBody>
          </p:sp>
        </p:grp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A49A85-CB8A-4B4D-80CA-4D385D82A4A7}"/>
              </a:ext>
            </a:extLst>
          </p:cNvPr>
          <p:cNvSpPr txBox="1"/>
          <p:nvPr/>
        </p:nvSpPr>
        <p:spPr>
          <a:xfrm>
            <a:off x="3554095" y="1620754"/>
            <a:ext cx="2627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defRPr>
            </a:lvl1pPr>
            <a:lvl2pPr marL="0" lvl="1" algn="ctr">
              <a:defRPr sz="2800" b="1">
                <a:solidFill>
                  <a:srgbClr val="FF0000"/>
                </a:solidFill>
                <a:latin typeface="Tw Cen MT" panose="020B0602020104020603" pitchFamily="34" charset="0"/>
              </a:defRPr>
            </a:lvl2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2019</a:t>
            </a:r>
            <a:endParaRPr lang="es-CO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F4E7587-155F-478A-B57D-D1D2264DF57A}"/>
              </a:ext>
            </a:extLst>
          </p:cNvPr>
          <p:cNvSpPr/>
          <p:nvPr/>
        </p:nvSpPr>
        <p:spPr>
          <a:xfrm>
            <a:off x="3876197" y="2352220"/>
            <a:ext cx="19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25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Prevención- Fortalecimiento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B3A8726-8A4D-4A9D-B498-29E376D7B5A4}"/>
              </a:ext>
            </a:extLst>
          </p:cNvPr>
          <p:cNvSpPr/>
          <p:nvPr/>
        </p:nvSpPr>
        <p:spPr>
          <a:xfrm>
            <a:off x="3904544" y="4789744"/>
            <a:ext cx="1966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14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Transformación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33ABB33-F23B-4CA3-AD99-62BE641CD6C3}"/>
              </a:ext>
            </a:extLst>
          </p:cNvPr>
          <p:cNvSpPr/>
          <p:nvPr/>
        </p:nvSpPr>
        <p:spPr>
          <a:xfrm>
            <a:off x="6669745" y="1382347"/>
            <a:ext cx="19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Transformación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Del conflicto</a:t>
            </a:r>
          </a:p>
        </p:txBody>
      </p:sp>
      <p:sp>
        <p:nvSpPr>
          <p:cNvPr id="19" name="Rectángulo: esquinas redondeadas 70">
            <a:extLst>
              <a:ext uri="{FF2B5EF4-FFF2-40B4-BE49-F238E27FC236}">
                <a16:creationId xmlns:a16="http://schemas.microsoft.com/office/drawing/2014/main" id="{AC94DA83-2DC1-4400-AC92-3A1AA210CF33}"/>
              </a:ext>
            </a:extLst>
          </p:cNvPr>
          <p:cNvSpPr/>
          <p:nvPr/>
        </p:nvSpPr>
        <p:spPr>
          <a:xfrm>
            <a:off x="9973864" y="1893347"/>
            <a:ext cx="1808810" cy="7284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de  comunidades</a:t>
            </a:r>
          </a:p>
        </p:txBody>
      </p:sp>
      <p:sp>
        <p:nvSpPr>
          <p:cNvPr id="20" name="Rectángulo: esquinas redondeadas 71">
            <a:extLst>
              <a:ext uri="{FF2B5EF4-FFF2-40B4-BE49-F238E27FC236}">
                <a16:creationId xmlns:a16="http://schemas.microsoft.com/office/drawing/2014/main" id="{FAB58BF8-428E-42E6-AAC1-3543A5F14292}"/>
              </a:ext>
            </a:extLst>
          </p:cNvPr>
          <p:cNvSpPr/>
          <p:nvPr/>
        </p:nvSpPr>
        <p:spPr>
          <a:xfrm>
            <a:off x="9973864" y="2873169"/>
            <a:ext cx="1808810" cy="728408"/>
          </a:xfrm>
          <a:prstGeom prst="roundRect">
            <a:avLst>
              <a:gd name="adj" fmla="val 148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de  empresas</a:t>
            </a:r>
          </a:p>
        </p:txBody>
      </p:sp>
      <p:sp>
        <p:nvSpPr>
          <p:cNvPr id="21" name="Rectángulo: esquinas redondeadas 75">
            <a:extLst>
              <a:ext uri="{FF2B5EF4-FFF2-40B4-BE49-F238E27FC236}">
                <a16:creationId xmlns:a16="http://schemas.microsoft.com/office/drawing/2014/main" id="{24DBAEE4-5AB4-411C-9FD4-C6749F532E4B}"/>
              </a:ext>
            </a:extLst>
          </p:cNvPr>
          <p:cNvSpPr/>
          <p:nvPr/>
        </p:nvSpPr>
        <p:spPr>
          <a:xfrm>
            <a:off x="9973864" y="3812713"/>
            <a:ext cx="1808810" cy="728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entes territoriales</a:t>
            </a:r>
          </a:p>
        </p:txBody>
      </p:sp>
      <p:sp>
        <p:nvSpPr>
          <p:cNvPr id="22" name="Rectángulo: esquinas redondeadas 80">
            <a:extLst>
              <a:ext uri="{FF2B5EF4-FFF2-40B4-BE49-F238E27FC236}">
                <a16:creationId xmlns:a16="http://schemas.microsoft.com/office/drawing/2014/main" id="{43811DE5-AA45-4A6C-876D-4E75CD1344DA}"/>
              </a:ext>
            </a:extLst>
          </p:cNvPr>
          <p:cNvSpPr/>
          <p:nvPr/>
        </p:nvSpPr>
        <p:spPr>
          <a:xfrm>
            <a:off x="9973864" y="4808056"/>
            <a:ext cx="1808810" cy="7284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  <a:latin typeface="Tw Cen MT" panose="020B0602020104020603" pitchFamily="34" charset="0"/>
              </a:rPr>
              <a:t>Fortalecimiento de prestadores</a:t>
            </a:r>
          </a:p>
        </p:txBody>
      </p:sp>
      <p:sp>
        <p:nvSpPr>
          <p:cNvPr id="23" name="Conversatorio laboral">
            <a:extLst>
              <a:ext uri="{FF2B5EF4-FFF2-40B4-BE49-F238E27FC236}">
                <a16:creationId xmlns:a16="http://schemas.microsoft.com/office/drawing/2014/main" id="{AF345631-4E6A-4813-967B-87510F46CD5A}"/>
              </a:ext>
            </a:extLst>
          </p:cNvPr>
          <p:cNvSpPr txBox="1"/>
          <p:nvPr/>
        </p:nvSpPr>
        <p:spPr>
          <a:xfrm>
            <a:off x="6570888" y="5000801"/>
            <a:ext cx="246447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s-CO" sz="2000" dirty="0">
                <a:latin typeface="Tw Cen MT" panose="020B0602020104020603" pitchFamily="34" charset="0"/>
              </a:rPr>
              <a:t>Comité Regional</a:t>
            </a:r>
            <a:endParaRPr sz="2000" dirty="0">
              <a:latin typeface="Tw Cen MT" panose="020B0602020104020603" pitchFamily="34" charset="0"/>
            </a:endParaRPr>
          </a:p>
        </p:txBody>
      </p:sp>
      <p:sp>
        <p:nvSpPr>
          <p:cNvPr id="24" name="Conversatorio laboral">
            <a:extLst>
              <a:ext uri="{FF2B5EF4-FFF2-40B4-BE49-F238E27FC236}">
                <a16:creationId xmlns:a16="http://schemas.microsoft.com/office/drawing/2014/main" id="{160D8532-B239-48F9-A91B-7CAEC08AF54F}"/>
              </a:ext>
            </a:extLst>
          </p:cNvPr>
          <p:cNvSpPr txBox="1"/>
          <p:nvPr/>
        </p:nvSpPr>
        <p:spPr>
          <a:xfrm>
            <a:off x="6399738" y="2516518"/>
            <a:ext cx="2464479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400" b="1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s-CO" sz="2000" b="0" dirty="0">
                <a:latin typeface="Tw Cen MT" panose="020B0602020104020603" pitchFamily="34" charset="0"/>
              </a:rPr>
              <a:t>Fortalecimiento a </a:t>
            </a:r>
          </a:p>
          <a:p>
            <a:r>
              <a:rPr lang="es-CO" sz="2000" b="0" dirty="0">
                <a:latin typeface="Tw Cen MT" panose="020B0602020104020603" pitchFamily="34" charset="0"/>
              </a:rPr>
              <a:t>Prestadores</a:t>
            </a:r>
          </a:p>
          <a:p>
            <a:endParaRPr lang="es-CO" sz="2000" b="0" dirty="0">
              <a:latin typeface="Tw Cen MT" panose="020B0602020104020603" pitchFamily="34" charset="0"/>
            </a:endParaRPr>
          </a:p>
          <a:p>
            <a:pPr marL="342900" indent="-342900">
              <a:buFontTx/>
              <a:buChar char="-"/>
            </a:pPr>
            <a:r>
              <a:rPr lang="es-CO" sz="2000" b="0" dirty="0">
                <a:latin typeface="Tw Cen MT" panose="020B0602020104020603" pitchFamily="34" charset="0"/>
              </a:rPr>
              <a:t>Capacitación presencial a Comfacor</a:t>
            </a:r>
          </a:p>
          <a:p>
            <a:r>
              <a:rPr lang="es-CO" sz="2000" b="0" dirty="0">
                <a:latin typeface="Tw Cen MT" panose="020B0602020104020603" pitchFamily="34" charset="0"/>
              </a:rPr>
              <a:t>- Talleres virtuales</a:t>
            </a:r>
            <a:endParaRPr sz="2000" b="0" dirty="0">
              <a:latin typeface="Tw Cen MT" panose="020B0602020104020603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612997DD-2D87-4A4F-BADF-68B048A92589}"/>
              </a:ext>
            </a:extLst>
          </p:cNvPr>
          <p:cNvSpPr/>
          <p:nvPr/>
        </p:nvSpPr>
        <p:spPr>
          <a:xfrm>
            <a:off x="3924723" y="3556664"/>
            <a:ext cx="1966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Alertas Tempranas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DA4345A-8589-46A2-BF81-B3844AA1F067}"/>
              </a:ext>
            </a:extLst>
          </p:cNvPr>
          <p:cNvCxnSpPr>
            <a:cxnSpLocks/>
          </p:cNvCxnSpPr>
          <p:nvPr/>
        </p:nvCxnSpPr>
        <p:spPr>
          <a:xfrm flipH="1">
            <a:off x="3827170" y="3561365"/>
            <a:ext cx="2139956" cy="25996"/>
          </a:xfrm>
          <a:prstGeom prst="line">
            <a:avLst/>
          </a:prstGeom>
          <a:ln w="190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3BF06F7-70A3-4710-BAF9-C82827977860}"/>
              </a:ext>
            </a:extLst>
          </p:cNvPr>
          <p:cNvSpPr/>
          <p:nvPr/>
        </p:nvSpPr>
        <p:spPr>
          <a:xfrm>
            <a:off x="465613" y="1204597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ACOMPAÑAMIENTO TERRITORIAL 2019</a:t>
            </a:r>
            <a:endParaRPr lang="es-ES" altLang="es-CO" b="1" dirty="0">
              <a:solidFill>
                <a:srgbClr val="FF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45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580E2869-71A4-4167-B6E6-5C5E15EA23BF}"/>
              </a:ext>
            </a:extLst>
          </p:cNvPr>
          <p:cNvGrpSpPr/>
          <p:nvPr/>
        </p:nvGrpSpPr>
        <p:grpSpPr>
          <a:xfrm>
            <a:off x="1971653" y="1502666"/>
            <a:ext cx="9707718" cy="4241220"/>
            <a:chOff x="1992160" y="1612738"/>
            <a:chExt cx="8552212" cy="38433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999D956F-2232-49E3-A110-C7AB04356FCE}"/>
                </a:ext>
              </a:extLst>
            </p:cNvPr>
            <p:cNvCxnSpPr/>
            <p:nvPr/>
          </p:nvCxnSpPr>
          <p:spPr>
            <a:xfrm flipV="1">
              <a:off x="9730259" y="3703736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8A0753-5E31-4B94-9EC8-59AB76BAF50A}"/>
                </a:ext>
              </a:extLst>
            </p:cNvPr>
            <p:cNvCxnSpPr/>
            <p:nvPr/>
          </p:nvCxnSpPr>
          <p:spPr>
            <a:xfrm flipV="1">
              <a:off x="6964081" y="3703736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E799AD65-2E5B-4A0E-9E01-147030677A75}"/>
                </a:ext>
              </a:extLst>
            </p:cNvPr>
            <p:cNvCxnSpPr/>
            <p:nvPr/>
          </p:nvCxnSpPr>
          <p:spPr>
            <a:xfrm flipV="1">
              <a:off x="4198547" y="3697086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432828-42C8-4DED-A014-09453978CE53}"/>
                </a:ext>
              </a:extLst>
            </p:cNvPr>
            <p:cNvGrpSpPr/>
            <p:nvPr/>
          </p:nvGrpSpPr>
          <p:grpSpPr>
            <a:xfrm>
              <a:off x="1992160" y="3388482"/>
              <a:ext cx="8552212" cy="676994"/>
              <a:chOff x="1853315" y="4267004"/>
              <a:chExt cx="8552212" cy="676994"/>
            </a:xfrm>
          </p:grpSpPr>
          <p:sp>
            <p:nvSpPr>
              <p:cNvPr id="35" name="Flecha: cheurón 34">
                <a:extLst>
                  <a:ext uri="{FF2B5EF4-FFF2-40B4-BE49-F238E27FC236}">
                    <a16:creationId xmlns:a16="http://schemas.microsoft.com/office/drawing/2014/main" id="{C6578D88-73F4-4651-880D-EDCFD2020316}"/>
                  </a:ext>
                </a:extLst>
              </p:cNvPr>
              <p:cNvSpPr/>
              <p:nvPr/>
            </p:nvSpPr>
            <p:spPr>
              <a:xfrm>
                <a:off x="1853315" y="4267004"/>
                <a:ext cx="1651379" cy="655092"/>
              </a:xfrm>
              <a:prstGeom prst="chevr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6" name="Flecha: cheurón 35">
                <a:extLst>
                  <a:ext uri="{FF2B5EF4-FFF2-40B4-BE49-F238E27FC236}">
                    <a16:creationId xmlns:a16="http://schemas.microsoft.com/office/drawing/2014/main" id="{C6C70A63-E776-4ED5-B67C-25924CAD940F}"/>
                  </a:ext>
                </a:extLst>
              </p:cNvPr>
              <p:cNvSpPr/>
              <p:nvPr/>
            </p:nvSpPr>
            <p:spPr>
              <a:xfrm>
                <a:off x="3234013" y="4272581"/>
                <a:ext cx="1651379" cy="655092"/>
              </a:xfrm>
              <a:prstGeom prst="chevron">
                <a:avLst/>
              </a:prstGeom>
              <a:solidFill>
                <a:srgbClr val="D477F1"/>
              </a:solidFill>
              <a:ln>
                <a:solidFill>
                  <a:srgbClr val="D477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7" name="Flecha: cheurón 36">
                <a:extLst>
                  <a:ext uri="{FF2B5EF4-FFF2-40B4-BE49-F238E27FC236}">
                    <a16:creationId xmlns:a16="http://schemas.microsoft.com/office/drawing/2014/main" id="{D020AB56-7070-4AF1-A517-1B75B4DCA554}"/>
                  </a:ext>
                </a:extLst>
              </p:cNvPr>
              <p:cNvSpPr/>
              <p:nvPr/>
            </p:nvSpPr>
            <p:spPr>
              <a:xfrm>
                <a:off x="4614711" y="4280652"/>
                <a:ext cx="1651379" cy="655092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8" name="Flecha: cheurón 37">
                <a:extLst>
                  <a:ext uri="{FF2B5EF4-FFF2-40B4-BE49-F238E27FC236}">
                    <a16:creationId xmlns:a16="http://schemas.microsoft.com/office/drawing/2014/main" id="{8BBC18C9-76B8-418D-8A98-1B6DF8BF88DC}"/>
                  </a:ext>
                </a:extLst>
              </p:cNvPr>
              <p:cNvSpPr/>
              <p:nvPr/>
            </p:nvSpPr>
            <p:spPr>
              <a:xfrm>
                <a:off x="6009057" y="4270329"/>
                <a:ext cx="1651379" cy="655092"/>
              </a:xfrm>
              <a:prstGeom prst="chevr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39" name="Flecha: cheurón 38">
                <a:extLst>
                  <a:ext uri="{FF2B5EF4-FFF2-40B4-BE49-F238E27FC236}">
                    <a16:creationId xmlns:a16="http://schemas.microsoft.com/office/drawing/2014/main" id="{FC802742-2C04-4E8F-9AAF-B454604C7C87}"/>
                  </a:ext>
                </a:extLst>
              </p:cNvPr>
              <p:cNvSpPr/>
              <p:nvPr/>
            </p:nvSpPr>
            <p:spPr>
              <a:xfrm>
                <a:off x="7386755" y="4280652"/>
                <a:ext cx="1651379" cy="655092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0" name="Flecha: cheurón 39">
                <a:extLst>
                  <a:ext uri="{FF2B5EF4-FFF2-40B4-BE49-F238E27FC236}">
                    <a16:creationId xmlns:a16="http://schemas.microsoft.com/office/drawing/2014/main" id="{233C6B0A-D993-461E-9B3B-E41E95A0A92A}"/>
                  </a:ext>
                </a:extLst>
              </p:cNvPr>
              <p:cNvSpPr/>
              <p:nvPr/>
            </p:nvSpPr>
            <p:spPr>
              <a:xfrm>
                <a:off x="8754148" y="4288906"/>
                <a:ext cx="1651379" cy="655092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76CA781-D5C6-45E4-8485-325FD8354668}"/>
                </a:ext>
              </a:extLst>
            </p:cNvPr>
            <p:cNvSpPr txBox="1"/>
            <p:nvPr/>
          </p:nvSpPr>
          <p:spPr>
            <a:xfrm>
              <a:off x="2084535" y="3432370"/>
              <a:ext cx="1535788" cy="47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Conversatorios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laboratorios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E4829D3-6475-4173-A5CC-243CD0DF7FE9}"/>
                </a:ext>
              </a:extLst>
            </p:cNvPr>
            <p:cNvSpPr txBox="1"/>
            <p:nvPr/>
          </p:nvSpPr>
          <p:spPr>
            <a:xfrm>
              <a:off x="3425330" y="3385157"/>
              <a:ext cx="1535788" cy="66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Fortalecimiento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a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prestadores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8308623-07A5-4FB6-A19D-17676C8E1605}"/>
                </a:ext>
              </a:extLst>
            </p:cNvPr>
            <p:cNvSpPr txBox="1"/>
            <p:nvPr/>
          </p:nvSpPr>
          <p:spPr>
            <a:xfrm>
              <a:off x="4846662" y="3457743"/>
              <a:ext cx="1535788" cy="47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Jornadas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IVC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620BF51-39D2-4E04-8C97-480C387E43EA}"/>
                </a:ext>
              </a:extLst>
            </p:cNvPr>
            <p:cNvSpPr txBox="1"/>
            <p:nvPr/>
          </p:nvSpPr>
          <p:spPr>
            <a:xfrm>
              <a:off x="6226119" y="3357861"/>
              <a:ext cx="1535788" cy="669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Instancias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De 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diálogo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41436EC-91CE-41E1-9A72-6C9CB421AC4E}"/>
                </a:ext>
              </a:extLst>
            </p:cNvPr>
            <p:cNvSpPr txBox="1"/>
            <p:nvPr/>
          </p:nvSpPr>
          <p:spPr>
            <a:xfrm>
              <a:off x="7628007" y="3477233"/>
              <a:ext cx="1535788" cy="474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Articulación Interinstitucional</a:t>
              </a:r>
              <a:endParaRPr lang="es-ES" sz="1400" b="1" dirty="0">
                <a:latin typeface="Tw Cen MT" panose="020B0602020104020603" pitchFamily="34" charset="0"/>
              </a:endParaRPr>
            </a:p>
          </p:txBody>
        </p: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4FA5F2BD-B76D-49E0-8924-C721ACE7D110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852429" y="2353688"/>
              <a:ext cx="1" cy="107868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ABE2C3E0-0D83-4E51-846D-DE9F5117BCE6}"/>
                </a:ext>
              </a:extLst>
            </p:cNvPr>
            <p:cNvCxnSpPr/>
            <p:nvPr/>
          </p:nvCxnSpPr>
          <p:spPr>
            <a:xfrm flipV="1">
              <a:off x="5542854" y="2323445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B488A169-36E3-484C-A523-854F6EFDA940}"/>
                </a:ext>
              </a:extLst>
            </p:cNvPr>
            <p:cNvCxnSpPr/>
            <p:nvPr/>
          </p:nvCxnSpPr>
          <p:spPr>
            <a:xfrm flipV="1">
              <a:off x="8294734" y="2313122"/>
              <a:ext cx="0" cy="10786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E13B20A-89A9-41B6-A471-1DEDC4BC73B2}"/>
                </a:ext>
              </a:extLst>
            </p:cNvPr>
            <p:cNvSpPr/>
            <p:nvPr/>
          </p:nvSpPr>
          <p:spPr>
            <a:xfrm>
              <a:off x="7934866" y="1694042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011A5A4A-1BED-4594-811D-2A1BD7881061}"/>
                </a:ext>
              </a:extLst>
            </p:cNvPr>
            <p:cNvSpPr/>
            <p:nvPr/>
          </p:nvSpPr>
          <p:spPr>
            <a:xfrm>
              <a:off x="6613477" y="4802297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ED6EBD6D-EE32-4E9F-ADD4-B2BA40785ED0}"/>
                </a:ext>
              </a:extLst>
            </p:cNvPr>
            <p:cNvSpPr/>
            <p:nvPr/>
          </p:nvSpPr>
          <p:spPr>
            <a:xfrm>
              <a:off x="9363017" y="477581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C8DB88E4-8C28-4286-993D-7E3B69895116}"/>
                </a:ext>
              </a:extLst>
            </p:cNvPr>
            <p:cNvSpPr/>
            <p:nvPr/>
          </p:nvSpPr>
          <p:spPr>
            <a:xfrm>
              <a:off x="2437313" y="1659330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808D4C6-153D-4102-A8CC-3E29B17E23E9}"/>
                </a:ext>
              </a:extLst>
            </p:cNvPr>
            <p:cNvSpPr/>
            <p:nvPr/>
          </p:nvSpPr>
          <p:spPr>
            <a:xfrm>
              <a:off x="5162318" y="165600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CF65832B-1414-482B-A0F1-5BA54E2284FF}"/>
                </a:ext>
              </a:extLst>
            </p:cNvPr>
            <p:cNvSpPr/>
            <p:nvPr/>
          </p:nvSpPr>
          <p:spPr>
            <a:xfrm>
              <a:off x="3834006" y="4768165"/>
              <a:ext cx="761071" cy="653792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Tw Cen MT" panose="020B0602020104020603" pitchFamily="34" charset="0"/>
              </a:endParaRPr>
            </a:p>
          </p:txBody>
        </p:sp>
        <p:pic>
          <p:nvPicPr>
            <p:cNvPr id="23" name="Picture 4" descr="Resultado de imagen para icono de personas">
              <a:extLst>
                <a:ext uri="{FF2B5EF4-FFF2-40B4-BE49-F238E27FC236}">
                  <a16:creationId xmlns:a16="http://schemas.microsoft.com/office/drawing/2014/main" id="{3842CAF4-83D5-4FC6-8743-7B0D29A220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422" b="73220" l="9557" r="86009">
                          <a14:foregroundMark x1="24188" y1="32294" x2="43938" y2="52118"/>
                          <a14:foregroundMark x1="43938" y1="52118" x2="72000" y2="57294"/>
                          <a14:foregroundMark x1="72000" y1="57294" x2="56563" y2="35412"/>
                          <a14:foregroundMark x1="56563" y1="35412" x2="48500" y2="30824"/>
                          <a14:foregroundMark x1="25750" y1="57294" x2="50000" y2="27294"/>
                          <a14:foregroundMark x1="21188" y1="48706" x2="42750" y2="33000"/>
                          <a14:foregroundMark x1="42750" y1="33000" x2="72625" y2="41118"/>
                          <a14:foregroundMark x1="72625" y1="41118" x2="72000" y2="35118"/>
                          <a14:foregroundMark x1="48500" y1="26529" x2="75500" y2="39412"/>
                          <a14:foregroundMark x1="75500" y1="39412" x2="75813" y2="35118"/>
                          <a14:foregroundMark x1="81875" y1="48000" x2="24500" y2="51529"/>
                          <a14:foregroundMark x1="24500" y1="51529" x2="18875" y2="43706"/>
                          <a14:foregroundMark x1="41688" y1="35118" x2="41688" y2="61706"/>
                          <a14:foregroundMark x1="41688" y1="61706" x2="66125" y2="46706"/>
                          <a14:foregroundMark x1="66125" y1="46706" x2="71250" y2="50118"/>
                          <a14:foregroundMark x1="49250" y1="28706" x2="56063" y2="66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2" r="4434" b="19930"/>
            <a:stretch/>
          </p:blipFill>
          <p:spPr bwMode="auto">
            <a:xfrm>
              <a:off x="2365599" y="1612738"/>
              <a:ext cx="883643" cy="67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n relacionada">
              <a:extLst>
                <a:ext uri="{FF2B5EF4-FFF2-40B4-BE49-F238E27FC236}">
                  <a16:creationId xmlns:a16="http://schemas.microsoft.com/office/drawing/2014/main" id="{FC57C4D4-04D3-48DE-BEC4-CC8D26D03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14" b="81786" l="20461" r="81844">
                          <a14:foregroundMark x1="38905" y1="40357" x2="51297" y2="50357"/>
                          <a14:foregroundMark x1="51297" y1="50357" x2="51297" y2="57500"/>
                          <a14:foregroundMark x1="48415" y1="25000" x2="53890" y2="63929"/>
                          <a14:foregroundMark x1="53890" y1="63929" x2="48415" y2="81786"/>
                          <a14:foregroundMark x1="48415" y1="81786" x2="48415" y2="81786"/>
                          <a14:foregroundMark x1="50432" y1="78214" x2="58790" y2="28929"/>
                          <a14:foregroundMark x1="25648" y1="60357" x2="36023" y2="55714"/>
                          <a14:foregroundMark x1="21037" y1="43214" x2="35735" y2="40714"/>
                          <a14:foregroundMark x1="35735" y1="40714" x2="35735" y2="40714"/>
                          <a14:foregroundMark x1="35159" y1="30000" x2="26225" y2="23214"/>
                          <a14:foregroundMark x1="41499" y1="20714" x2="36599" y2="10714"/>
                          <a14:foregroundMark x1="51009" y1="6071" x2="49568" y2="17143"/>
                          <a14:foregroundMark x1="59942" y1="21429" x2="64265" y2="10000"/>
                          <a14:foregroundMark x1="65418" y1="29643" x2="78098" y2="23214"/>
                          <a14:foregroundMark x1="70317" y1="40357" x2="81844" y2="42143"/>
                          <a14:foregroundMark x1="67435" y1="53929" x2="76081" y2="60357"/>
                          <a14:foregroundMark x1="42651" y1="36786" x2="50144" y2="53571"/>
                          <a14:foregroundMark x1="50144" y1="53571" x2="42363" y2="4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3" r="13887" b="14713"/>
            <a:stretch/>
          </p:blipFill>
          <p:spPr bwMode="auto">
            <a:xfrm>
              <a:off x="8022854" y="1687250"/>
              <a:ext cx="602277" cy="58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Resultado de imagen para icono de seguimiento">
              <a:extLst>
                <a:ext uri="{FF2B5EF4-FFF2-40B4-BE49-F238E27FC236}">
                  <a16:creationId xmlns:a16="http://schemas.microsoft.com/office/drawing/2014/main" id="{7693C145-5871-48AA-B7F1-96B9FABA19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9333" y1="20400" x2="65111" y2="79400"/>
                          <a14:foregroundMark x1="65111" y1="79400" x2="72111" y2="88800"/>
                          <a14:foregroundMark x1="39333" y1="24000" x2="60889" y2="74000"/>
                          <a14:foregroundMark x1="35222" y1="27800" x2="54667" y2="51800"/>
                          <a14:foregroundMark x1="46444" y1="13000" x2="48556" y2="55400"/>
                          <a14:foregroundMark x1="36222" y1="37000" x2="49556" y2="50000"/>
                          <a14:foregroundMark x1="33111" y1="42600" x2="48556" y2="61000"/>
                          <a14:foregroundMark x1="57778" y1="46200" x2="55667" y2="2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7" r="21502"/>
            <a:stretch/>
          </p:blipFill>
          <p:spPr bwMode="auto">
            <a:xfrm>
              <a:off x="6660107" y="4831476"/>
              <a:ext cx="630339" cy="61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Resultado de imagen para icono de inspección">
              <a:extLst>
                <a:ext uri="{FF2B5EF4-FFF2-40B4-BE49-F238E27FC236}">
                  <a16:creationId xmlns:a16="http://schemas.microsoft.com/office/drawing/2014/main" id="{FDEF4E80-4DDE-4E8C-9553-2A7952E23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308" b="81462" l="28154" r="76538">
                          <a14:foregroundMark x1="28385" y1="23846" x2="30692" y2="30692"/>
                          <a14:foregroundMark x1="30692" y1="30692" x2="41538" y2="42154"/>
                          <a14:foregroundMark x1="41538" y1="42154" x2="48538" y2="47231"/>
                          <a14:foregroundMark x1="48538" y1="47231" x2="61231" y2="68077"/>
                          <a14:foregroundMark x1="61231" y1="68077" x2="63385" y2="74769"/>
                          <a14:foregroundMark x1="63385" y1="74769" x2="61385" y2="81692"/>
                          <a14:foregroundMark x1="61385" y1="81692" x2="50462" y2="79385"/>
                          <a14:foregroundMark x1="30000" y1="23308" x2="54846" y2="54692"/>
                          <a14:foregroundMark x1="56231" y1="23846" x2="61692" y2="28385"/>
                          <a14:foregroundMark x1="61692" y1="28385" x2="60846" y2="39615"/>
                          <a14:foregroundMark x1="60846" y1="39615" x2="53692" y2="49000"/>
                          <a14:foregroundMark x1="53692" y1="49000" x2="50615" y2="57538"/>
                          <a14:foregroundMark x1="50615" y1="57538" x2="49462" y2="75077"/>
                          <a14:foregroundMark x1="49462" y1="75077" x2="49462" y2="73846"/>
                          <a14:foregroundMark x1="29538" y1="34231" x2="44538" y2="51615"/>
                          <a14:foregroundMark x1="44538" y1="51615" x2="51077" y2="57308"/>
                          <a14:foregroundMark x1="35154" y1="74846" x2="35538" y2="51308"/>
                          <a14:foregroundMark x1="35538" y1="51308" x2="40538" y2="43692"/>
                          <a14:foregroundMark x1="40538" y1="43692" x2="42077" y2="36231"/>
                          <a14:foregroundMark x1="42077" y1="36231" x2="35692" y2="31923"/>
                          <a14:foregroundMark x1="35692" y1="31923" x2="35154" y2="29846"/>
                          <a14:foregroundMark x1="34154" y1="40769" x2="41538" y2="43154"/>
                          <a14:foregroundMark x1="41538" y1="43154" x2="48538" y2="43154"/>
                          <a14:foregroundMark x1="48538" y1="43154" x2="62231" y2="42000"/>
                          <a14:foregroundMark x1="28769" y1="24077" x2="55846" y2="48923"/>
                          <a14:foregroundMark x1="28154" y1="23308" x2="62538" y2="63462"/>
                          <a14:foregroundMark x1="62538" y1="63462" x2="56385" y2="59308"/>
                          <a14:foregroundMark x1="56385" y1="59308" x2="55077" y2="54538"/>
                          <a14:foregroundMark x1="53615" y1="66692" x2="50462" y2="53308"/>
                          <a14:foregroundMark x1="49308" y1="65846" x2="53923" y2="71308"/>
                          <a14:foregroundMark x1="53923" y1="71308" x2="60154" y2="67077"/>
                          <a14:foregroundMark x1="60154" y1="67077" x2="66769" y2="58923"/>
                          <a14:foregroundMark x1="76538" y1="64846" x2="74923" y2="59692"/>
                          <a14:foregroundMark x1="75769" y1="68692" x2="75308" y2="62077"/>
                          <a14:foregroundMark x1="33154" y1="26846" x2="55077" y2="30077"/>
                          <a14:foregroundMark x1="45308" y1="37846" x2="49077" y2="31385"/>
                          <a14:foregroundMark x1="49077" y1="31385" x2="49462" y2="23615"/>
                          <a14:foregroundMark x1="49462" y1="23615" x2="50231" y2="30615"/>
                          <a14:foregroundMark x1="43308" y1="27077" x2="59462" y2="42538"/>
                          <a14:foregroundMark x1="59462" y1="42538" x2="62462" y2="35846"/>
                          <a14:foregroundMark x1="62462" y1="35846" x2="59231" y2="29231"/>
                          <a14:foregroundMark x1="59231" y1="29231" x2="58462" y2="29231"/>
                          <a14:foregroundMark x1="64615" y1="38385" x2="64385" y2="45538"/>
                          <a14:foregroundMark x1="64385" y1="45538" x2="63000" y2="44154"/>
                          <a14:foregroundMark x1="32385" y1="44000" x2="34923" y2="67462"/>
                          <a14:foregroundMark x1="34923" y1="67462" x2="38923" y2="71462"/>
                          <a14:foregroundMark x1="37308" y1="56538" x2="40692" y2="55692"/>
                          <a14:foregroundMark x1="32385" y1="71846" x2="31385" y2="49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6" t="19836" r="20784" b="13506"/>
            <a:stretch/>
          </p:blipFill>
          <p:spPr bwMode="auto">
            <a:xfrm>
              <a:off x="5362356" y="1760184"/>
              <a:ext cx="427516" cy="42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Resultado de imagen para icono de empresa">
              <a:extLst>
                <a:ext uri="{FF2B5EF4-FFF2-40B4-BE49-F238E27FC236}">
                  <a16:creationId xmlns:a16="http://schemas.microsoft.com/office/drawing/2014/main" id="{C4F101C8-8E90-4C02-BE7E-7FB3FE973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214" y="4878384"/>
              <a:ext cx="448654" cy="448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Resultado de imagen para silueta png BUS">
              <a:extLst>
                <a:ext uri="{FF2B5EF4-FFF2-40B4-BE49-F238E27FC236}">
                  <a16:creationId xmlns:a16="http://schemas.microsoft.com/office/drawing/2014/main" id="{708321E8-2D7C-4796-A5A7-53F09A865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9839" y="4817823"/>
              <a:ext cx="547617" cy="547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FAE282E9-BF45-4286-9CA6-20A88DEB56A8}"/>
                </a:ext>
              </a:extLst>
            </p:cNvPr>
            <p:cNvSpPr txBox="1"/>
            <p:nvPr/>
          </p:nvSpPr>
          <p:spPr>
            <a:xfrm>
              <a:off x="2340269" y="4120016"/>
              <a:ext cx="1186553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13</a:t>
              </a:r>
              <a:r>
                <a:rPr lang="es-CO" sz="1400" dirty="0">
                  <a:latin typeface="Tw Cen MT" panose="020B0602020104020603" pitchFamily="34" charset="0"/>
                </a:rPr>
                <a:t>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realizadas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4FC1781-9D49-45FE-9F4F-D9D158E77D64}"/>
                </a:ext>
              </a:extLst>
            </p:cNvPr>
            <p:cNvSpPr txBox="1"/>
            <p:nvPr/>
          </p:nvSpPr>
          <p:spPr>
            <a:xfrm>
              <a:off x="4826582" y="4076281"/>
              <a:ext cx="1461048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</a:t>
              </a:r>
              <a:r>
                <a:rPr lang="es-CO" sz="1400" dirty="0">
                  <a:latin typeface="Tw Cen MT" panose="020B0602020104020603" pitchFamily="34" charset="0"/>
                </a:rPr>
                <a:t>  Actividad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    realizada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311E99AE-2C0F-4D82-8F48-943885430B0E}"/>
                </a:ext>
              </a:extLst>
            </p:cNvPr>
            <p:cNvSpPr txBox="1"/>
            <p:nvPr/>
          </p:nvSpPr>
          <p:spPr>
            <a:xfrm>
              <a:off x="7693177" y="4040249"/>
              <a:ext cx="1980798" cy="122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pPr algn="ctr"/>
              <a:r>
                <a:rPr lang="es-CO" sz="1400" b="1" dirty="0">
                  <a:latin typeface="Tw Cen MT" panose="020B0602020104020603" pitchFamily="34" charset="0"/>
                </a:rPr>
                <a:t>2</a:t>
              </a:r>
              <a:r>
                <a:rPr lang="es-CO" sz="1400" dirty="0">
                  <a:latin typeface="Tw Cen MT" panose="020B0602020104020603" pitchFamily="34" charset="0"/>
                </a:rPr>
                <a:t>  Actividades</a:t>
              </a:r>
            </a:p>
            <a:p>
              <a:pPr algn="ctr"/>
              <a:r>
                <a:rPr lang="es-CO" sz="1400" dirty="0">
                  <a:latin typeface="Tw Cen MT" panose="020B0602020104020603" pitchFamily="34" charset="0"/>
                </a:rPr>
                <a:t>    realizadas</a:t>
              </a:r>
            </a:p>
            <a:p>
              <a:endParaRPr lang="es-CO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  <a:p>
              <a:endParaRPr lang="es-CO" b="1" dirty="0">
                <a:solidFill>
                  <a:srgbClr val="FF000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185D379D-8B7D-4B7F-8E18-BD1F8123FCFB}"/>
                </a:ext>
              </a:extLst>
            </p:cNvPr>
            <p:cNvSpPr txBox="1"/>
            <p:nvPr/>
          </p:nvSpPr>
          <p:spPr>
            <a:xfrm>
              <a:off x="3701270" y="2500978"/>
              <a:ext cx="1461048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10</a:t>
              </a:r>
              <a:r>
                <a:rPr lang="es-CO" sz="1400" dirty="0">
                  <a:latin typeface="Tw Cen MT" panose="020B0602020104020603" pitchFamily="34" charset="0"/>
                </a:rPr>
                <a:t>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     realizadas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D84B9BB-C99D-4D2A-9768-BF6B26521471}"/>
                </a:ext>
              </a:extLst>
            </p:cNvPr>
            <p:cNvSpPr txBox="1"/>
            <p:nvPr/>
          </p:nvSpPr>
          <p:spPr>
            <a:xfrm>
              <a:off x="6263019" y="2517301"/>
              <a:ext cx="1461048" cy="725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</a:t>
              </a:r>
              <a:r>
                <a:rPr lang="es-CO" sz="1400" dirty="0">
                  <a:latin typeface="Tw Cen MT" panose="020B0602020104020603" pitchFamily="34" charset="0"/>
                </a:rPr>
                <a:t>  Actividades</a:t>
              </a:r>
            </a:p>
            <a:p>
              <a:r>
                <a:rPr lang="es-CO" sz="1400" dirty="0">
                  <a:latin typeface="Tw Cen MT" panose="020B0602020104020603" pitchFamily="34" charset="0"/>
                </a:rPr>
                <a:t>    realizadas</a:t>
              </a: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54E70CDA-813F-4E50-8312-0949F17AB450}"/>
                </a:ext>
              </a:extLst>
            </p:cNvPr>
            <p:cNvSpPr txBox="1"/>
            <p:nvPr/>
          </p:nvSpPr>
          <p:spPr>
            <a:xfrm>
              <a:off x="9104661" y="2745175"/>
              <a:ext cx="1371287" cy="52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FF0000"/>
                  </a:solidFill>
                  <a:latin typeface="Tw Cen MT" panose="020B0602020104020603" pitchFamily="34" charset="0"/>
                </a:rPr>
                <a:t>2019</a:t>
              </a:r>
            </a:p>
            <a:p>
              <a:r>
                <a:rPr lang="es-CO" sz="1400" b="1" dirty="0">
                  <a:latin typeface="Tw Cen MT" panose="020B0602020104020603" pitchFamily="34" charset="0"/>
                </a:rPr>
                <a:t>13</a:t>
              </a:r>
              <a:r>
                <a:rPr lang="es-CO" sz="1400" dirty="0">
                  <a:latin typeface="Tw Cen MT" panose="020B0602020104020603" pitchFamily="34" charset="0"/>
                </a:rPr>
                <a:t>  Jornadas</a:t>
              </a:r>
            </a:p>
          </p:txBody>
        </p:sp>
      </p:grp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DE9F8613-C1DF-40CE-A0ED-052F674182A7}"/>
              </a:ext>
            </a:extLst>
          </p:cNvPr>
          <p:cNvCxnSpPr/>
          <p:nvPr/>
        </p:nvCxnSpPr>
        <p:spPr>
          <a:xfrm flipV="1">
            <a:off x="1341272" y="3840581"/>
            <a:ext cx="0" cy="11903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639DE1CA-2617-4281-9A7A-011CAD600047}"/>
              </a:ext>
            </a:extLst>
          </p:cNvPr>
          <p:cNvSpPr txBox="1"/>
          <p:nvPr/>
        </p:nvSpPr>
        <p:spPr>
          <a:xfrm>
            <a:off x="9882570" y="3462235"/>
            <a:ext cx="1796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Tw Cen MT" panose="020B0602020104020603" pitchFamily="34" charset="0"/>
              </a:rPr>
              <a:t>Espacios</a:t>
            </a:r>
          </a:p>
          <a:p>
            <a:pPr algn="ctr"/>
            <a:r>
              <a:rPr lang="es-CO" sz="1400" b="1" dirty="0">
                <a:latin typeface="Tw Cen MT" panose="020B0602020104020603" pitchFamily="34" charset="0"/>
              </a:rPr>
              <a:t>con</a:t>
            </a:r>
          </a:p>
          <a:p>
            <a:pPr algn="ctr"/>
            <a:r>
              <a:rPr lang="es-CO" sz="1400" b="1" dirty="0">
                <a:latin typeface="Tw Cen MT" panose="020B0602020104020603" pitchFamily="34" charset="0"/>
              </a:rPr>
              <a:t>empresas</a:t>
            </a:r>
            <a:endParaRPr lang="es-ES" sz="1400" b="1" dirty="0">
              <a:latin typeface="Tw Cen MT" panose="020B0602020104020603" pitchFamily="34" charset="0"/>
            </a:endParaRPr>
          </a:p>
        </p:txBody>
      </p:sp>
      <p:sp>
        <p:nvSpPr>
          <p:cNvPr id="42" name="Flecha: cheurón 39">
            <a:extLst>
              <a:ext uri="{FF2B5EF4-FFF2-40B4-BE49-F238E27FC236}">
                <a16:creationId xmlns:a16="http://schemas.microsoft.com/office/drawing/2014/main" id="{FB9399C4-D2AC-44C5-9040-7CB72B05247F}"/>
              </a:ext>
            </a:extLst>
          </p:cNvPr>
          <p:cNvSpPr/>
          <p:nvPr/>
        </p:nvSpPr>
        <p:spPr>
          <a:xfrm>
            <a:off x="375254" y="3443366"/>
            <a:ext cx="1932037" cy="756837"/>
          </a:xfrm>
          <a:prstGeom prst="chevron">
            <a:avLst/>
          </a:prstGeom>
          <a:solidFill>
            <a:srgbClr val="F93D4F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AFA9174-2515-4CB0-B8D2-162CE5119310}"/>
              </a:ext>
            </a:extLst>
          </p:cNvPr>
          <p:cNvSpPr txBox="1"/>
          <p:nvPr/>
        </p:nvSpPr>
        <p:spPr>
          <a:xfrm>
            <a:off x="522729" y="3525651"/>
            <a:ext cx="174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latin typeface="Tw Cen MT" panose="020B0602020104020603" pitchFamily="34" charset="0"/>
              </a:rPr>
              <a:t>Eventos de Empleabilidad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3FE10AA9-D084-4CEA-BA9E-2400307D33B5}"/>
              </a:ext>
            </a:extLst>
          </p:cNvPr>
          <p:cNvSpPr/>
          <p:nvPr/>
        </p:nvSpPr>
        <p:spPr>
          <a:xfrm>
            <a:off x="871284" y="5060490"/>
            <a:ext cx="863901" cy="72147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w Cen MT" panose="020B0602020104020603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A78F8AB-E74D-45BC-BACE-58DD2EF4C9CA}"/>
              </a:ext>
            </a:extLst>
          </p:cNvPr>
          <p:cNvSpPr txBox="1"/>
          <p:nvPr/>
        </p:nvSpPr>
        <p:spPr>
          <a:xfrm>
            <a:off x="655431" y="2599909"/>
            <a:ext cx="1332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2019</a:t>
            </a:r>
          </a:p>
          <a:p>
            <a:r>
              <a:rPr lang="es-CO" sz="1400" b="1" dirty="0">
                <a:latin typeface="Tw Cen MT" panose="020B0602020104020603" pitchFamily="34" charset="0"/>
              </a:rPr>
              <a:t>3</a:t>
            </a:r>
            <a:r>
              <a:rPr lang="es-CO" sz="1400" dirty="0">
                <a:latin typeface="Tw Cen MT" panose="020B0602020104020603" pitchFamily="34" charset="0"/>
              </a:rPr>
              <a:t>  Actividades</a:t>
            </a:r>
          </a:p>
          <a:p>
            <a:r>
              <a:rPr lang="es-CO" sz="1400" dirty="0">
                <a:latin typeface="Tw Cen MT" panose="020B0602020104020603" pitchFamily="34" charset="0"/>
              </a:rPr>
              <a:t>    realizadas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456E5DFC-DF3A-4B2F-B361-E9F4900E56C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r="50061" b="18619"/>
          <a:stretch/>
        </p:blipFill>
        <p:spPr>
          <a:xfrm>
            <a:off x="955060" y="5030930"/>
            <a:ext cx="772423" cy="691913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88585B7D-6637-4A74-AA97-705CD19B397A}"/>
              </a:ext>
            </a:extLst>
          </p:cNvPr>
          <p:cNvSpPr/>
          <p:nvPr/>
        </p:nvSpPr>
        <p:spPr>
          <a:xfrm>
            <a:off x="396593" y="1109976"/>
            <a:ext cx="335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altLang="es-CO" b="1" dirty="0">
                <a:solidFill>
                  <a:srgbClr val="FF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ACTIVIDADES REALIZADAS 2019</a:t>
            </a:r>
            <a:endParaRPr lang="es-ES" altLang="es-CO" b="1" dirty="0">
              <a:solidFill>
                <a:srgbClr val="FF0000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66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0108" y="1144591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A72149-5634-4D9B-B531-6220CEE4C3F1}"/>
              </a:ext>
            </a:extLst>
          </p:cNvPr>
          <p:cNvSpPr txBox="1"/>
          <p:nvPr/>
        </p:nvSpPr>
        <p:spPr>
          <a:xfrm>
            <a:off x="1554667" y="1613608"/>
            <a:ext cx="2983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 ATLÁNTICO</a:t>
            </a:r>
            <a:endParaRPr lang="es-CO" sz="2400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96000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F0CBCD-8476-4D7F-A859-5420D00F3906}"/>
              </a:ext>
            </a:extLst>
          </p:cNvPr>
          <p:cNvSpPr txBox="1"/>
          <p:nvPr/>
        </p:nvSpPr>
        <p:spPr>
          <a:xfrm>
            <a:off x="7170391" y="2224314"/>
            <a:ext cx="328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BB5695-FA14-4609-AED0-9C09D9E16A4E}"/>
              </a:ext>
            </a:extLst>
          </p:cNvPr>
          <p:cNvSpPr txBox="1"/>
          <p:nvPr/>
        </p:nvSpPr>
        <p:spPr>
          <a:xfrm>
            <a:off x="7203268" y="2562509"/>
            <a:ext cx="158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5 prestadores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5C1C31A-D01A-4FA9-BFDA-489D4A9B3867}"/>
              </a:ext>
            </a:extLst>
          </p:cNvPr>
          <p:cNvSpPr txBox="1"/>
          <p:nvPr/>
        </p:nvSpPr>
        <p:spPr>
          <a:xfrm>
            <a:off x="1577419" y="2401183"/>
            <a:ext cx="362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Intervención especializada víctimas del conflicto armado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2B10A59-921B-4261-B938-904DE58F29BB}"/>
              </a:ext>
            </a:extLst>
          </p:cNvPr>
          <p:cNvSpPr txBox="1"/>
          <p:nvPr/>
        </p:nvSpPr>
        <p:spPr>
          <a:xfrm>
            <a:off x="1620680" y="2876804"/>
            <a:ext cx="231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7 proyectos seleccionados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3741B2-347E-4BB2-9168-4BEB5BAAAA81}"/>
              </a:ext>
            </a:extLst>
          </p:cNvPr>
          <p:cNvSpPr txBox="1"/>
          <p:nvPr/>
        </p:nvSpPr>
        <p:spPr>
          <a:xfrm>
            <a:off x="7244069" y="3296835"/>
            <a:ext cx="377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Piloto estrategia de atención a migrantes provenientes de Venezuela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D3515A-359D-4112-9000-DC5DD77299AC}"/>
              </a:ext>
            </a:extLst>
          </p:cNvPr>
          <p:cNvSpPr txBox="1"/>
          <p:nvPr/>
        </p:nvSpPr>
        <p:spPr>
          <a:xfrm>
            <a:off x="7244069" y="3881251"/>
            <a:ext cx="339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Una socialización/ 8 planes de trabajo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1294E8-3795-4707-BB9F-24D569A09AD1}"/>
              </a:ext>
            </a:extLst>
          </p:cNvPr>
          <p:cNvSpPr txBox="1"/>
          <p:nvPr/>
        </p:nvSpPr>
        <p:spPr>
          <a:xfrm>
            <a:off x="7311754" y="4636613"/>
            <a:ext cx="4025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28" y="2367083"/>
            <a:ext cx="511994" cy="7062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880" y="3223549"/>
            <a:ext cx="715349" cy="8899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592" y="2185624"/>
            <a:ext cx="746356" cy="7408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078" y="4604129"/>
            <a:ext cx="884991" cy="7869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13C7732-01B6-4876-BA8F-6B9BEEE3F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32" y="3542633"/>
            <a:ext cx="742976" cy="74080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0B9ADD6-074E-48CC-AE15-3C6D790095FA}"/>
              </a:ext>
            </a:extLst>
          </p:cNvPr>
          <p:cNvSpPr txBox="1"/>
          <p:nvPr/>
        </p:nvSpPr>
        <p:spPr>
          <a:xfrm>
            <a:off x="1497678" y="3468662"/>
            <a:ext cx="48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9A2FAD9-EE80-4E6D-8036-B31BB20F16B7}"/>
              </a:ext>
            </a:extLst>
          </p:cNvPr>
          <p:cNvSpPr txBox="1"/>
          <p:nvPr/>
        </p:nvSpPr>
        <p:spPr>
          <a:xfrm>
            <a:off x="1503409" y="3867240"/>
            <a:ext cx="4416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w Cen MT" panose="020B0602020104020603" pitchFamily="34" charset="0"/>
              </a:rPr>
              <a:t>Perfomance</a:t>
            </a:r>
            <a:r>
              <a:rPr lang="es-CO" sz="1400" dirty="0">
                <a:latin typeface="Tw Cen MT" panose="020B0602020104020603" pitchFamily="34" charset="0"/>
              </a:rPr>
              <a:t> – 4 </a:t>
            </a:r>
            <a:r>
              <a:rPr lang="es-CO" sz="1400" dirty="0" err="1">
                <a:latin typeface="Tw Cen MT" panose="020B0602020104020603" pitchFamily="34" charset="0"/>
              </a:rPr>
              <a:t>Beyond</a:t>
            </a:r>
            <a:endParaRPr lang="es-CO" sz="14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Capacitación INCI e INSOR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Refuerzo de Modelo de Inclusión laboral y ruta de empleabilidad.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SISE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1 “Plan Par” en la ciudad de Manizales (1 agencia de empleo).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Taller de Profundización de la Norma Técnica de Calidad 6175.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1 Profesional en territorio OIM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FA1AFCA-5B0E-4BCC-A297-B0672A9F8C64}"/>
              </a:ext>
            </a:extLst>
          </p:cNvPr>
          <p:cNvSpPr txBox="1"/>
          <p:nvPr/>
        </p:nvSpPr>
        <p:spPr>
          <a:xfrm>
            <a:off x="7311754" y="5112306"/>
            <a:ext cx="4880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Inauguración de un centro de empleo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Reconocimiento- Agencias inclusivas de empleo (2 prestadores)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Taller Construyendo País </a:t>
            </a:r>
          </a:p>
        </p:txBody>
      </p:sp>
    </p:spTree>
    <p:extLst>
      <p:ext uri="{BB962C8B-B14F-4D97-AF65-F5344CB8AC3E}">
        <p14:creationId xmlns:p14="http://schemas.microsoft.com/office/powerpoint/2010/main" val="3024262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0108" y="1144591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A72149-5634-4D9B-B531-6220CEE4C3F1}"/>
              </a:ext>
            </a:extLst>
          </p:cNvPr>
          <p:cNvSpPr txBox="1"/>
          <p:nvPr/>
        </p:nvSpPr>
        <p:spPr>
          <a:xfrm>
            <a:off x="1690822" y="1554200"/>
            <a:ext cx="261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 BOLÍVAR</a:t>
            </a:r>
            <a:endParaRPr lang="es-CO" sz="2400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96000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F0CBCD-8476-4D7F-A859-5420D00F3906}"/>
              </a:ext>
            </a:extLst>
          </p:cNvPr>
          <p:cNvSpPr txBox="1"/>
          <p:nvPr/>
        </p:nvSpPr>
        <p:spPr>
          <a:xfrm>
            <a:off x="7526075" y="2406111"/>
            <a:ext cx="404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BB5695-FA14-4609-AED0-9C09D9E16A4E}"/>
              </a:ext>
            </a:extLst>
          </p:cNvPr>
          <p:cNvSpPr txBox="1"/>
          <p:nvPr/>
        </p:nvSpPr>
        <p:spPr>
          <a:xfrm>
            <a:off x="7552054" y="2689210"/>
            <a:ext cx="1953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2 prestadores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3741B2-347E-4BB2-9168-4BEB5BAAAA81}"/>
              </a:ext>
            </a:extLst>
          </p:cNvPr>
          <p:cNvSpPr txBox="1"/>
          <p:nvPr/>
        </p:nvSpPr>
        <p:spPr>
          <a:xfrm>
            <a:off x="1491274" y="4037214"/>
            <a:ext cx="461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Piloto estrategia de atención a migrantes provenientes de Venezuela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D3515A-359D-4112-9000-DC5DD77299AC}"/>
              </a:ext>
            </a:extLst>
          </p:cNvPr>
          <p:cNvSpPr txBox="1"/>
          <p:nvPr/>
        </p:nvSpPr>
        <p:spPr>
          <a:xfrm>
            <a:off x="1551122" y="4621989"/>
            <a:ext cx="4171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Una socialización/ 4 planes de trabajo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53" y="3939847"/>
            <a:ext cx="880160" cy="8899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02" y="2367421"/>
            <a:ext cx="918311" cy="74080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13C7732-01B6-4876-BA8F-6B9BEEE3F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360" y="4079503"/>
            <a:ext cx="914151" cy="74080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0B9ADD6-074E-48CC-AE15-3C6D790095FA}"/>
              </a:ext>
            </a:extLst>
          </p:cNvPr>
          <p:cNvSpPr txBox="1"/>
          <p:nvPr/>
        </p:nvSpPr>
        <p:spPr>
          <a:xfrm>
            <a:off x="7526075" y="3971319"/>
            <a:ext cx="48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9A2FAD9-EE80-4E6D-8036-B31BB20F16B7}"/>
              </a:ext>
            </a:extLst>
          </p:cNvPr>
          <p:cNvSpPr txBox="1"/>
          <p:nvPr/>
        </p:nvSpPr>
        <p:spPr>
          <a:xfrm>
            <a:off x="7345463" y="4263707"/>
            <a:ext cx="503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w Cen MT" panose="020B0602020104020603" pitchFamily="34" charset="0"/>
              </a:rPr>
              <a:t>Perfomance</a:t>
            </a:r>
            <a:r>
              <a:rPr lang="es-CO" sz="1400" dirty="0">
                <a:latin typeface="Tw Cen MT" panose="020B0602020104020603" pitchFamily="34" charset="0"/>
              </a:rPr>
              <a:t> – 4 </a:t>
            </a:r>
            <a:r>
              <a:rPr lang="es-CO" sz="1400" dirty="0" err="1">
                <a:latin typeface="Tw Cen MT" panose="020B0602020104020603" pitchFamily="34" charset="0"/>
              </a:rPr>
              <a:t>Beyond</a:t>
            </a:r>
            <a:endParaRPr lang="es-CO" sz="14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Capacitación INSOR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SISE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1 Profesional en territorio </a:t>
            </a:r>
            <a:r>
              <a:rPr lang="es-ES" sz="1600" dirty="0">
                <a:latin typeface="Tw Cen MT" panose="020B0602020104020603" pitchFamily="34" charset="0"/>
              </a:rPr>
              <a:t>OIM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B12B78D-4234-4BFF-84DA-BFCB7FC88579}"/>
              </a:ext>
            </a:extLst>
          </p:cNvPr>
          <p:cNvSpPr txBox="1"/>
          <p:nvPr/>
        </p:nvSpPr>
        <p:spPr>
          <a:xfrm>
            <a:off x="1491274" y="2422908"/>
            <a:ext cx="4070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Estrategia de atención a población étnica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69FFCE1-8AC9-4FC7-8F42-AE923150B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48454" y="2406111"/>
            <a:ext cx="1002097" cy="79898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E140638-FC0C-42B6-A2DF-3438161654FA}"/>
              </a:ext>
            </a:extLst>
          </p:cNvPr>
          <p:cNvSpPr txBox="1"/>
          <p:nvPr/>
        </p:nvSpPr>
        <p:spPr>
          <a:xfrm>
            <a:off x="1528833" y="2784257"/>
            <a:ext cx="417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Una socialización/ 9 prestadores</a:t>
            </a:r>
          </a:p>
          <a:p>
            <a:r>
              <a:rPr lang="es-CO" sz="1600" dirty="0">
                <a:latin typeface="Tw Cen MT" panose="020B0602020104020603" pitchFamily="34" charset="0"/>
              </a:rPr>
              <a:t>1 profesional en territorio OIM</a:t>
            </a:r>
          </a:p>
        </p:txBody>
      </p:sp>
    </p:spTree>
    <p:extLst>
      <p:ext uri="{BB962C8B-B14F-4D97-AF65-F5344CB8AC3E}">
        <p14:creationId xmlns:p14="http://schemas.microsoft.com/office/powerpoint/2010/main" val="1528451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0164" y="1201349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96000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46F427E-219C-40A7-B9ED-8D6789EA5986}"/>
              </a:ext>
            </a:extLst>
          </p:cNvPr>
          <p:cNvSpPr txBox="1"/>
          <p:nvPr/>
        </p:nvSpPr>
        <p:spPr>
          <a:xfrm>
            <a:off x="1562601" y="1730085"/>
            <a:ext cx="319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 SAN ANDRÉS</a:t>
            </a:r>
            <a:endParaRPr lang="es-CO" sz="2400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AFF6E66-9315-491A-A97E-AD2C114A1774}"/>
              </a:ext>
            </a:extLst>
          </p:cNvPr>
          <p:cNvSpPr txBox="1"/>
          <p:nvPr/>
        </p:nvSpPr>
        <p:spPr>
          <a:xfrm>
            <a:off x="1588755" y="2564132"/>
            <a:ext cx="404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4977366-32FB-4134-93FE-D4681FA717DD}"/>
              </a:ext>
            </a:extLst>
          </p:cNvPr>
          <p:cNvSpPr txBox="1"/>
          <p:nvPr/>
        </p:nvSpPr>
        <p:spPr>
          <a:xfrm>
            <a:off x="1614734" y="2847231"/>
            <a:ext cx="1953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1 prestador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655F8683-855B-4C2E-9232-840D1491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36" y="2476830"/>
            <a:ext cx="918311" cy="74080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9E649D1-2CE5-4BA1-97C8-8C916631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89" y="3922031"/>
            <a:ext cx="914151" cy="740802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C39AE2B5-D5C2-4875-97A4-B4B140660F12}"/>
              </a:ext>
            </a:extLst>
          </p:cNvPr>
          <p:cNvSpPr txBox="1"/>
          <p:nvPr/>
        </p:nvSpPr>
        <p:spPr>
          <a:xfrm>
            <a:off x="1562601" y="4106672"/>
            <a:ext cx="4511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300" dirty="0" err="1">
                <a:latin typeface="Tw Cen MT" panose="020B0602020104020603" pitchFamily="34" charset="0"/>
              </a:rPr>
              <a:t>Perfomance</a:t>
            </a:r>
            <a:r>
              <a:rPr lang="es-CO" sz="1300" dirty="0">
                <a:latin typeface="Tw Cen MT" panose="020B0602020104020603" pitchFamily="34" charset="0"/>
              </a:rPr>
              <a:t> – 4 </a:t>
            </a:r>
            <a:r>
              <a:rPr lang="es-CO" sz="1300" dirty="0" err="1">
                <a:latin typeface="Tw Cen MT" panose="020B0602020104020603" pitchFamily="34" charset="0"/>
              </a:rPr>
              <a:t>Beyond</a:t>
            </a:r>
            <a:endParaRPr lang="es-CO" sz="13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300" dirty="0">
                <a:latin typeface="Tw Cen MT" panose="020B0602020104020603" pitchFamily="34" charset="0"/>
              </a:rPr>
              <a:t>Refuerzo ruta de empleabilidad y modelo de inclusión laboral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300" dirty="0">
                <a:latin typeface="Tw Cen MT" panose="020B0602020104020603" pitchFamily="34" charset="0"/>
              </a:rPr>
              <a:t>SISE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300" dirty="0">
                <a:latin typeface="Tw Cen MT" panose="020B0602020104020603" pitchFamily="34" charset="0"/>
              </a:rPr>
              <a:t>1 “Plan Par” en la ciudad de Manizales (1 agencia de empleo).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>
                <a:latin typeface="Tw Cen MT" panose="020B0602020104020603" pitchFamily="34" charset="0"/>
              </a:rPr>
              <a:t>Taller de la Norma Técnica de Calidad 6175.</a:t>
            </a:r>
          </a:p>
          <a:p>
            <a:endParaRPr lang="es-ES" sz="1300" dirty="0">
              <a:latin typeface="Tw Cen MT" panose="020B0602020104020603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B26B93A-6DAE-44C8-8096-7C98C7E3798F}"/>
              </a:ext>
            </a:extLst>
          </p:cNvPr>
          <p:cNvSpPr txBox="1"/>
          <p:nvPr/>
        </p:nvSpPr>
        <p:spPr>
          <a:xfrm>
            <a:off x="1555800" y="3813085"/>
            <a:ext cx="48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3DAFB6B-3B60-4CDF-A01B-91BDA666490F}"/>
              </a:ext>
            </a:extLst>
          </p:cNvPr>
          <p:cNvSpPr txBox="1"/>
          <p:nvPr/>
        </p:nvSpPr>
        <p:spPr>
          <a:xfrm>
            <a:off x="7470367" y="2979990"/>
            <a:ext cx="369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64F60715-19F8-450E-B35B-DE62C5EA3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387" y="2847231"/>
            <a:ext cx="812692" cy="786979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DB4A1CFD-F571-42D7-9134-2D716115C5C2}"/>
              </a:ext>
            </a:extLst>
          </p:cNvPr>
          <p:cNvSpPr txBox="1"/>
          <p:nvPr/>
        </p:nvSpPr>
        <p:spPr>
          <a:xfrm>
            <a:off x="7311756" y="3343157"/>
            <a:ext cx="4481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Taller Construyendo País </a:t>
            </a:r>
          </a:p>
          <a:p>
            <a:endParaRPr lang="es-CO" sz="14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Encuentro de la Consejería Presidencial para la participación de la población con discapacidad con los prestadores del SPE.</a:t>
            </a:r>
          </a:p>
        </p:txBody>
      </p:sp>
    </p:spTree>
    <p:extLst>
      <p:ext uri="{BB962C8B-B14F-4D97-AF65-F5344CB8AC3E}">
        <p14:creationId xmlns:p14="http://schemas.microsoft.com/office/powerpoint/2010/main" val="230420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SECTORIALES</a:t>
            </a:r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208163" y="2035201"/>
            <a:ext cx="7775675" cy="3407979"/>
            <a:chOff x="1117926" y="3172870"/>
            <a:chExt cx="5767754" cy="252793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5672123-09EF-4E36-973C-79AE2E217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3" t="3812" r="23733" b="75083"/>
            <a:stretch/>
          </p:blipFill>
          <p:spPr>
            <a:xfrm>
              <a:off x="1117926" y="3172870"/>
              <a:ext cx="5767754" cy="1238312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950964C-3C0B-47C6-B856-930B3F3E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3" t="83831" r="23733" b="3812"/>
            <a:stretch/>
          </p:blipFill>
          <p:spPr>
            <a:xfrm>
              <a:off x="1117926" y="4975764"/>
              <a:ext cx="5767754" cy="725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74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0108" y="1144591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A72149-5634-4D9B-B531-6220CEE4C3F1}"/>
              </a:ext>
            </a:extLst>
          </p:cNvPr>
          <p:cNvSpPr txBox="1"/>
          <p:nvPr/>
        </p:nvSpPr>
        <p:spPr>
          <a:xfrm>
            <a:off x="1611446" y="1520649"/>
            <a:ext cx="2832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 CÓRDOBA</a:t>
            </a:r>
            <a:endParaRPr lang="es-CO" sz="2400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96000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F0CBCD-8476-4D7F-A859-5420D00F3906}"/>
              </a:ext>
            </a:extLst>
          </p:cNvPr>
          <p:cNvSpPr txBox="1"/>
          <p:nvPr/>
        </p:nvSpPr>
        <p:spPr>
          <a:xfrm>
            <a:off x="7496810" y="2451976"/>
            <a:ext cx="328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BB5695-FA14-4609-AED0-9C09D9E16A4E}"/>
              </a:ext>
            </a:extLst>
          </p:cNvPr>
          <p:cNvSpPr txBox="1"/>
          <p:nvPr/>
        </p:nvSpPr>
        <p:spPr>
          <a:xfrm>
            <a:off x="7529687" y="2790171"/>
            <a:ext cx="158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1 prestador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5C1C31A-D01A-4FA9-BFDA-489D4A9B3867}"/>
              </a:ext>
            </a:extLst>
          </p:cNvPr>
          <p:cNvSpPr txBox="1"/>
          <p:nvPr/>
        </p:nvSpPr>
        <p:spPr>
          <a:xfrm>
            <a:off x="1348152" y="2508115"/>
            <a:ext cx="3548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Intervención especializada víctimas del conflicto armado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2B10A59-921B-4261-B938-904DE58F29BB}"/>
              </a:ext>
            </a:extLst>
          </p:cNvPr>
          <p:cNvSpPr txBox="1"/>
          <p:nvPr/>
        </p:nvSpPr>
        <p:spPr>
          <a:xfrm>
            <a:off x="1365865" y="3002505"/>
            <a:ext cx="231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3 proyectos seleccionados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1294E8-3795-4707-BB9F-24D569A09AD1}"/>
              </a:ext>
            </a:extLst>
          </p:cNvPr>
          <p:cNvSpPr txBox="1"/>
          <p:nvPr/>
        </p:nvSpPr>
        <p:spPr>
          <a:xfrm>
            <a:off x="7614554" y="3858069"/>
            <a:ext cx="421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</a:t>
            </a: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54" y="2497783"/>
            <a:ext cx="511994" cy="7062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011" y="2413286"/>
            <a:ext cx="746356" cy="7408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640" y="3991465"/>
            <a:ext cx="927487" cy="78697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13C7732-01B6-4876-BA8F-6B9BEEE3F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2" y="4012567"/>
            <a:ext cx="742976" cy="740802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0B9ADD6-074E-48CC-AE15-3C6D790095FA}"/>
              </a:ext>
            </a:extLst>
          </p:cNvPr>
          <p:cNvSpPr txBox="1"/>
          <p:nvPr/>
        </p:nvSpPr>
        <p:spPr>
          <a:xfrm>
            <a:off x="1320321" y="4067830"/>
            <a:ext cx="48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9A2FAD9-EE80-4E6D-8036-B31BB20F16B7}"/>
              </a:ext>
            </a:extLst>
          </p:cNvPr>
          <p:cNvSpPr txBox="1"/>
          <p:nvPr/>
        </p:nvSpPr>
        <p:spPr>
          <a:xfrm>
            <a:off x="1348152" y="4544941"/>
            <a:ext cx="4093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w Cen MT" panose="020B0602020104020603" pitchFamily="34" charset="0"/>
              </a:rPr>
              <a:t>Perfomance</a:t>
            </a:r>
            <a:r>
              <a:rPr lang="es-CO" sz="1400" dirty="0">
                <a:latin typeface="Tw Cen MT" panose="020B0602020104020603" pitchFamily="34" charset="0"/>
              </a:rPr>
              <a:t> – 4 </a:t>
            </a:r>
            <a:r>
              <a:rPr lang="es-CO" sz="1400" dirty="0" err="1">
                <a:latin typeface="Tw Cen MT" panose="020B0602020104020603" pitchFamily="34" charset="0"/>
              </a:rPr>
              <a:t>Beyond</a:t>
            </a:r>
            <a:endParaRPr lang="es-CO" sz="14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Refuerzo de Modelo de Inclusión laboral y ruta de empleabilidad y SISE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Taller de Profundización de la Norma Técnica de Calidad 6175.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1 Profesional en territorio OIM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FA1AFCA-5B0E-4BCC-A297-B0672A9F8C64}"/>
              </a:ext>
            </a:extLst>
          </p:cNvPr>
          <p:cNvSpPr txBox="1"/>
          <p:nvPr/>
        </p:nvSpPr>
        <p:spPr>
          <a:xfrm>
            <a:off x="7496810" y="4222021"/>
            <a:ext cx="4790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Tw Cen MT" panose="020B0602020104020603" pitchFamily="34" charset="0"/>
              </a:rPr>
              <a:t>Encuentro - Emprendimiento e Innovación para las personas con discapacidad - Consejería Presidencial y UAESPE.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Tw Cen MT" panose="020B0602020104020603" pitchFamily="34" charset="0"/>
              </a:rPr>
              <a:t>Encuentro inclusivo de empleo - DPS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Tw Cen MT" panose="020B0602020104020603" pitchFamily="34" charset="0"/>
              </a:rPr>
              <a:t>Foro de inclusión laboral de personas con discapacidad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latin typeface="Tw Cen MT" panose="020B0602020104020603" pitchFamily="34" charset="0"/>
              </a:rPr>
              <a:t>Taller Construyendo País </a:t>
            </a:r>
          </a:p>
        </p:txBody>
      </p:sp>
    </p:spTree>
    <p:extLst>
      <p:ext uri="{BB962C8B-B14F-4D97-AF65-F5344CB8AC3E}">
        <p14:creationId xmlns:p14="http://schemas.microsoft.com/office/powerpoint/2010/main" val="3132089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0108" y="1144591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96000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7466925-DCFC-4DD3-A30A-142588B1FFD7}"/>
              </a:ext>
            </a:extLst>
          </p:cNvPr>
          <p:cNvSpPr txBox="1"/>
          <p:nvPr/>
        </p:nvSpPr>
        <p:spPr>
          <a:xfrm>
            <a:off x="1713203" y="1603929"/>
            <a:ext cx="312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 SUCRE</a:t>
            </a:r>
            <a:endParaRPr lang="es-CO" sz="2400" dirty="0">
              <a:solidFill>
                <a:srgbClr val="C00000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8D516C0-1CE0-4F28-9E68-1BEB3FC1CD4E}"/>
              </a:ext>
            </a:extLst>
          </p:cNvPr>
          <p:cNvSpPr txBox="1"/>
          <p:nvPr/>
        </p:nvSpPr>
        <p:spPr>
          <a:xfrm>
            <a:off x="1565985" y="4694627"/>
            <a:ext cx="3625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E6C69D9-9ECA-4252-933F-7169E083E1B6}"/>
              </a:ext>
            </a:extLst>
          </p:cNvPr>
          <p:cNvSpPr txBox="1"/>
          <p:nvPr/>
        </p:nvSpPr>
        <p:spPr>
          <a:xfrm>
            <a:off x="1598862" y="5032822"/>
            <a:ext cx="1752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1 prestador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242A853-AC64-4116-B673-77B6734C0B28}"/>
              </a:ext>
            </a:extLst>
          </p:cNvPr>
          <p:cNvSpPr txBox="1"/>
          <p:nvPr/>
        </p:nvSpPr>
        <p:spPr>
          <a:xfrm>
            <a:off x="7709188" y="3168443"/>
            <a:ext cx="465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EEA4D287-F162-4EA0-85D2-533C814B2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86" y="4579218"/>
            <a:ext cx="823650" cy="81752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A40C8672-5995-4FBB-A49E-5405C27AD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05" y="3111723"/>
            <a:ext cx="1023539" cy="86848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0050C2B-2265-4441-8490-84CA01527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62" y="2635949"/>
            <a:ext cx="819920" cy="817521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73029062-2FCA-48B0-B652-9C98745B0830}"/>
              </a:ext>
            </a:extLst>
          </p:cNvPr>
          <p:cNvSpPr txBox="1"/>
          <p:nvPr/>
        </p:nvSpPr>
        <p:spPr>
          <a:xfrm>
            <a:off x="1538097" y="2728534"/>
            <a:ext cx="539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6D4A5CF-1810-4F59-9385-F4E068C0C458}"/>
              </a:ext>
            </a:extLst>
          </p:cNvPr>
          <p:cNvSpPr txBox="1"/>
          <p:nvPr/>
        </p:nvSpPr>
        <p:spPr>
          <a:xfrm>
            <a:off x="1581672" y="3160546"/>
            <a:ext cx="451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w Cen MT" panose="020B0602020104020603" pitchFamily="34" charset="0"/>
              </a:rPr>
              <a:t>Perfomance</a:t>
            </a:r>
            <a:r>
              <a:rPr lang="es-CO" sz="1400" dirty="0">
                <a:latin typeface="Tw Cen MT" panose="020B0602020104020603" pitchFamily="34" charset="0"/>
              </a:rPr>
              <a:t> – 4 </a:t>
            </a:r>
            <a:r>
              <a:rPr lang="es-CO" sz="1400" dirty="0" err="1">
                <a:latin typeface="Tw Cen MT" panose="020B0602020104020603" pitchFamily="34" charset="0"/>
              </a:rPr>
              <a:t>Beyond</a:t>
            </a:r>
            <a:endParaRPr lang="es-CO" sz="14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Refuerzo ruta de empleabilidad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1 “Plan Par” en la ciudad de Manizales.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400" dirty="0">
                <a:latin typeface="Tw Cen MT" panose="020B0602020104020603" pitchFamily="34" charset="0"/>
              </a:rPr>
              <a:t>1 Profesional en territorio OIM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CD0D5AC-8B39-4F3E-B24A-4F1AEFD666B0}"/>
              </a:ext>
            </a:extLst>
          </p:cNvPr>
          <p:cNvSpPr txBox="1"/>
          <p:nvPr/>
        </p:nvSpPr>
        <p:spPr>
          <a:xfrm>
            <a:off x="7709188" y="3624156"/>
            <a:ext cx="4138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Taller Construyendo País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400" dirty="0">
                <a:latin typeface="Tw Cen MT" panose="020B0602020104020603" pitchFamily="34" charset="0"/>
              </a:rPr>
              <a:t>Encuentro inclusivo de empleo para personas con discapacidad - APE SENA </a:t>
            </a:r>
          </a:p>
          <a:p>
            <a:endParaRPr lang="es-CO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1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539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A72149-5634-4D9B-B531-6220CEE4C3F1}"/>
              </a:ext>
            </a:extLst>
          </p:cNvPr>
          <p:cNvSpPr txBox="1"/>
          <p:nvPr/>
        </p:nvSpPr>
        <p:spPr>
          <a:xfrm>
            <a:off x="1537943" y="1609794"/>
            <a:ext cx="312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ACCIÓN/MAGDALENA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50844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2F0CBCD-8476-4D7F-A859-5420D00F3906}"/>
              </a:ext>
            </a:extLst>
          </p:cNvPr>
          <p:cNvSpPr txBox="1"/>
          <p:nvPr/>
        </p:nvSpPr>
        <p:spPr>
          <a:xfrm>
            <a:off x="1887142" y="5168191"/>
            <a:ext cx="3285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9BB5695-FA14-4609-AED0-9C09D9E16A4E}"/>
              </a:ext>
            </a:extLst>
          </p:cNvPr>
          <p:cNvSpPr txBox="1"/>
          <p:nvPr/>
        </p:nvSpPr>
        <p:spPr>
          <a:xfrm>
            <a:off x="1899701" y="5501123"/>
            <a:ext cx="158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3 prestadores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5C1C31A-D01A-4FA9-BFDA-489D4A9B3867}"/>
              </a:ext>
            </a:extLst>
          </p:cNvPr>
          <p:cNvSpPr txBox="1"/>
          <p:nvPr/>
        </p:nvSpPr>
        <p:spPr>
          <a:xfrm>
            <a:off x="1767437" y="2388713"/>
            <a:ext cx="293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Intervención especializada víctimas del conflicto armado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2B10A59-921B-4261-B938-904DE58F29BB}"/>
              </a:ext>
            </a:extLst>
          </p:cNvPr>
          <p:cNvSpPr txBox="1"/>
          <p:nvPr/>
        </p:nvSpPr>
        <p:spPr>
          <a:xfrm>
            <a:off x="1767437" y="3037197"/>
            <a:ext cx="2318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7 proyectos seleccionados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63C50C6-6157-40EB-A719-13F3C3098C34}"/>
              </a:ext>
            </a:extLst>
          </p:cNvPr>
          <p:cNvSpPr txBox="1"/>
          <p:nvPr/>
        </p:nvSpPr>
        <p:spPr>
          <a:xfrm>
            <a:off x="7186723" y="2296591"/>
            <a:ext cx="485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w Cen MT" panose="020B0602020104020603" pitchFamily="34" charset="0"/>
              </a:rPr>
              <a:t>Perfomance</a:t>
            </a:r>
            <a:r>
              <a:rPr lang="es-CO" sz="1600" dirty="0">
                <a:latin typeface="Tw Cen MT" panose="020B0602020104020603" pitchFamily="34" charset="0"/>
              </a:rPr>
              <a:t> – 4 </a:t>
            </a:r>
            <a:r>
              <a:rPr lang="es-CO" sz="1600" dirty="0" err="1">
                <a:latin typeface="Tw Cen MT" panose="020B0602020104020603" pitchFamily="34" charset="0"/>
              </a:rPr>
              <a:t>Beyond</a:t>
            </a:r>
            <a:endParaRPr lang="es-CO" sz="16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Refuerzo de Modelo de Inclusión laboral y ruta de empleabilidad.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SISE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Taller de la Norma Técnica de Calidad 6175.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1 Profesional en territorio OIM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3741B2-347E-4BB2-9168-4BEB5BAAAA81}"/>
              </a:ext>
            </a:extLst>
          </p:cNvPr>
          <p:cNvSpPr txBox="1"/>
          <p:nvPr/>
        </p:nvSpPr>
        <p:spPr>
          <a:xfrm>
            <a:off x="1767437" y="3666571"/>
            <a:ext cx="377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Piloto estrategia de atención a migrantes provenientes de Venezuela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D3515A-359D-4112-9000-DC5DD77299AC}"/>
              </a:ext>
            </a:extLst>
          </p:cNvPr>
          <p:cNvSpPr txBox="1"/>
          <p:nvPr/>
        </p:nvSpPr>
        <p:spPr>
          <a:xfrm>
            <a:off x="1767437" y="4175452"/>
            <a:ext cx="339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Una socialización/ Impactando a 85 empleadores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CFD3728-1501-4A59-A4FC-9A530E058DAB}"/>
              </a:ext>
            </a:extLst>
          </p:cNvPr>
          <p:cNvSpPr/>
          <p:nvPr/>
        </p:nvSpPr>
        <p:spPr>
          <a:xfrm>
            <a:off x="3901390" y="6937197"/>
            <a:ext cx="2374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>
                <a:latin typeface="Tw Cen MT" panose="020B0602020104020603" pitchFamily="34" charset="0"/>
              </a:rPr>
              <a:t>*DNF: </a:t>
            </a:r>
            <a:r>
              <a:rPr lang="es-CO" sz="1200" dirty="0">
                <a:latin typeface="Tw Cen MT" panose="020B0602020104020603" pitchFamily="34" charset="0"/>
              </a:rPr>
              <a:t>Departamento no focalizado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1294E8-3795-4707-BB9F-24D569A09AD1}"/>
              </a:ext>
            </a:extLst>
          </p:cNvPr>
          <p:cNvSpPr txBox="1"/>
          <p:nvPr/>
        </p:nvSpPr>
        <p:spPr>
          <a:xfrm>
            <a:off x="7308876" y="4179789"/>
            <a:ext cx="4219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 en articulación con la UARIV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2D4EE6A-D3B9-4E59-B481-27C0E387FBBC}"/>
              </a:ext>
            </a:extLst>
          </p:cNvPr>
          <p:cNvSpPr txBox="1"/>
          <p:nvPr/>
        </p:nvSpPr>
        <p:spPr>
          <a:xfrm>
            <a:off x="7168288" y="4828592"/>
            <a:ext cx="4891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Semana de Inclusión Laboral – Socialización del Modelo a 100 víctimas del conflicto armado en 1 semana.</a:t>
            </a:r>
            <a:endParaRPr lang="es-CO" sz="1600" dirty="0">
              <a:latin typeface="Tw Cen MT" panose="020B0602020104020603" pitchFamily="34" charset="0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84" y="2163881"/>
            <a:ext cx="596619" cy="8230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19" y="3641150"/>
            <a:ext cx="715349" cy="88996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20" y="5056763"/>
            <a:ext cx="746356" cy="7408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917" y="2635145"/>
            <a:ext cx="992622" cy="98971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047" y="4546045"/>
            <a:ext cx="927487" cy="78697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E644EE0-EE68-4A44-BEE1-714449B98D97}"/>
              </a:ext>
            </a:extLst>
          </p:cNvPr>
          <p:cNvSpPr txBox="1"/>
          <p:nvPr/>
        </p:nvSpPr>
        <p:spPr>
          <a:xfrm>
            <a:off x="6367473" y="1882167"/>
            <a:ext cx="48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43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539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A72149-5634-4D9B-B531-6220CEE4C3F1}"/>
              </a:ext>
            </a:extLst>
          </p:cNvPr>
          <p:cNvSpPr txBox="1"/>
          <p:nvPr/>
        </p:nvSpPr>
        <p:spPr>
          <a:xfrm>
            <a:off x="1537943" y="1609794"/>
            <a:ext cx="301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ACCIÓN/LA GUAJIRA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96000" y="1781343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07BDAE3-A9A4-4220-B78A-D08F1BB8E69F}"/>
              </a:ext>
            </a:extLst>
          </p:cNvPr>
          <p:cNvSpPr txBox="1"/>
          <p:nvPr/>
        </p:nvSpPr>
        <p:spPr>
          <a:xfrm>
            <a:off x="1861308" y="2335373"/>
            <a:ext cx="293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Estrategia de atención a población étnica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3741B2-347E-4BB2-9168-4BEB5BAAAA81}"/>
              </a:ext>
            </a:extLst>
          </p:cNvPr>
          <p:cNvSpPr txBox="1"/>
          <p:nvPr/>
        </p:nvSpPr>
        <p:spPr>
          <a:xfrm>
            <a:off x="1910075" y="4861254"/>
            <a:ext cx="377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D3515A-359D-4112-9000-DC5DD77299AC}"/>
              </a:ext>
            </a:extLst>
          </p:cNvPr>
          <p:cNvSpPr txBox="1"/>
          <p:nvPr/>
        </p:nvSpPr>
        <p:spPr>
          <a:xfrm>
            <a:off x="1910075" y="5126089"/>
            <a:ext cx="339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1 prestador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1294E8-3795-4707-BB9F-24D569A09AD1}"/>
              </a:ext>
            </a:extLst>
          </p:cNvPr>
          <p:cNvSpPr txBox="1"/>
          <p:nvPr/>
        </p:nvSpPr>
        <p:spPr>
          <a:xfrm>
            <a:off x="7312334" y="3651993"/>
            <a:ext cx="421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17937" y="2358729"/>
            <a:ext cx="814454" cy="79898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37" y="4524846"/>
            <a:ext cx="715349" cy="88996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022" y="3535523"/>
            <a:ext cx="762025" cy="646583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03AE949E-19AB-492A-A219-0D4B6C369586}"/>
              </a:ext>
            </a:extLst>
          </p:cNvPr>
          <p:cNvSpPr txBox="1"/>
          <p:nvPr/>
        </p:nvSpPr>
        <p:spPr>
          <a:xfrm>
            <a:off x="7152047" y="4038827"/>
            <a:ext cx="4901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>
                <a:latin typeface="Tw Cen MT" panose="020B0602020104020603" pitchFamily="34" charset="0"/>
              </a:rPr>
              <a:t>Ruta de Empleabilidad</a:t>
            </a:r>
            <a:r>
              <a:rPr lang="es-ES" sz="1600" dirty="0">
                <a:latin typeface="Tw Cen MT" panose="020B0602020104020603" pitchFamily="34" charset="0"/>
              </a:rPr>
              <a:t>en Maicao, impactando a 150 migrantes venezolanos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Alianza estrategias con entes departamentales Programa Joven Elige Futuro, el cual está dirigido a jóvenes de los grados 11 – articulado con los beneficios de la ruta de empleabilidad</a:t>
            </a:r>
            <a:endParaRPr lang="es-CO" sz="1600" dirty="0">
              <a:latin typeface="Tw Cen MT" panose="020B0602020104020603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F0B1FAE-12EB-4349-9182-9A4A409EAB7B}"/>
              </a:ext>
            </a:extLst>
          </p:cNvPr>
          <p:cNvSpPr txBox="1"/>
          <p:nvPr/>
        </p:nvSpPr>
        <p:spPr>
          <a:xfrm>
            <a:off x="1817462" y="3454123"/>
            <a:ext cx="377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Piloto estrategia de atención a migrantes provenientes de Venezuela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5BCB6CA-2968-4B25-8D51-C9B5956F5B24}"/>
              </a:ext>
            </a:extLst>
          </p:cNvPr>
          <p:cNvSpPr txBox="1"/>
          <p:nvPr/>
        </p:nvSpPr>
        <p:spPr>
          <a:xfrm>
            <a:off x="1817462" y="3963004"/>
            <a:ext cx="339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Una socialización/ Impactando a 79 empleadores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A2A6126-45F6-4895-90BA-22BC09E9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44" y="3428702"/>
            <a:ext cx="715349" cy="88996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8475323-1A34-46BE-9F25-E69E5F9005FC}"/>
              </a:ext>
            </a:extLst>
          </p:cNvPr>
          <p:cNvSpPr txBox="1"/>
          <p:nvPr/>
        </p:nvSpPr>
        <p:spPr>
          <a:xfrm>
            <a:off x="1841307" y="2865325"/>
            <a:ext cx="339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Fueron presentados 2 proyectos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E3C5317-DDF2-4DE7-B5B2-C71ACACEC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022" y="2206466"/>
            <a:ext cx="727270" cy="72514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92F3381-9056-4A68-A4F0-C03E066A7DC1}"/>
              </a:ext>
            </a:extLst>
          </p:cNvPr>
          <p:cNvSpPr txBox="1"/>
          <p:nvPr/>
        </p:nvSpPr>
        <p:spPr>
          <a:xfrm>
            <a:off x="7219096" y="2146219"/>
            <a:ext cx="408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Refuerzo de Modelo de Inclusión laboral y ruta de empleabilidad.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SISE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1 Profesional en territorio OIM</a:t>
            </a:r>
            <a:endParaRPr lang="es-CO" sz="1600" dirty="0">
              <a:latin typeface="Tw Cen MT" panose="020B0602020104020603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A6B08A6-5532-44FD-897B-1FB1846CB36B}"/>
              </a:ext>
            </a:extLst>
          </p:cNvPr>
          <p:cNvSpPr txBox="1"/>
          <p:nvPr/>
        </p:nvSpPr>
        <p:spPr>
          <a:xfrm>
            <a:off x="7219096" y="1829692"/>
            <a:ext cx="489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  <a:p>
            <a:endParaRPr lang="es-CO" sz="1600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520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4256" y="1138037"/>
            <a:ext cx="539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ACOMPAÑAMIENTO TERRITORIAL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A72149-5634-4D9B-B531-6220CEE4C3F1}"/>
              </a:ext>
            </a:extLst>
          </p:cNvPr>
          <p:cNvSpPr txBox="1"/>
          <p:nvPr/>
        </p:nvSpPr>
        <p:spPr>
          <a:xfrm>
            <a:off x="1865030" y="1658847"/>
            <a:ext cx="2235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C00000"/>
                </a:solidFill>
                <a:latin typeface="Tw Cen MT" panose="020B0602020104020603" pitchFamily="34" charset="0"/>
              </a:rPr>
              <a:t>ACCIÓN/CESAR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C4D602-E32D-4EFA-B5AE-A8713C7599BC}"/>
              </a:ext>
            </a:extLst>
          </p:cNvPr>
          <p:cNvCxnSpPr>
            <a:cxnSpLocks/>
          </p:cNvCxnSpPr>
          <p:nvPr/>
        </p:nvCxnSpPr>
        <p:spPr>
          <a:xfrm>
            <a:off x="6065687" y="1686481"/>
            <a:ext cx="0" cy="4141785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33741B2-347E-4BB2-9168-4BEB5BAAAA81}"/>
              </a:ext>
            </a:extLst>
          </p:cNvPr>
          <p:cNvSpPr txBox="1"/>
          <p:nvPr/>
        </p:nvSpPr>
        <p:spPr>
          <a:xfrm>
            <a:off x="1431705" y="2697144"/>
            <a:ext cx="377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Planes de trabajo asistencia técnica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FD3515A-359D-4112-9000-DC5DD77299AC}"/>
              </a:ext>
            </a:extLst>
          </p:cNvPr>
          <p:cNvSpPr txBox="1"/>
          <p:nvPr/>
        </p:nvSpPr>
        <p:spPr>
          <a:xfrm>
            <a:off x="1431705" y="2961979"/>
            <a:ext cx="3390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w Cen MT" panose="020B0602020104020603" pitchFamily="34" charset="0"/>
              </a:rPr>
              <a:t>5 prestadores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7" y="2516998"/>
            <a:ext cx="715349" cy="8899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9" y="4206553"/>
            <a:ext cx="893816" cy="823037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B1294E8-3795-4707-BB9F-24D569A09AD1}"/>
              </a:ext>
            </a:extLst>
          </p:cNvPr>
          <p:cNvSpPr txBox="1"/>
          <p:nvPr/>
        </p:nvSpPr>
        <p:spPr>
          <a:xfrm>
            <a:off x="1482730" y="3739309"/>
            <a:ext cx="435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Fortalecimiento de conocimientos y capacidades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D405430-C15C-418C-B4E6-79045B41D7C2}"/>
              </a:ext>
            </a:extLst>
          </p:cNvPr>
          <p:cNvSpPr txBox="1"/>
          <p:nvPr/>
        </p:nvSpPr>
        <p:spPr>
          <a:xfrm>
            <a:off x="1462874" y="4222601"/>
            <a:ext cx="3856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w Cen MT" panose="020B0602020104020603" pitchFamily="34" charset="0"/>
              </a:rPr>
              <a:t>Perfomance</a:t>
            </a:r>
            <a:r>
              <a:rPr lang="es-CO" sz="1600" dirty="0">
                <a:latin typeface="Tw Cen MT" panose="020B0602020104020603" pitchFamily="34" charset="0"/>
              </a:rPr>
              <a:t> – 4 </a:t>
            </a:r>
            <a:r>
              <a:rPr lang="es-CO" sz="1600" dirty="0" err="1">
                <a:latin typeface="Tw Cen MT" panose="020B0602020104020603" pitchFamily="34" charset="0"/>
              </a:rPr>
              <a:t>Beyond</a:t>
            </a:r>
            <a:endParaRPr lang="es-CO" sz="1600" dirty="0">
              <a:latin typeface="Tw Cen MT" panose="020B06020201040206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Refuerzo de Modelo de Inclusión laboral y ruta de empleabilidad.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Socialización estrategia de intervención especializada.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Taller de Profundización de la Norma Técnica de Calidad 6175.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B1294E8-3795-4707-BB9F-24D569A09AD1}"/>
              </a:ext>
            </a:extLst>
          </p:cNvPr>
          <p:cNvSpPr txBox="1"/>
          <p:nvPr/>
        </p:nvSpPr>
        <p:spPr>
          <a:xfrm>
            <a:off x="7603692" y="2697144"/>
            <a:ext cx="421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Tw Cen MT" panose="020B0602020104020603" pitchFamily="34" charset="0"/>
              </a:rPr>
              <a:t>Promoción del SPE en territorio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459" y="2674273"/>
            <a:ext cx="927487" cy="786979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EB80476-0CD5-4BD7-8412-54EC9CE02DBD}"/>
              </a:ext>
            </a:extLst>
          </p:cNvPr>
          <p:cNvSpPr txBox="1"/>
          <p:nvPr/>
        </p:nvSpPr>
        <p:spPr>
          <a:xfrm>
            <a:off x="7413804" y="3052761"/>
            <a:ext cx="4609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Taller Construyendo País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600" dirty="0">
                <a:latin typeface="Tw Cen MT" panose="020B0602020104020603" pitchFamily="34" charset="0"/>
              </a:rPr>
              <a:t>Socialización del Modelos de inclusión laboral en </a:t>
            </a:r>
            <a:r>
              <a:rPr lang="es-ES" sz="1600" dirty="0" err="1">
                <a:latin typeface="Tw Cen MT" panose="020B0602020104020603" pitchFamily="34" charset="0"/>
              </a:rPr>
              <a:t>microrueda</a:t>
            </a:r>
            <a:r>
              <a:rPr lang="es-ES" sz="1600" dirty="0">
                <a:latin typeface="Tw Cen MT" panose="020B0602020104020603" pitchFamily="34" charset="0"/>
              </a:rPr>
              <a:t> empresarial y desayunos empresariales para la socialización del Reconocimientos a empresas incluyentes en la contratación de </a:t>
            </a:r>
            <a:r>
              <a:rPr lang="es-ES" sz="1600" dirty="0" err="1">
                <a:latin typeface="Tw Cen MT" panose="020B0602020104020603" pitchFamily="34" charset="0"/>
              </a:rPr>
              <a:t>PcD</a:t>
            </a:r>
            <a:endParaRPr lang="es-CO" sz="1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44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112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ADMINISTRACIÓN Y SEGUIMIENTO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70B4DD-9245-4AFD-BC85-B2E3805A1945}"/>
              </a:ext>
            </a:extLst>
          </p:cNvPr>
          <p:cNvSpPr txBox="1"/>
          <p:nvPr/>
        </p:nvSpPr>
        <p:spPr>
          <a:xfrm>
            <a:off x="2512696" y="1981797"/>
            <a:ext cx="6926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Modelo de Seguimiento por Gestión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Red de entidades por el trabajo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Modelo de atención orientado a los empleadores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Fortalecimiento del mensaje de legalidad (Hidrocarburos)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Fortalecimiento de la calidad en el marco de la NTC 6175</a:t>
            </a:r>
          </a:p>
          <a:p>
            <a:pPr algn="ctr"/>
            <a:endParaRPr lang="es-CO" sz="20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s-CO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Grupo de Estudio e Investigaciones</a:t>
            </a: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Prospectiva laboral</a:t>
            </a: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Realidad base de oferentes</a:t>
            </a:r>
          </a:p>
          <a:p>
            <a:pPr marL="457200" indent="-457200" algn="ctr">
              <a:buAutoNum type="arabicPeriod"/>
            </a:pPr>
            <a:r>
              <a:rPr lang="es-CO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Creatividad Investigativa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0" y="3717758"/>
            <a:ext cx="12192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702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828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PROMOCIÓN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1D3EEC-A7FB-45C8-BA49-FBD35AA591BC}"/>
              </a:ext>
            </a:extLst>
          </p:cNvPr>
          <p:cNvSpPr txBox="1"/>
          <p:nvPr/>
        </p:nvSpPr>
        <p:spPr>
          <a:xfrm>
            <a:off x="697558" y="1884748"/>
            <a:ext cx="11152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Rediseñar el Modelo de Inclusión Laboral para modernizar la Ruta de Empleabilidad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Revisar y ajustar la estrategia de víctimas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Diseñar una nueva estrategia de fortalecimiento de la gestión empresarial y posicionamiento con el sector productivo, a partir de un nuevo enfoque de atención a las vacantes.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Asesoría técnica a toda la red de prestadores en la implementación de la estrategia diferencial para población de migrantes venezolanos y retornados colombianos.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Promover la integración regional de los servicios públicos de empleo en los países del Acuerdo de Quito y de la Alianza del Pacífico con el acompañamiento de la OIT que permita la movilidad laboral internacional.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Definir una ruta diferencial y especializada para las Bolsas de Empleos de las Instituciones de Educación Superior.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s-CO" sz="2000" dirty="0">
                <a:latin typeface="Tw Cen MT" panose="020B0602020104020603" pitchFamily="34" charset="0"/>
              </a:rPr>
              <a:t>Implementar el Plan Operativo para el cumplimiento del Artículo 195 del PND.</a:t>
            </a:r>
          </a:p>
        </p:txBody>
      </p:sp>
    </p:spTree>
    <p:extLst>
      <p:ext uri="{BB962C8B-B14F-4D97-AF65-F5344CB8AC3E}">
        <p14:creationId xmlns:p14="http://schemas.microsoft.com/office/powerpoint/2010/main" val="124295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1230" y="1187600"/>
            <a:ext cx="1043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DE LA SUBDIRECCIÓN DE DESARROLLO Y TECNOLOGÍA DURANTE 2020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83A458E5-EA1E-4DD9-B333-B26F3D0477BE}"/>
              </a:ext>
            </a:extLst>
          </p:cNvPr>
          <p:cNvSpPr txBox="1">
            <a:spLocks/>
          </p:cNvSpPr>
          <p:nvPr/>
        </p:nvSpPr>
        <p:spPr>
          <a:xfrm>
            <a:off x="782715" y="1880993"/>
            <a:ext cx="10626571" cy="4699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2000" b="1" dirty="0">
                <a:latin typeface="Tw Cen MT" panose="020B0602020104020603" pitchFamily="34" charset="0"/>
              </a:rPr>
              <a:t>Nuevo sistema de información BID</a:t>
            </a:r>
          </a:p>
          <a:p>
            <a:pPr>
              <a:defRPr/>
            </a:pPr>
            <a:endParaRPr lang="es-MX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6" descr="Resultado de imagen para unir bases de datos icono">
            <a:extLst>
              <a:ext uri="{FF2B5EF4-FFF2-40B4-BE49-F238E27FC236}">
                <a16:creationId xmlns:a16="http://schemas.microsoft.com/office/drawing/2014/main" id="{CE9A6EE4-5C6A-4D9D-B358-FD803FF5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2" y="4559758"/>
            <a:ext cx="2557088" cy="143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lupa dibujo">
            <a:extLst>
              <a:ext uri="{FF2B5EF4-FFF2-40B4-BE49-F238E27FC236}">
                <a16:creationId xmlns:a16="http://schemas.microsoft.com/office/drawing/2014/main" id="{5B8E44F6-64B5-4DFB-9003-A034A481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1" y="3111451"/>
            <a:ext cx="1017445" cy="9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A79D5D1-42A0-4479-B4DE-9D8E887AD2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2377" y="3501748"/>
            <a:ext cx="1627102" cy="7722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4BE3897-07AF-4A20-808E-700C29B4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160" y="1671850"/>
            <a:ext cx="731217" cy="7258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1A06A8-4522-416E-9AC4-EFDD1F3E8397}"/>
              </a:ext>
            </a:extLst>
          </p:cNvPr>
          <p:cNvSpPr/>
          <p:nvPr/>
        </p:nvSpPr>
        <p:spPr>
          <a:xfrm>
            <a:off x="774141" y="2409735"/>
            <a:ext cx="609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latin typeface="Tw Cen MT" panose="020B0602020104020603" pitchFamily="34" charset="0"/>
              </a:rPr>
              <a:t>Bolsa única de vacantes (LATAM)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Definición de entidades y estructura a intercambiar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Ajuste del sistema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Piloto de integración con otro país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321A5F-66D7-41F0-8972-3301A4553F9D}"/>
              </a:ext>
            </a:extLst>
          </p:cNvPr>
          <p:cNvSpPr/>
          <p:nvPr/>
        </p:nvSpPr>
        <p:spPr>
          <a:xfrm>
            <a:off x="782715" y="4572627"/>
            <a:ext cx="6096000" cy="1272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MX" sz="2000" b="1" dirty="0">
                <a:latin typeface="Tw Cen MT" panose="020B0602020104020603" pitchFamily="34" charset="0"/>
              </a:rPr>
              <a:t>Gestión de la información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Bodega de datos</a:t>
            </a:r>
          </a:p>
          <a:p>
            <a:pPr marL="742950" lvl="1" indent="-28575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Tw Cen MT" panose="020B0602020104020603" pitchFamily="34" charset="0"/>
              </a:rPr>
              <a:t>Analítica – Inteligencia de negoci</a:t>
            </a:r>
            <a:r>
              <a:rPr lang="es-MX" sz="2000" dirty="0">
                <a:solidFill>
                  <a:prstClr val="black"/>
                </a:solidFill>
                <a:latin typeface="Tw Cen MT" panose="020B0602020104020603" pitchFamily="34" charset="0"/>
              </a:rPr>
              <a:t>os </a:t>
            </a:r>
          </a:p>
        </p:txBody>
      </p:sp>
    </p:spTree>
    <p:extLst>
      <p:ext uri="{BB962C8B-B14F-4D97-AF65-F5344CB8AC3E}">
        <p14:creationId xmlns:p14="http://schemas.microsoft.com/office/powerpoint/2010/main" val="35055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ESTRATÉGICOS</a:t>
            </a: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61725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23450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2012" y="3778703"/>
            <a:ext cx="35893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Constituir y administrar el Sistema de Información del Servicio Público de Empleo, el cual integre la información de oferentes y demandantes adscritos a la Red de Prestadores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93496" y="3778703"/>
            <a:ext cx="358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Acompañar a los prestadores a través de una Asistencia Técnica permanente, innovadora y vanguardista con el mercado laboral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044" y="3778703"/>
            <a:ext cx="358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Revisar y ajustar el Modelo de Inclusión Laboral con Enfoque de Cierre de Brechas que facilite el acceso al mercado laboral a más colombianos.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21" y="2325805"/>
            <a:ext cx="1361684" cy="128204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34" y="2325805"/>
            <a:ext cx="1289852" cy="128204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415" y="2325805"/>
            <a:ext cx="1289851" cy="1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012" y="1296537"/>
            <a:ext cx="84740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PLATAFORMA ESTRATÉGICA DE LA UNIDAD DEL SPE 2019-2022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es-CO" dirty="0">
                <a:latin typeface="Tw Cen MT" panose="020B0602020104020603" pitchFamily="34" charset="0"/>
              </a:rPr>
              <a:t>OBJETIVOS ESTRATÉGICOS</a:t>
            </a:r>
            <a:endParaRPr lang="en-US" dirty="0">
              <a:latin typeface="Tw Cen MT" panose="020B0602020104020603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4061725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23450" y="2325805"/>
            <a:ext cx="0" cy="320722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32012" y="3778703"/>
            <a:ext cx="3589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Consolidar la UAESPE como productor y referente de información sobre la empleabilidad en Colombia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93496" y="3778703"/>
            <a:ext cx="3589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Diseñar e implementar una estrategia para articular los diferentes actores que participan en el mercado laboral y hacen parte de la Red del SPE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64044" y="3778703"/>
            <a:ext cx="358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Tw Cen MT" panose="020B0602020104020603" pitchFamily="34" charset="0"/>
              </a:rPr>
              <a:t>Consolidar el Modelo Integrado de Planeación y Gestión como una herramienta que facilite y mejore la gestión institucional</a:t>
            </a:r>
            <a:endParaRPr lang="en-US" dirty="0">
              <a:latin typeface="Tw Cen MT" panose="020B06020201040206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09" y="2097428"/>
            <a:ext cx="3247963" cy="1738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25" y="2259840"/>
            <a:ext cx="1370325" cy="13620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9151" y="2259839"/>
            <a:ext cx="1367186" cy="13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7B969E-AA3E-4B11-B579-440B60A9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96" y="2200659"/>
            <a:ext cx="10515600" cy="383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289" indent="-342900" algn="just" fontAlgn="base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Destacar las prácticas de empleo inclusivo.  Empresas Inclusivas.</a:t>
            </a:r>
          </a:p>
          <a:p>
            <a:pPr marL="384289" indent="-342900" algn="just" fontAlgn="base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Aprobación de autorización de prestadores en línea.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Sistema de información.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La UAESPE se convierte en fuente de información en materia de empleabilidad.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latin typeface="Tw Cen MT" panose="020B0602020104020603" pitchFamily="34" charset="0"/>
              </a:rPr>
              <a:t>Posicionamiento del Servicio Público de Empleo en los procesos de intermediación laboral.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0502" y="1351128"/>
            <a:ext cx="291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RETOS UNIDAD 2019</a:t>
            </a:r>
            <a:endParaRPr lang="en-US" sz="2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5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o 88">
            <a:extLst>
              <a:ext uri="{FF2B5EF4-FFF2-40B4-BE49-F238E27FC236}">
                <a16:creationId xmlns:a16="http://schemas.microsoft.com/office/drawing/2014/main" id="{39E44773-082B-4E35-B1AA-C67E3357087E}"/>
              </a:ext>
            </a:extLst>
          </p:cNvPr>
          <p:cNvGrpSpPr/>
          <p:nvPr/>
        </p:nvGrpSpPr>
        <p:grpSpPr>
          <a:xfrm>
            <a:off x="2170546" y="1692406"/>
            <a:ext cx="9405065" cy="4183144"/>
            <a:chOff x="1251660" y="1836853"/>
            <a:chExt cx="9788241" cy="4431922"/>
          </a:xfrm>
        </p:grpSpPr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045A3A21-BB7C-41EF-8CEB-A93CA17A1D6D}"/>
                </a:ext>
              </a:extLst>
            </p:cNvPr>
            <p:cNvGrpSpPr/>
            <p:nvPr/>
          </p:nvGrpSpPr>
          <p:grpSpPr>
            <a:xfrm>
              <a:off x="1399310" y="1836853"/>
              <a:ext cx="9640591" cy="2042684"/>
              <a:chOff x="380984" y="1466069"/>
              <a:chExt cx="8403112" cy="2448426"/>
            </a:xfrm>
          </p:grpSpPr>
          <p:grpSp>
            <p:nvGrpSpPr>
              <p:cNvPr id="31" name="Grupo 30">
                <a:extLst>
                  <a:ext uri="{FF2B5EF4-FFF2-40B4-BE49-F238E27FC236}">
                    <a16:creationId xmlns:a16="http://schemas.microsoft.com/office/drawing/2014/main" id="{15468C64-E755-4E1C-BBBB-B9B135830FB7}"/>
                  </a:ext>
                </a:extLst>
              </p:cNvPr>
              <p:cNvGrpSpPr/>
              <p:nvPr/>
            </p:nvGrpSpPr>
            <p:grpSpPr>
              <a:xfrm>
                <a:off x="380984" y="3770159"/>
                <a:ext cx="8403112" cy="144336"/>
                <a:chOff x="312205" y="4059643"/>
                <a:chExt cx="8403112" cy="144336"/>
              </a:xfrm>
            </p:grpSpPr>
            <p:sp>
              <p:nvSpPr>
                <p:cNvPr id="32" name="Rectángulo 31">
                  <a:extLst>
                    <a:ext uri="{FF2B5EF4-FFF2-40B4-BE49-F238E27FC236}">
                      <a16:creationId xmlns:a16="http://schemas.microsoft.com/office/drawing/2014/main" id="{64F431B8-8CCA-4FA2-B672-40210CFFA89E}"/>
                    </a:ext>
                  </a:extLst>
                </p:cNvPr>
                <p:cNvSpPr/>
                <p:nvPr/>
              </p:nvSpPr>
              <p:spPr>
                <a:xfrm>
                  <a:off x="312205" y="4059643"/>
                  <a:ext cx="2124000" cy="144336"/>
                </a:xfrm>
                <a:prstGeom prst="rect">
                  <a:avLst/>
                </a:prstGeom>
                <a:solidFill>
                  <a:srgbClr val="6E73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3" name="Rectángulo 32">
                  <a:extLst>
                    <a:ext uri="{FF2B5EF4-FFF2-40B4-BE49-F238E27FC236}">
                      <a16:creationId xmlns:a16="http://schemas.microsoft.com/office/drawing/2014/main" id="{303B6ACB-C1E6-492D-8B00-A4A2A1727320}"/>
                    </a:ext>
                  </a:extLst>
                </p:cNvPr>
                <p:cNvSpPr/>
                <p:nvPr/>
              </p:nvSpPr>
              <p:spPr>
                <a:xfrm>
                  <a:off x="2415301" y="4059643"/>
                  <a:ext cx="2988000" cy="14433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Rectángulo 33">
                  <a:extLst>
                    <a:ext uri="{FF2B5EF4-FFF2-40B4-BE49-F238E27FC236}">
                      <a16:creationId xmlns:a16="http://schemas.microsoft.com/office/drawing/2014/main" id="{8B95637B-6359-4790-8451-BDFF8394D511}"/>
                    </a:ext>
                  </a:extLst>
                </p:cNvPr>
                <p:cNvSpPr/>
                <p:nvPr/>
              </p:nvSpPr>
              <p:spPr>
                <a:xfrm>
                  <a:off x="5367317" y="4059643"/>
                  <a:ext cx="3348000" cy="144336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5" name="Conector 67">
                <a:extLst>
                  <a:ext uri="{FF2B5EF4-FFF2-40B4-BE49-F238E27FC236}">
                    <a16:creationId xmlns:a16="http://schemas.microsoft.com/office/drawing/2014/main" id="{D75AC05D-46AE-4F7B-AAB6-F883A62CC7AD}"/>
                  </a:ext>
                </a:extLst>
              </p:cNvPr>
              <p:cNvSpPr/>
              <p:nvPr/>
            </p:nvSpPr>
            <p:spPr>
              <a:xfrm>
                <a:off x="846287" y="2479412"/>
                <a:ext cx="936000" cy="1056912"/>
              </a:xfrm>
              <a:prstGeom prst="flowChartConnector">
                <a:avLst/>
              </a:prstGeom>
              <a:solidFill>
                <a:srgbClr val="6E737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Conector 68">
                <a:extLst>
                  <a:ext uri="{FF2B5EF4-FFF2-40B4-BE49-F238E27FC236}">
                    <a16:creationId xmlns:a16="http://schemas.microsoft.com/office/drawing/2014/main" id="{7469B4B4-5313-4066-9302-6394D0344024}"/>
                  </a:ext>
                </a:extLst>
              </p:cNvPr>
              <p:cNvSpPr/>
              <p:nvPr/>
            </p:nvSpPr>
            <p:spPr>
              <a:xfrm>
                <a:off x="3813264" y="1956210"/>
                <a:ext cx="1098686" cy="1620000"/>
              </a:xfrm>
              <a:prstGeom prst="flowChartConnector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id="{27D0EAC5-4346-44B8-8740-E276FAD2CF9A}"/>
                  </a:ext>
                </a:extLst>
              </p:cNvPr>
              <p:cNvGrpSpPr/>
              <p:nvPr/>
            </p:nvGrpSpPr>
            <p:grpSpPr>
              <a:xfrm>
                <a:off x="6765013" y="1466069"/>
                <a:ext cx="1597955" cy="1900670"/>
                <a:chOff x="6837021" y="1682413"/>
                <a:chExt cx="1597955" cy="1900670"/>
              </a:xfrm>
            </p:grpSpPr>
            <p:sp>
              <p:nvSpPr>
                <p:cNvPr id="57" name="Conector 69">
                  <a:extLst>
                    <a:ext uri="{FF2B5EF4-FFF2-40B4-BE49-F238E27FC236}">
                      <a16:creationId xmlns:a16="http://schemas.microsoft.com/office/drawing/2014/main" id="{700910DE-95BD-43D8-9057-F3832298EB58}"/>
                    </a:ext>
                  </a:extLst>
                </p:cNvPr>
                <p:cNvSpPr/>
                <p:nvPr/>
              </p:nvSpPr>
              <p:spPr>
                <a:xfrm>
                  <a:off x="7048150" y="1682413"/>
                  <a:ext cx="1259783" cy="1900670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20 CuadroTexto">
                  <a:extLst>
                    <a:ext uri="{FF2B5EF4-FFF2-40B4-BE49-F238E27FC236}">
                      <a16:creationId xmlns:a16="http://schemas.microsoft.com/office/drawing/2014/main" id="{B4B65842-DF20-42FD-B0AB-441DA9B982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37021" y="2742580"/>
                  <a:ext cx="1597955" cy="742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dirty="0">
                      <a:solidFill>
                        <a:schemeClr val="bg1"/>
                      </a:solidFill>
                      <a:latin typeface="Roboto Thin"/>
                    </a:rPr>
                    <a:t>126</a:t>
                  </a:r>
                  <a:endParaRPr lang="es-ES" sz="2800" b="1" dirty="0">
                    <a:solidFill>
                      <a:schemeClr val="bg1"/>
                    </a:solidFill>
                    <a:latin typeface="Roboto Thin"/>
                  </a:endParaRPr>
                </a:p>
              </p:txBody>
            </p:sp>
          </p:grpSp>
        </p:grpSp>
        <p:sp>
          <p:nvSpPr>
            <p:cNvPr id="59" name="Freeform 425">
              <a:extLst>
                <a:ext uri="{FF2B5EF4-FFF2-40B4-BE49-F238E27FC236}">
                  <a16:creationId xmlns:a16="http://schemas.microsoft.com/office/drawing/2014/main" id="{7BFDA77A-5F47-4295-9FC6-E041E2C2FF59}"/>
                </a:ext>
              </a:extLst>
            </p:cNvPr>
            <p:cNvSpPr/>
            <p:nvPr/>
          </p:nvSpPr>
          <p:spPr>
            <a:xfrm>
              <a:off x="9301497" y="2020080"/>
              <a:ext cx="740192" cy="662186"/>
            </a:xfrm>
            <a:custGeom>
              <a:avLst/>
              <a:gdLst>
                <a:gd name="connsiteX0" fmla="*/ 169590 w 540885"/>
                <a:gd name="connsiteY0" fmla="*/ 270443 h 504826"/>
                <a:gd name="connsiteX1" fmla="*/ 181704 w 540885"/>
                <a:gd name="connsiteY1" fmla="*/ 276500 h 504826"/>
                <a:gd name="connsiteX2" fmla="*/ 202269 w 540885"/>
                <a:gd name="connsiteY2" fmla="*/ 290022 h 504826"/>
                <a:gd name="connsiteX3" fmla="*/ 232412 w 540885"/>
                <a:gd name="connsiteY3" fmla="*/ 303544 h 504826"/>
                <a:gd name="connsiteX4" fmla="*/ 270443 w 540885"/>
                <a:gd name="connsiteY4" fmla="*/ 309601 h 504826"/>
                <a:gd name="connsiteX5" fmla="*/ 308473 w 540885"/>
                <a:gd name="connsiteY5" fmla="*/ 303544 h 504826"/>
                <a:gd name="connsiteX6" fmla="*/ 338617 w 540885"/>
                <a:gd name="connsiteY6" fmla="*/ 290022 h 504826"/>
                <a:gd name="connsiteX7" fmla="*/ 359181 w 540885"/>
                <a:gd name="connsiteY7" fmla="*/ 276500 h 504826"/>
                <a:gd name="connsiteX8" fmla="*/ 371295 w 540885"/>
                <a:gd name="connsiteY8" fmla="*/ 270443 h 504826"/>
                <a:gd name="connsiteX9" fmla="*/ 402705 w 540885"/>
                <a:gd name="connsiteY9" fmla="*/ 276077 h 504826"/>
                <a:gd name="connsiteX10" fmla="*/ 426792 w 540885"/>
                <a:gd name="connsiteY10" fmla="*/ 291149 h 504826"/>
                <a:gd name="connsiteX11" fmla="*/ 444258 w 540885"/>
                <a:gd name="connsiteY11" fmla="*/ 313967 h 504826"/>
                <a:gd name="connsiteX12" fmla="*/ 456371 w 540885"/>
                <a:gd name="connsiteY12" fmla="*/ 341434 h 504826"/>
                <a:gd name="connsiteX13" fmla="*/ 463837 w 540885"/>
                <a:gd name="connsiteY13" fmla="*/ 372000 h 504826"/>
                <a:gd name="connsiteX14" fmla="*/ 467781 w 540885"/>
                <a:gd name="connsiteY14" fmla="*/ 402706 h 504826"/>
                <a:gd name="connsiteX15" fmla="*/ 468767 w 540885"/>
                <a:gd name="connsiteY15" fmla="*/ 431863 h 504826"/>
                <a:gd name="connsiteX16" fmla="*/ 448202 w 540885"/>
                <a:gd name="connsiteY16" fmla="*/ 485247 h 504826"/>
                <a:gd name="connsiteX17" fmla="*/ 393550 w 540885"/>
                <a:gd name="connsiteY17" fmla="*/ 504826 h 504826"/>
                <a:gd name="connsiteX18" fmla="*/ 147335 w 540885"/>
                <a:gd name="connsiteY18" fmla="*/ 504826 h 504826"/>
                <a:gd name="connsiteX19" fmla="*/ 92683 w 540885"/>
                <a:gd name="connsiteY19" fmla="*/ 485247 h 504826"/>
                <a:gd name="connsiteX20" fmla="*/ 72118 w 540885"/>
                <a:gd name="connsiteY20" fmla="*/ 431863 h 504826"/>
                <a:gd name="connsiteX21" fmla="*/ 73104 w 540885"/>
                <a:gd name="connsiteY21" fmla="*/ 402706 h 504826"/>
                <a:gd name="connsiteX22" fmla="*/ 77049 w 540885"/>
                <a:gd name="connsiteY22" fmla="*/ 372000 h 504826"/>
                <a:gd name="connsiteX23" fmla="*/ 84514 w 540885"/>
                <a:gd name="connsiteY23" fmla="*/ 341434 h 504826"/>
                <a:gd name="connsiteX24" fmla="*/ 96628 w 540885"/>
                <a:gd name="connsiteY24" fmla="*/ 313967 h 504826"/>
                <a:gd name="connsiteX25" fmla="*/ 114093 w 540885"/>
                <a:gd name="connsiteY25" fmla="*/ 291149 h 504826"/>
                <a:gd name="connsiteX26" fmla="*/ 138180 w 540885"/>
                <a:gd name="connsiteY26" fmla="*/ 276077 h 504826"/>
                <a:gd name="connsiteX27" fmla="*/ 169590 w 540885"/>
                <a:gd name="connsiteY27" fmla="*/ 270443 h 504826"/>
                <a:gd name="connsiteX28" fmla="*/ 505953 w 540885"/>
                <a:gd name="connsiteY28" fmla="*/ 144237 h 504826"/>
                <a:gd name="connsiteX29" fmla="*/ 540885 w 540885"/>
                <a:gd name="connsiteY29" fmla="*/ 243680 h 504826"/>
                <a:gd name="connsiteX30" fmla="*/ 525109 w 540885"/>
                <a:gd name="connsiteY30" fmla="*/ 277063 h 504826"/>
                <a:gd name="connsiteX31" fmla="*/ 486233 w 540885"/>
                <a:gd name="connsiteY31" fmla="*/ 288472 h 504826"/>
                <a:gd name="connsiteX32" fmla="*/ 448484 w 540885"/>
                <a:gd name="connsiteY32" fmla="*/ 288472 h 504826"/>
                <a:gd name="connsiteX33" fmla="*/ 373830 w 540885"/>
                <a:gd name="connsiteY33" fmla="*/ 252413 h 504826"/>
                <a:gd name="connsiteX34" fmla="*/ 396649 w 540885"/>
                <a:gd name="connsiteY34" fmla="*/ 180296 h 504826"/>
                <a:gd name="connsiteX35" fmla="*/ 395240 w 540885"/>
                <a:gd name="connsiteY35" fmla="*/ 161703 h 504826"/>
                <a:gd name="connsiteX36" fmla="*/ 432708 w 540885"/>
                <a:gd name="connsiteY36" fmla="*/ 168182 h 504826"/>
                <a:gd name="connsiteX37" fmla="*/ 466231 w 540885"/>
                <a:gd name="connsiteY37" fmla="*/ 162125 h 504826"/>
                <a:gd name="connsiteX38" fmla="*/ 493698 w 540885"/>
                <a:gd name="connsiteY38" fmla="*/ 150153 h 504826"/>
                <a:gd name="connsiteX39" fmla="*/ 505953 w 540885"/>
                <a:gd name="connsiteY39" fmla="*/ 144237 h 504826"/>
                <a:gd name="connsiteX40" fmla="*/ 34932 w 540885"/>
                <a:gd name="connsiteY40" fmla="*/ 144237 h 504826"/>
                <a:gd name="connsiteX41" fmla="*/ 47187 w 540885"/>
                <a:gd name="connsiteY41" fmla="*/ 150153 h 504826"/>
                <a:gd name="connsiteX42" fmla="*/ 74653 w 540885"/>
                <a:gd name="connsiteY42" fmla="*/ 162125 h 504826"/>
                <a:gd name="connsiteX43" fmla="*/ 108176 w 540885"/>
                <a:gd name="connsiteY43" fmla="*/ 168182 h 504826"/>
                <a:gd name="connsiteX44" fmla="*/ 145644 w 540885"/>
                <a:gd name="connsiteY44" fmla="*/ 161703 h 504826"/>
                <a:gd name="connsiteX45" fmla="*/ 144235 w 540885"/>
                <a:gd name="connsiteY45" fmla="*/ 180296 h 504826"/>
                <a:gd name="connsiteX46" fmla="*/ 167054 w 540885"/>
                <a:gd name="connsiteY46" fmla="*/ 252413 h 504826"/>
                <a:gd name="connsiteX47" fmla="*/ 92401 w 540885"/>
                <a:gd name="connsiteY47" fmla="*/ 288472 h 504826"/>
                <a:gd name="connsiteX48" fmla="*/ 54652 w 540885"/>
                <a:gd name="connsiteY48" fmla="*/ 288472 h 504826"/>
                <a:gd name="connsiteX49" fmla="*/ 15776 w 540885"/>
                <a:gd name="connsiteY49" fmla="*/ 277063 h 504826"/>
                <a:gd name="connsiteX50" fmla="*/ 0 w 540885"/>
                <a:gd name="connsiteY50" fmla="*/ 243680 h 504826"/>
                <a:gd name="connsiteX51" fmla="*/ 34932 w 540885"/>
                <a:gd name="connsiteY51" fmla="*/ 144237 h 504826"/>
                <a:gd name="connsiteX52" fmla="*/ 270442 w 540885"/>
                <a:gd name="connsiteY52" fmla="*/ 72119 h 504826"/>
                <a:gd name="connsiteX53" fmla="*/ 346926 w 540885"/>
                <a:gd name="connsiteY53" fmla="*/ 103811 h 504826"/>
                <a:gd name="connsiteX54" fmla="*/ 378619 w 540885"/>
                <a:gd name="connsiteY54" fmla="*/ 180296 h 504826"/>
                <a:gd name="connsiteX55" fmla="*/ 346926 w 540885"/>
                <a:gd name="connsiteY55" fmla="*/ 256780 h 504826"/>
                <a:gd name="connsiteX56" fmla="*/ 270442 w 540885"/>
                <a:gd name="connsiteY56" fmla="*/ 288472 h 504826"/>
                <a:gd name="connsiteX57" fmla="*/ 193957 w 540885"/>
                <a:gd name="connsiteY57" fmla="*/ 256780 h 504826"/>
                <a:gd name="connsiteX58" fmla="*/ 162265 w 540885"/>
                <a:gd name="connsiteY58" fmla="*/ 180296 h 504826"/>
                <a:gd name="connsiteX59" fmla="*/ 193957 w 540885"/>
                <a:gd name="connsiteY59" fmla="*/ 103811 h 504826"/>
                <a:gd name="connsiteX60" fmla="*/ 270442 w 540885"/>
                <a:gd name="connsiteY60" fmla="*/ 72119 h 504826"/>
                <a:gd name="connsiteX61" fmla="*/ 432707 w 540885"/>
                <a:gd name="connsiteY61" fmla="*/ 0 h 504826"/>
                <a:gd name="connsiteX62" fmla="*/ 483697 w 540885"/>
                <a:gd name="connsiteY62" fmla="*/ 21128 h 504826"/>
                <a:gd name="connsiteX63" fmla="*/ 504825 w 540885"/>
                <a:gd name="connsiteY63" fmla="*/ 72118 h 504826"/>
                <a:gd name="connsiteX64" fmla="*/ 483697 w 540885"/>
                <a:gd name="connsiteY64" fmla="*/ 123108 h 504826"/>
                <a:gd name="connsiteX65" fmla="*/ 432707 w 540885"/>
                <a:gd name="connsiteY65" fmla="*/ 144236 h 504826"/>
                <a:gd name="connsiteX66" fmla="*/ 381717 w 540885"/>
                <a:gd name="connsiteY66" fmla="*/ 123108 h 504826"/>
                <a:gd name="connsiteX67" fmla="*/ 360589 w 540885"/>
                <a:gd name="connsiteY67" fmla="*/ 72118 h 504826"/>
                <a:gd name="connsiteX68" fmla="*/ 381717 w 540885"/>
                <a:gd name="connsiteY68" fmla="*/ 21128 h 504826"/>
                <a:gd name="connsiteX69" fmla="*/ 432707 w 540885"/>
                <a:gd name="connsiteY69" fmla="*/ 0 h 504826"/>
                <a:gd name="connsiteX70" fmla="*/ 108176 w 540885"/>
                <a:gd name="connsiteY70" fmla="*/ 0 h 504826"/>
                <a:gd name="connsiteX71" fmla="*/ 159167 w 540885"/>
                <a:gd name="connsiteY71" fmla="*/ 21128 h 504826"/>
                <a:gd name="connsiteX72" fmla="*/ 180295 w 540885"/>
                <a:gd name="connsiteY72" fmla="*/ 72118 h 504826"/>
                <a:gd name="connsiteX73" fmla="*/ 159167 w 540885"/>
                <a:gd name="connsiteY73" fmla="*/ 123108 h 504826"/>
                <a:gd name="connsiteX74" fmla="*/ 108176 w 540885"/>
                <a:gd name="connsiteY74" fmla="*/ 144236 h 504826"/>
                <a:gd name="connsiteX75" fmla="*/ 57187 w 540885"/>
                <a:gd name="connsiteY75" fmla="*/ 123108 h 504826"/>
                <a:gd name="connsiteX76" fmla="*/ 36059 w 540885"/>
                <a:gd name="connsiteY76" fmla="*/ 72118 h 504826"/>
                <a:gd name="connsiteX77" fmla="*/ 57187 w 540885"/>
                <a:gd name="connsiteY77" fmla="*/ 21128 h 504826"/>
                <a:gd name="connsiteX78" fmla="*/ 108176 w 540885"/>
                <a:gd name="connsiteY78" fmla="*/ 0 h 50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0885" h="504826">
                  <a:moveTo>
                    <a:pt x="169590" y="270443"/>
                  </a:moveTo>
                  <a:cubicBezTo>
                    <a:pt x="171469" y="270443"/>
                    <a:pt x="175506" y="272462"/>
                    <a:pt x="181704" y="276500"/>
                  </a:cubicBezTo>
                  <a:cubicBezTo>
                    <a:pt x="187902" y="280538"/>
                    <a:pt x="194757" y="285045"/>
                    <a:pt x="202269" y="290022"/>
                  </a:cubicBezTo>
                  <a:cubicBezTo>
                    <a:pt x="209781" y="294999"/>
                    <a:pt x="219829" y="299506"/>
                    <a:pt x="232412" y="303544"/>
                  </a:cubicBezTo>
                  <a:cubicBezTo>
                    <a:pt x="244995" y="307582"/>
                    <a:pt x="257673" y="309601"/>
                    <a:pt x="270443" y="309601"/>
                  </a:cubicBezTo>
                  <a:cubicBezTo>
                    <a:pt x="283214" y="309601"/>
                    <a:pt x="295891" y="307582"/>
                    <a:pt x="308473" y="303544"/>
                  </a:cubicBezTo>
                  <a:cubicBezTo>
                    <a:pt x="321057" y="299506"/>
                    <a:pt x="331105" y="294999"/>
                    <a:pt x="338617" y="290022"/>
                  </a:cubicBezTo>
                  <a:cubicBezTo>
                    <a:pt x="346129" y="285045"/>
                    <a:pt x="352983" y="280538"/>
                    <a:pt x="359181" y="276500"/>
                  </a:cubicBezTo>
                  <a:cubicBezTo>
                    <a:pt x="365379" y="272462"/>
                    <a:pt x="369418" y="270443"/>
                    <a:pt x="371295" y="270443"/>
                  </a:cubicBezTo>
                  <a:cubicBezTo>
                    <a:pt x="382751" y="270443"/>
                    <a:pt x="393222" y="272321"/>
                    <a:pt x="402705" y="276077"/>
                  </a:cubicBezTo>
                  <a:cubicBezTo>
                    <a:pt x="412191" y="279833"/>
                    <a:pt x="420218" y="284857"/>
                    <a:pt x="426792" y="291149"/>
                  </a:cubicBezTo>
                  <a:cubicBezTo>
                    <a:pt x="433365" y="297440"/>
                    <a:pt x="439187" y="305046"/>
                    <a:pt x="444258" y="313967"/>
                  </a:cubicBezTo>
                  <a:cubicBezTo>
                    <a:pt x="449329" y="322888"/>
                    <a:pt x="453367" y="332044"/>
                    <a:pt x="456371" y="341434"/>
                  </a:cubicBezTo>
                  <a:cubicBezTo>
                    <a:pt x="459376" y="350824"/>
                    <a:pt x="461865" y="361013"/>
                    <a:pt x="463837" y="372000"/>
                  </a:cubicBezTo>
                  <a:cubicBezTo>
                    <a:pt x="465809" y="382986"/>
                    <a:pt x="467124" y="393222"/>
                    <a:pt x="467781" y="402706"/>
                  </a:cubicBezTo>
                  <a:cubicBezTo>
                    <a:pt x="468438" y="412190"/>
                    <a:pt x="468767" y="421909"/>
                    <a:pt x="468767" y="431863"/>
                  </a:cubicBezTo>
                  <a:cubicBezTo>
                    <a:pt x="468767" y="454400"/>
                    <a:pt x="461912" y="472195"/>
                    <a:pt x="448202" y="485247"/>
                  </a:cubicBezTo>
                  <a:cubicBezTo>
                    <a:pt x="434492" y="498300"/>
                    <a:pt x="416275" y="504826"/>
                    <a:pt x="393550" y="504826"/>
                  </a:cubicBezTo>
                  <a:lnTo>
                    <a:pt x="147335" y="504826"/>
                  </a:lnTo>
                  <a:cubicBezTo>
                    <a:pt x="124611" y="504826"/>
                    <a:pt x="106393" y="498300"/>
                    <a:pt x="92683" y="485247"/>
                  </a:cubicBezTo>
                  <a:cubicBezTo>
                    <a:pt x="78974" y="472195"/>
                    <a:pt x="72118" y="454400"/>
                    <a:pt x="72118" y="431863"/>
                  </a:cubicBezTo>
                  <a:cubicBezTo>
                    <a:pt x="72118" y="421909"/>
                    <a:pt x="72447" y="412190"/>
                    <a:pt x="73104" y="402706"/>
                  </a:cubicBezTo>
                  <a:cubicBezTo>
                    <a:pt x="73761" y="393222"/>
                    <a:pt x="75077" y="382986"/>
                    <a:pt x="77049" y="372000"/>
                  </a:cubicBezTo>
                  <a:cubicBezTo>
                    <a:pt x="79021" y="361013"/>
                    <a:pt x="81510" y="350824"/>
                    <a:pt x="84514" y="341434"/>
                  </a:cubicBezTo>
                  <a:cubicBezTo>
                    <a:pt x="87519" y="332044"/>
                    <a:pt x="91556" y="322888"/>
                    <a:pt x="96628" y="313967"/>
                  </a:cubicBezTo>
                  <a:cubicBezTo>
                    <a:pt x="101698" y="305046"/>
                    <a:pt x="107521" y="297440"/>
                    <a:pt x="114093" y="291149"/>
                  </a:cubicBezTo>
                  <a:cubicBezTo>
                    <a:pt x="120667" y="284857"/>
                    <a:pt x="128696" y="279833"/>
                    <a:pt x="138180" y="276077"/>
                  </a:cubicBezTo>
                  <a:cubicBezTo>
                    <a:pt x="147664" y="272321"/>
                    <a:pt x="158135" y="270443"/>
                    <a:pt x="169590" y="270443"/>
                  </a:cubicBezTo>
                  <a:close/>
                  <a:moveTo>
                    <a:pt x="505953" y="144237"/>
                  </a:moveTo>
                  <a:cubicBezTo>
                    <a:pt x="529241" y="144237"/>
                    <a:pt x="540885" y="177385"/>
                    <a:pt x="540885" y="243680"/>
                  </a:cubicBezTo>
                  <a:cubicBezTo>
                    <a:pt x="540885" y="258329"/>
                    <a:pt x="535626" y="269457"/>
                    <a:pt x="525109" y="277063"/>
                  </a:cubicBezTo>
                  <a:cubicBezTo>
                    <a:pt x="514592" y="284669"/>
                    <a:pt x="501634" y="288472"/>
                    <a:pt x="486233" y="288472"/>
                  </a:cubicBezTo>
                  <a:lnTo>
                    <a:pt x="448484" y="288472"/>
                  </a:lnTo>
                  <a:cubicBezTo>
                    <a:pt x="429140" y="265372"/>
                    <a:pt x="404256" y="253353"/>
                    <a:pt x="373830" y="252413"/>
                  </a:cubicBezTo>
                  <a:cubicBezTo>
                    <a:pt x="389043" y="230440"/>
                    <a:pt x="396649" y="206401"/>
                    <a:pt x="396649" y="180296"/>
                  </a:cubicBezTo>
                  <a:cubicBezTo>
                    <a:pt x="396649" y="174849"/>
                    <a:pt x="396179" y="168652"/>
                    <a:pt x="395240" y="161703"/>
                  </a:cubicBezTo>
                  <a:cubicBezTo>
                    <a:pt x="407636" y="166022"/>
                    <a:pt x="420125" y="168182"/>
                    <a:pt x="432708" y="168182"/>
                  </a:cubicBezTo>
                  <a:cubicBezTo>
                    <a:pt x="443789" y="168182"/>
                    <a:pt x="454964" y="166163"/>
                    <a:pt x="466231" y="162125"/>
                  </a:cubicBezTo>
                  <a:cubicBezTo>
                    <a:pt x="477500" y="158087"/>
                    <a:pt x="486655" y="154097"/>
                    <a:pt x="493698" y="150153"/>
                  </a:cubicBezTo>
                  <a:cubicBezTo>
                    <a:pt x="500742" y="146209"/>
                    <a:pt x="504826" y="144237"/>
                    <a:pt x="505953" y="144237"/>
                  </a:cubicBezTo>
                  <a:close/>
                  <a:moveTo>
                    <a:pt x="34932" y="144237"/>
                  </a:moveTo>
                  <a:cubicBezTo>
                    <a:pt x="36059" y="144237"/>
                    <a:pt x="40144" y="146209"/>
                    <a:pt x="47187" y="150153"/>
                  </a:cubicBezTo>
                  <a:cubicBezTo>
                    <a:pt x="54229" y="154097"/>
                    <a:pt x="63384" y="158087"/>
                    <a:pt x="74653" y="162125"/>
                  </a:cubicBezTo>
                  <a:cubicBezTo>
                    <a:pt x="85921" y="166163"/>
                    <a:pt x="97096" y="168182"/>
                    <a:pt x="108176" y="168182"/>
                  </a:cubicBezTo>
                  <a:cubicBezTo>
                    <a:pt x="120760" y="168182"/>
                    <a:pt x="133249" y="166022"/>
                    <a:pt x="145644" y="161703"/>
                  </a:cubicBezTo>
                  <a:cubicBezTo>
                    <a:pt x="144705" y="168652"/>
                    <a:pt x="144235" y="174849"/>
                    <a:pt x="144235" y="180296"/>
                  </a:cubicBezTo>
                  <a:cubicBezTo>
                    <a:pt x="144235" y="206401"/>
                    <a:pt x="151841" y="230440"/>
                    <a:pt x="167054" y="252413"/>
                  </a:cubicBezTo>
                  <a:cubicBezTo>
                    <a:pt x="136630" y="253353"/>
                    <a:pt x="111745" y="265372"/>
                    <a:pt x="92401" y="288472"/>
                  </a:cubicBezTo>
                  <a:lnTo>
                    <a:pt x="54652" y="288472"/>
                  </a:lnTo>
                  <a:cubicBezTo>
                    <a:pt x="39251" y="288472"/>
                    <a:pt x="26293" y="284669"/>
                    <a:pt x="15776" y="277063"/>
                  </a:cubicBezTo>
                  <a:cubicBezTo>
                    <a:pt x="5259" y="269457"/>
                    <a:pt x="0" y="258329"/>
                    <a:pt x="0" y="243680"/>
                  </a:cubicBezTo>
                  <a:cubicBezTo>
                    <a:pt x="0" y="177385"/>
                    <a:pt x="11644" y="144237"/>
                    <a:pt x="34932" y="144237"/>
                  </a:cubicBezTo>
                  <a:close/>
                  <a:moveTo>
                    <a:pt x="270442" y="72119"/>
                  </a:moveTo>
                  <a:cubicBezTo>
                    <a:pt x="300303" y="72119"/>
                    <a:pt x="325799" y="82683"/>
                    <a:pt x="346926" y="103811"/>
                  </a:cubicBezTo>
                  <a:cubicBezTo>
                    <a:pt x="368054" y="124940"/>
                    <a:pt x="378619" y="150434"/>
                    <a:pt x="378619" y="180296"/>
                  </a:cubicBezTo>
                  <a:cubicBezTo>
                    <a:pt x="378619" y="210157"/>
                    <a:pt x="368054" y="235652"/>
                    <a:pt x="346926" y="256780"/>
                  </a:cubicBezTo>
                  <a:cubicBezTo>
                    <a:pt x="325799" y="277908"/>
                    <a:pt x="300303" y="288472"/>
                    <a:pt x="270442" y="288472"/>
                  </a:cubicBezTo>
                  <a:cubicBezTo>
                    <a:pt x="240580" y="288472"/>
                    <a:pt x="215085" y="277908"/>
                    <a:pt x="193957" y="256780"/>
                  </a:cubicBezTo>
                  <a:cubicBezTo>
                    <a:pt x="172829" y="235652"/>
                    <a:pt x="162265" y="210157"/>
                    <a:pt x="162265" y="180296"/>
                  </a:cubicBezTo>
                  <a:cubicBezTo>
                    <a:pt x="162265" y="150434"/>
                    <a:pt x="172829" y="124940"/>
                    <a:pt x="193957" y="103811"/>
                  </a:cubicBezTo>
                  <a:cubicBezTo>
                    <a:pt x="215085" y="82683"/>
                    <a:pt x="240580" y="72119"/>
                    <a:pt x="270442" y="72119"/>
                  </a:cubicBezTo>
                  <a:close/>
                  <a:moveTo>
                    <a:pt x="432707" y="0"/>
                  </a:moveTo>
                  <a:cubicBezTo>
                    <a:pt x="452615" y="0"/>
                    <a:pt x="469611" y="7043"/>
                    <a:pt x="483697" y="21128"/>
                  </a:cubicBezTo>
                  <a:cubicBezTo>
                    <a:pt x="497783" y="35214"/>
                    <a:pt x="504825" y="52210"/>
                    <a:pt x="504825" y="72118"/>
                  </a:cubicBezTo>
                  <a:cubicBezTo>
                    <a:pt x="504825" y="92025"/>
                    <a:pt x="497783" y="109022"/>
                    <a:pt x="483697" y="123108"/>
                  </a:cubicBezTo>
                  <a:cubicBezTo>
                    <a:pt x="469611" y="137193"/>
                    <a:pt x="452615" y="144236"/>
                    <a:pt x="432707" y="144236"/>
                  </a:cubicBezTo>
                  <a:cubicBezTo>
                    <a:pt x="412800" y="144236"/>
                    <a:pt x="395803" y="137193"/>
                    <a:pt x="381717" y="123108"/>
                  </a:cubicBezTo>
                  <a:cubicBezTo>
                    <a:pt x="367632" y="109022"/>
                    <a:pt x="360589" y="92025"/>
                    <a:pt x="360589" y="72118"/>
                  </a:cubicBezTo>
                  <a:cubicBezTo>
                    <a:pt x="360589" y="52210"/>
                    <a:pt x="367632" y="35214"/>
                    <a:pt x="381717" y="21128"/>
                  </a:cubicBezTo>
                  <a:cubicBezTo>
                    <a:pt x="395803" y="7043"/>
                    <a:pt x="412800" y="0"/>
                    <a:pt x="432707" y="0"/>
                  </a:cubicBezTo>
                  <a:close/>
                  <a:moveTo>
                    <a:pt x="108176" y="0"/>
                  </a:moveTo>
                  <a:cubicBezTo>
                    <a:pt x="128085" y="0"/>
                    <a:pt x="145080" y="7043"/>
                    <a:pt x="159167" y="21128"/>
                  </a:cubicBezTo>
                  <a:cubicBezTo>
                    <a:pt x="173252" y="35214"/>
                    <a:pt x="180295" y="52210"/>
                    <a:pt x="180295" y="72118"/>
                  </a:cubicBezTo>
                  <a:cubicBezTo>
                    <a:pt x="180295" y="92025"/>
                    <a:pt x="173252" y="109022"/>
                    <a:pt x="159167" y="123108"/>
                  </a:cubicBezTo>
                  <a:cubicBezTo>
                    <a:pt x="145080" y="137193"/>
                    <a:pt x="128085" y="144236"/>
                    <a:pt x="108176" y="144236"/>
                  </a:cubicBezTo>
                  <a:cubicBezTo>
                    <a:pt x="88270" y="144236"/>
                    <a:pt x="71272" y="137193"/>
                    <a:pt x="57187" y="123108"/>
                  </a:cubicBezTo>
                  <a:cubicBezTo>
                    <a:pt x="43102" y="109022"/>
                    <a:pt x="36059" y="92025"/>
                    <a:pt x="36059" y="72118"/>
                  </a:cubicBezTo>
                  <a:cubicBezTo>
                    <a:pt x="36059" y="52210"/>
                    <a:pt x="43102" y="35214"/>
                    <a:pt x="57187" y="21128"/>
                  </a:cubicBezTo>
                  <a:cubicBezTo>
                    <a:pt x="71272" y="7043"/>
                    <a:pt x="88270" y="0"/>
                    <a:pt x="108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1" name="Freeform 477">
              <a:extLst>
                <a:ext uri="{FF2B5EF4-FFF2-40B4-BE49-F238E27FC236}">
                  <a16:creationId xmlns:a16="http://schemas.microsoft.com/office/drawing/2014/main" id="{B4D1340D-DCF5-489C-B62B-95A5FD8AE597}"/>
                </a:ext>
              </a:extLst>
            </p:cNvPr>
            <p:cNvSpPr/>
            <p:nvPr/>
          </p:nvSpPr>
          <p:spPr>
            <a:xfrm>
              <a:off x="2240300" y="2869328"/>
              <a:ext cx="431800" cy="504825"/>
            </a:xfrm>
            <a:custGeom>
              <a:avLst/>
              <a:gdLst>
                <a:gd name="connsiteX0" fmla="*/ 117191 w 432706"/>
                <a:gd name="connsiteY0" fmla="*/ 360589 h 504825"/>
                <a:gd name="connsiteX1" fmla="*/ 315515 w 432706"/>
                <a:gd name="connsiteY1" fmla="*/ 360589 h 504825"/>
                <a:gd name="connsiteX2" fmla="*/ 321994 w 432706"/>
                <a:gd name="connsiteY2" fmla="*/ 363125 h 504825"/>
                <a:gd name="connsiteX3" fmla="*/ 324530 w 432706"/>
                <a:gd name="connsiteY3" fmla="*/ 369604 h 504825"/>
                <a:gd name="connsiteX4" fmla="*/ 324530 w 432706"/>
                <a:gd name="connsiteY4" fmla="*/ 387634 h 504825"/>
                <a:gd name="connsiteX5" fmla="*/ 321994 w 432706"/>
                <a:gd name="connsiteY5" fmla="*/ 394113 h 504825"/>
                <a:gd name="connsiteX6" fmla="*/ 315515 w 432706"/>
                <a:gd name="connsiteY6" fmla="*/ 396648 h 504825"/>
                <a:gd name="connsiteX7" fmla="*/ 117191 w 432706"/>
                <a:gd name="connsiteY7" fmla="*/ 396648 h 504825"/>
                <a:gd name="connsiteX8" fmla="*/ 110712 w 432706"/>
                <a:gd name="connsiteY8" fmla="*/ 394113 h 504825"/>
                <a:gd name="connsiteX9" fmla="*/ 108176 w 432706"/>
                <a:gd name="connsiteY9" fmla="*/ 387634 h 504825"/>
                <a:gd name="connsiteX10" fmla="*/ 108176 w 432706"/>
                <a:gd name="connsiteY10" fmla="*/ 369604 h 504825"/>
                <a:gd name="connsiteX11" fmla="*/ 110712 w 432706"/>
                <a:gd name="connsiteY11" fmla="*/ 363125 h 504825"/>
                <a:gd name="connsiteX12" fmla="*/ 117191 w 432706"/>
                <a:gd name="connsiteY12" fmla="*/ 360589 h 504825"/>
                <a:gd name="connsiteX13" fmla="*/ 117191 w 432706"/>
                <a:gd name="connsiteY13" fmla="*/ 288471 h 504825"/>
                <a:gd name="connsiteX14" fmla="*/ 315515 w 432706"/>
                <a:gd name="connsiteY14" fmla="*/ 288471 h 504825"/>
                <a:gd name="connsiteX15" fmla="*/ 321994 w 432706"/>
                <a:gd name="connsiteY15" fmla="*/ 291007 h 504825"/>
                <a:gd name="connsiteX16" fmla="*/ 324530 w 432706"/>
                <a:gd name="connsiteY16" fmla="*/ 297486 h 504825"/>
                <a:gd name="connsiteX17" fmla="*/ 324530 w 432706"/>
                <a:gd name="connsiteY17" fmla="*/ 315516 h 504825"/>
                <a:gd name="connsiteX18" fmla="*/ 321994 w 432706"/>
                <a:gd name="connsiteY18" fmla="*/ 321995 h 504825"/>
                <a:gd name="connsiteX19" fmla="*/ 315515 w 432706"/>
                <a:gd name="connsiteY19" fmla="*/ 324530 h 504825"/>
                <a:gd name="connsiteX20" fmla="*/ 117191 w 432706"/>
                <a:gd name="connsiteY20" fmla="*/ 324530 h 504825"/>
                <a:gd name="connsiteX21" fmla="*/ 110712 w 432706"/>
                <a:gd name="connsiteY21" fmla="*/ 321995 h 504825"/>
                <a:gd name="connsiteX22" fmla="*/ 108176 w 432706"/>
                <a:gd name="connsiteY22" fmla="*/ 315516 h 504825"/>
                <a:gd name="connsiteX23" fmla="*/ 108176 w 432706"/>
                <a:gd name="connsiteY23" fmla="*/ 297486 h 504825"/>
                <a:gd name="connsiteX24" fmla="*/ 110712 w 432706"/>
                <a:gd name="connsiteY24" fmla="*/ 291007 h 504825"/>
                <a:gd name="connsiteX25" fmla="*/ 117191 w 432706"/>
                <a:gd name="connsiteY25" fmla="*/ 288471 h 504825"/>
                <a:gd name="connsiteX26" fmla="*/ 117191 w 432706"/>
                <a:gd name="connsiteY26" fmla="*/ 216353 h 504825"/>
                <a:gd name="connsiteX27" fmla="*/ 315515 w 432706"/>
                <a:gd name="connsiteY27" fmla="*/ 216353 h 504825"/>
                <a:gd name="connsiteX28" fmla="*/ 321994 w 432706"/>
                <a:gd name="connsiteY28" fmla="*/ 218888 h 504825"/>
                <a:gd name="connsiteX29" fmla="*/ 324530 w 432706"/>
                <a:gd name="connsiteY29" fmla="*/ 225367 h 504825"/>
                <a:gd name="connsiteX30" fmla="*/ 324530 w 432706"/>
                <a:gd name="connsiteY30" fmla="*/ 243397 h 504825"/>
                <a:gd name="connsiteX31" fmla="*/ 321994 w 432706"/>
                <a:gd name="connsiteY31" fmla="*/ 249876 h 504825"/>
                <a:gd name="connsiteX32" fmla="*/ 315515 w 432706"/>
                <a:gd name="connsiteY32" fmla="*/ 252411 h 504825"/>
                <a:gd name="connsiteX33" fmla="*/ 117191 w 432706"/>
                <a:gd name="connsiteY33" fmla="*/ 252411 h 504825"/>
                <a:gd name="connsiteX34" fmla="*/ 110712 w 432706"/>
                <a:gd name="connsiteY34" fmla="*/ 249876 h 504825"/>
                <a:gd name="connsiteX35" fmla="*/ 108176 w 432706"/>
                <a:gd name="connsiteY35" fmla="*/ 243397 h 504825"/>
                <a:gd name="connsiteX36" fmla="*/ 108176 w 432706"/>
                <a:gd name="connsiteY36" fmla="*/ 225367 h 504825"/>
                <a:gd name="connsiteX37" fmla="*/ 110712 w 432706"/>
                <a:gd name="connsiteY37" fmla="*/ 218888 h 504825"/>
                <a:gd name="connsiteX38" fmla="*/ 117191 w 432706"/>
                <a:gd name="connsiteY38" fmla="*/ 216353 h 504825"/>
                <a:gd name="connsiteX39" fmla="*/ 288471 w 432706"/>
                <a:gd name="connsiteY39" fmla="*/ 38312 h 504825"/>
                <a:gd name="connsiteX40" fmla="*/ 288471 w 432706"/>
                <a:gd name="connsiteY40" fmla="*/ 144236 h 504825"/>
                <a:gd name="connsiteX41" fmla="*/ 394394 w 432706"/>
                <a:gd name="connsiteY41" fmla="*/ 144236 h 504825"/>
                <a:gd name="connsiteX42" fmla="*/ 388196 w 432706"/>
                <a:gd name="connsiteY42" fmla="*/ 132685 h 504825"/>
                <a:gd name="connsiteX43" fmla="*/ 300021 w 432706"/>
                <a:gd name="connsiteY43" fmla="*/ 44510 h 504825"/>
                <a:gd name="connsiteX44" fmla="*/ 288471 w 432706"/>
                <a:gd name="connsiteY44" fmla="*/ 38312 h 504825"/>
                <a:gd name="connsiteX45" fmla="*/ 36059 w 432706"/>
                <a:gd name="connsiteY45" fmla="*/ 36059 h 504825"/>
                <a:gd name="connsiteX46" fmla="*/ 36059 w 432706"/>
                <a:gd name="connsiteY46" fmla="*/ 468766 h 504825"/>
                <a:gd name="connsiteX47" fmla="*/ 396648 w 432706"/>
                <a:gd name="connsiteY47" fmla="*/ 468766 h 504825"/>
                <a:gd name="connsiteX48" fmla="*/ 396648 w 432706"/>
                <a:gd name="connsiteY48" fmla="*/ 180295 h 504825"/>
                <a:gd name="connsiteX49" fmla="*/ 279456 w 432706"/>
                <a:gd name="connsiteY49" fmla="*/ 180295 h 504825"/>
                <a:gd name="connsiteX50" fmla="*/ 260300 w 432706"/>
                <a:gd name="connsiteY50" fmla="*/ 172407 h 504825"/>
                <a:gd name="connsiteX51" fmla="*/ 252412 w 432706"/>
                <a:gd name="connsiteY51" fmla="*/ 153251 h 504825"/>
                <a:gd name="connsiteX52" fmla="*/ 252412 w 432706"/>
                <a:gd name="connsiteY52" fmla="*/ 36059 h 504825"/>
                <a:gd name="connsiteX53" fmla="*/ 27044 w 432706"/>
                <a:gd name="connsiteY53" fmla="*/ 0 h 504825"/>
                <a:gd name="connsiteX54" fmla="*/ 279456 w 432706"/>
                <a:gd name="connsiteY54" fmla="*/ 0 h 504825"/>
                <a:gd name="connsiteX55" fmla="*/ 304246 w 432706"/>
                <a:gd name="connsiteY55" fmla="*/ 5634 h 504825"/>
                <a:gd name="connsiteX56" fmla="*/ 325656 w 432706"/>
                <a:gd name="connsiteY56" fmla="*/ 19156 h 504825"/>
                <a:gd name="connsiteX57" fmla="*/ 413550 w 432706"/>
                <a:gd name="connsiteY57" fmla="*/ 107050 h 504825"/>
                <a:gd name="connsiteX58" fmla="*/ 427073 w 432706"/>
                <a:gd name="connsiteY58" fmla="*/ 128460 h 504825"/>
                <a:gd name="connsiteX59" fmla="*/ 432706 w 432706"/>
                <a:gd name="connsiteY59" fmla="*/ 153251 h 504825"/>
                <a:gd name="connsiteX60" fmla="*/ 432706 w 432706"/>
                <a:gd name="connsiteY60" fmla="*/ 477781 h 504825"/>
                <a:gd name="connsiteX61" fmla="*/ 424818 w 432706"/>
                <a:gd name="connsiteY61" fmla="*/ 496937 h 504825"/>
                <a:gd name="connsiteX62" fmla="*/ 405662 w 432706"/>
                <a:gd name="connsiteY62" fmla="*/ 504825 h 504825"/>
                <a:gd name="connsiteX63" fmla="*/ 27044 w 432706"/>
                <a:gd name="connsiteY63" fmla="*/ 504825 h 504825"/>
                <a:gd name="connsiteX64" fmla="*/ 7888 w 432706"/>
                <a:gd name="connsiteY64" fmla="*/ 496937 h 504825"/>
                <a:gd name="connsiteX65" fmla="*/ 0 w 432706"/>
                <a:gd name="connsiteY65" fmla="*/ 477781 h 504825"/>
                <a:gd name="connsiteX66" fmla="*/ 0 w 432706"/>
                <a:gd name="connsiteY66" fmla="*/ 27044 h 504825"/>
                <a:gd name="connsiteX67" fmla="*/ 7888 w 432706"/>
                <a:gd name="connsiteY67" fmla="*/ 7888 h 504825"/>
                <a:gd name="connsiteX68" fmla="*/ 27044 w 432706"/>
                <a:gd name="connsiteY68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2706" h="504825">
                  <a:moveTo>
                    <a:pt x="117191" y="360589"/>
                  </a:moveTo>
                  <a:lnTo>
                    <a:pt x="315515" y="360589"/>
                  </a:lnTo>
                  <a:cubicBezTo>
                    <a:pt x="318144" y="360589"/>
                    <a:pt x="320304" y="361434"/>
                    <a:pt x="321994" y="363125"/>
                  </a:cubicBezTo>
                  <a:cubicBezTo>
                    <a:pt x="323684" y="364815"/>
                    <a:pt x="324530" y="366975"/>
                    <a:pt x="324530" y="369604"/>
                  </a:cubicBezTo>
                  <a:lnTo>
                    <a:pt x="324530" y="387634"/>
                  </a:lnTo>
                  <a:cubicBezTo>
                    <a:pt x="324530" y="390263"/>
                    <a:pt x="323684" y="392423"/>
                    <a:pt x="321994" y="394113"/>
                  </a:cubicBezTo>
                  <a:cubicBezTo>
                    <a:pt x="320304" y="395803"/>
                    <a:pt x="318144" y="396648"/>
                    <a:pt x="315515" y="396648"/>
                  </a:cubicBezTo>
                  <a:lnTo>
                    <a:pt x="117191" y="396648"/>
                  </a:lnTo>
                  <a:cubicBezTo>
                    <a:pt x="114562" y="396648"/>
                    <a:pt x="112402" y="395803"/>
                    <a:pt x="110712" y="394113"/>
                  </a:cubicBezTo>
                  <a:cubicBezTo>
                    <a:pt x="109021" y="392423"/>
                    <a:pt x="108176" y="390263"/>
                    <a:pt x="108176" y="387634"/>
                  </a:cubicBezTo>
                  <a:lnTo>
                    <a:pt x="108176" y="369604"/>
                  </a:lnTo>
                  <a:cubicBezTo>
                    <a:pt x="108176" y="366975"/>
                    <a:pt x="109021" y="364815"/>
                    <a:pt x="110712" y="363125"/>
                  </a:cubicBezTo>
                  <a:cubicBezTo>
                    <a:pt x="112402" y="361434"/>
                    <a:pt x="114562" y="360589"/>
                    <a:pt x="117191" y="360589"/>
                  </a:cubicBezTo>
                  <a:close/>
                  <a:moveTo>
                    <a:pt x="117191" y="288471"/>
                  </a:moveTo>
                  <a:lnTo>
                    <a:pt x="315515" y="288471"/>
                  </a:lnTo>
                  <a:cubicBezTo>
                    <a:pt x="318144" y="288471"/>
                    <a:pt x="320304" y="289317"/>
                    <a:pt x="321994" y="291007"/>
                  </a:cubicBezTo>
                  <a:cubicBezTo>
                    <a:pt x="323684" y="292697"/>
                    <a:pt x="324530" y="294857"/>
                    <a:pt x="324530" y="297486"/>
                  </a:cubicBezTo>
                  <a:lnTo>
                    <a:pt x="324530" y="315516"/>
                  </a:lnTo>
                  <a:cubicBezTo>
                    <a:pt x="324530" y="318145"/>
                    <a:pt x="323684" y="320305"/>
                    <a:pt x="321994" y="321995"/>
                  </a:cubicBezTo>
                  <a:cubicBezTo>
                    <a:pt x="320304" y="323685"/>
                    <a:pt x="318144" y="324530"/>
                    <a:pt x="315515" y="324530"/>
                  </a:cubicBezTo>
                  <a:lnTo>
                    <a:pt x="117191" y="324530"/>
                  </a:lnTo>
                  <a:cubicBezTo>
                    <a:pt x="114562" y="324530"/>
                    <a:pt x="112402" y="323685"/>
                    <a:pt x="110712" y="321995"/>
                  </a:cubicBezTo>
                  <a:cubicBezTo>
                    <a:pt x="109021" y="320305"/>
                    <a:pt x="108176" y="318145"/>
                    <a:pt x="108176" y="315516"/>
                  </a:cubicBezTo>
                  <a:lnTo>
                    <a:pt x="108176" y="297486"/>
                  </a:lnTo>
                  <a:cubicBezTo>
                    <a:pt x="108176" y="294857"/>
                    <a:pt x="109021" y="292697"/>
                    <a:pt x="110712" y="291007"/>
                  </a:cubicBezTo>
                  <a:cubicBezTo>
                    <a:pt x="112402" y="289317"/>
                    <a:pt x="114562" y="288471"/>
                    <a:pt x="117191" y="288471"/>
                  </a:cubicBezTo>
                  <a:close/>
                  <a:moveTo>
                    <a:pt x="117191" y="216353"/>
                  </a:moveTo>
                  <a:lnTo>
                    <a:pt x="315515" y="216353"/>
                  </a:lnTo>
                  <a:cubicBezTo>
                    <a:pt x="318144" y="216353"/>
                    <a:pt x="320304" y="217198"/>
                    <a:pt x="321994" y="218888"/>
                  </a:cubicBezTo>
                  <a:cubicBezTo>
                    <a:pt x="323684" y="220578"/>
                    <a:pt x="324530" y="222738"/>
                    <a:pt x="324530" y="225367"/>
                  </a:cubicBezTo>
                  <a:lnTo>
                    <a:pt x="324530" y="243397"/>
                  </a:lnTo>
                  <a:cubicBezTo>
                    <a:pt x="324530" y="246026"/>
                    <a:pt x="323684" y="248186"/>
                    <a:pt x="321994" y="249876"/>
                  </a:cubicBezTo>
                  <a:cubicBezTo>
                    <a:pt x="320304" y="251566"/>
                    <a:pt x="318144" y="252411"/>
                    <a:pt x="315515" y="252411"/>
                  </a:cubicBezTo>
                  <a:lnTo>
                    <a:pt x="117191" y="252411"/>
                  </a:lnTo>
                  <a:cubicBezTo>
                    <a:pt x="114562" y="252411"/>
                    <a:pt x="112402" y="251566"/>
                    <a:pt x="110712" y="249876"/>
                  </a:cubicBezTo>
                  <a:cubicBezTo>
                    <a:pt x="109021" y="248186"/>
                    <a:pt x="108176" y="246026"/>
                    <a:pt x="108176" y="243397"/>
                  </a:cubicBezTo>
                  <a:lnTo>
                    <a:pt x="108176" y="225367"/>
                  </a:lnTo>
                  <a:cubicBezTo>
                    <a:pt x="108176" y="222738"/>
                    <a:pt x="109021" y="220578"/>
                    <a:pt x="110712" y="218888"/>
                  </a:cubicBezTo>
                  <a:cubicBezTo>
                    <a:pt x="112402" y="217198"/>
                    <a:pt x="114562" y="216353"/>
                    <a:pt x="117191" y="216353"/>
                  </a:cubicBezTo>
                  <a:close/>
                  <a:moveTo>
                    <a:pt x="288471" y="38312"/>
                  </a:moveTo>
                  <a:lnTo>
                    <a:pt x="288471" y="144236"/>
                  </a:lnTo>
                  <a:lnTo>
                    <a:pt x="394394" y="144236"/>
                  </a:lnTo>
                  <a:cubicBezTo>
                    <a:pt x="392516" y="138789"/>
                    <a:pt x="390450" y="134939"/>
                    <a:pt x="388196" y="132685"/>
                  </a:cubicBezTo>
                  <a:lnTo>
                    <a:pt x="300021" y="44510"/>
                  </a:lnTo>
                  <a:cubicBezTo>
                    <a:pt x="297767" y="42256"/>
                    <a:pt x="293917" y="40191"/>
                    <a:pt x="288471" y="38312"/>
                  </a:cubicBezTo>
                  <a:close/>
                  <a:moveTo>
                    <a:pt x="36059" y="36059"/>
                  </a:moveTo>
                  <a:lnTo>
                    <a:pt x="36059" y="468766"/>
                  </a:lnTo>
                  <a:lnTo>
                    <a:pt x="396648" y="468766"/>
                  </a:lnTo>
                  <a:lnTo>
                    <a:pt x="396648" y="180295"/>
                  </a:lnTo>
                  <a:lnTo>
                    <a:pt x="279456" y="180295"/>
                  </a:lnTo>
                  <a:cubicBezTo>
                    <a:pt x="271944" y="180295"/>
                    <a:pt x="265558" y="177665"/>
                    <a:pt x="260300" y="172407"/>
                  </a:cubicBezTo>
                  <a:cubicBezTo>
                    <a:pt x="255041" y="167148"/>
                    <a:pt x="252412" y="160763"/>
                    <a:pt x="252412" y="153251"/>
                  </a:cubicBezTo>
                  <a:lnTo>
                    <a:pt x="252412" y="36059"/>
                  </a:lnTo>
                  <a:close/>
                  <a:moveTo>
                    <a:pt x="27044" y="0"/>
                  </a:moveTo>
                  <a:lnTo>
                    <a:pt x="279456" y="0"/>
                  </a:lnTo>
                  <a:cubicBezTo>
                    <a:pt x="286968" y="0"/>
                    <a:pt x="295232" y="1878"/>
                    <a:pt x="304246" y="5634"/>
                  </a:cubicBezTo>
                  <a:cubicBezTo>
                    <a:pt x="313261" y="9390"/>
                    <a:pt x="320398" y="13898"/>
                    <a:pt x="325656" y="19156"/>
                  </a:cubicBezTo>
                  <a:lnTo>
                    <a:pt x="413550" y="107050"/>
                  </a:lnTo>
                  <a:cubicBezTo>
                    <a:pt x="418809" y="112309"/>
                    <a:pt x="423316" y="119445"/>
                    <a:pt x="427073" y="128460"/>
                  </a:cubicBezTo>
                  <a:cubicBezTo>
                    <a:pt x="430828" y="137475"/>
                    <a:pt x="432706" y="145738"/>
                    <a:pt x="432706" y="153251"/>
                  </a:cubicBezTo>
                  <a:lnTo>
                    <a:pt x="432706" y="477781"/>
                  </a:lnTo>
                  <a:cubicBezTo>
                    <a:pt x="432706" y="485293"/>
                    <a:pt x="430077" y="491679"/>
                    <a:pt x="424818" y="496937"/>
                  </a:cubicBezTo>
                  <a:cubicBezTo>
                    <a:pt x="419560" y="502196"/>
                    <a:pt x="413175" y="504825"/>
                    <a:pt x="405662" y="504825"/>
                  </a:cubicBezTo>
                  <a:lnTo>
                    <a:pt x="27044" y="504825"/>
                  </a:lnTo>
                  <a:cubicBezTo>
                    <a:pt x="19531" y="504825"/>
                    <a:pt x="13146" y="502196"/>
                    <a:pt x="7888" y="496937"/>
                  </a:cubicBezTo>
                  <a:cubicBezTo>
                    <a:pt x="2629" y="491679"/>
                    <a:pt x="0" y="485293"/>
                    <a:pt x="0" y="477781"/>
                  </a:cubicBezTo>
                  <a:lnTo>
                    <a:pt x="0" y="27044"/>
                  </a:lnTo>
                  <a:cubicBezTo>
                    <a:pt x="0" y="19532"/>
                    <a:pt x="2629" y="13147"/>
                    <a:pt x="7888" y="7888"/>
                  </a:cubicBezTo>
                  <a:cubicBezTo>
                    <a:pt x="13146" y="2629"/>
                    <a:pt x="19531" y="0"/>
                    <a:pt x="270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71323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grpSp>
          <p:nvGrpSpPr>
            <p:cNvPr id="82" name="Shape 490">
              <a:extLst>
                <a:ext uri="{FF2B5EF4-FFF2-40B4-BE49-F238E27FC236}">
                  <a16:creationId xmlns:a16="http://schemas.microsoft.com/office/drawing/2014/main" id="{3EDB9A9E-DF04-4A9C-94B2-E7FF2B2110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479" y="2534450"/>
              <a:ext cx="857862" cy="740928"/>
              <a:chOff x="5581993" y="3024657"/>
              <a:chExt cx="511695" cy="378576"/>
            </a:xfrm>
            <a:solidFill>
              <a:schemeClr val="bg1"/>
            </a:solidFill>
          </p:grpSpPr>
          <p:sp>
            <p:nvSpPr>
              <p:cNvPr id="83" name="Shape 491">
                <a:extLst>
                  <a:ext uri="{FF2B5EF4-FFF2-40B4-BE49-F238E27FC236}">
                    <a16:creationId xmlns:a16="http://schemas.microsoft.com/office/drawing/2014/main" id="{17771156-FDBE-449C-86FE-A6A74C42A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1993" y="3024657"/>
                <a:ext cx="349900" cy="349875"/>
              </a:xfrm>
              <a:custGeom>
                <a:avLst/>
                <a:gdLst>
                  <a:gd name="T0" fmla="*/ 0 w 13996"/>
                  <a:gd name="T1" fmla="*/ 0 h 13995"/>
                  <a:gd name="T2" fmla="*/ 13996 w 13996"/>
                  <a:gd name="T3" fmla="*/ 13995 h 13995"/>
                </a:gdLst>
                <a:ahLst/>
                <a:cxnLst/>
                <a:rect l="T0" t="T1" r="T2" b="T3"/>
                <a:pathLst>
                  <a:path w="13996" h="13995" extrusionOk="0">
                    <a:moveTo>
                      <a:pt x="6986" y="4714"/>
                    </a:moveTo>
                    <a:lnTo>
                      <a:pt x="7206" y="4738"/>
                    </a:lnTo>
                    <a:lnTo>
                      <a:pt x="7425" y="4763"/>
                    </a:lnTo>
                    <a:lnTo>
                      <a:pt x="7645" y="4812"/>
                    </a:lnTo>
                    <a:lnTo>
                      <a:pt x="7841" y="4885"/>
                    </a:lnTo>
                    <a:lnTo>
                      <a:pt x="8060" y="4983"/>
                    </a:lnTo>
                    <a:lnTo>
                      <a:pt x="8256" y="5105"/>
                    </a:lnTo>
                    <a:lnTo>
                      <a:pt x="8427" y="5227"/>
                    </a:lnTo>
                    <a:lnTo>
                      <a:pt x="8598" y="5398"/>
                    </a:lnTo>
                    <a:lnTo>
                      <a:pt x="8769" y="5569"/>
                    </a:lnTo>
                    <a:lnTo>
                      <a:pt x="8891" y="5740"/>
                    </a:lnTo>
                    <a:lnTo>
                      <a:pt x="9013" y="5935"/>
                    </a:lnTo>
                    <a:lnTo>
                      <a:pt x="9111" y="6155"/>
                    </a:lnTo>
                    <a:lnTo>
                      <a:pt x="9184" y="6350"/>
                    </a:lnTo>
                    <a:lnTo>
                      <a:pt x="9233" y="6570"/>
                    </a:lnTo>
                    <a:lnTo>
                      <a:pt x="9257" y="6790"/>
                    </a:lnTo>
                    <a:lnTo>
                      <a:pt x="9257" y="7010"/>
                    </a:lnTo>
                    <a:lnTo>
                      <a:pt x="9257" y="7229"/>
                    </a:lnTo>
                    <a:lnTo>
                      <a:pt x="9233" y="7425"/>
                    </a:lnTo>
                    <a:lnTo>
                      <a:pt x="9184" y="7645"/>
                    </a:lnTo>
                    <a:lnTo>
                      <a:pt x="9111" y="7864"/>
                    </a:lnTo>
                    <a:lnTo>
                      <a:pt x="9013" y="8060"/>
                    </a:lnTo>
                    <a:lnTo>
                      <a:pt x="8891" y="8255"/>
                    </a:lnTo>
                    <a:lnTo>
                      <a:pt x="8769" y="8451"/>
                    </a:lnTo>
                    <a:lnTo>
                      <a:pt x="8598" y="8622"/>
                    </a:lnTo>
                    <a:lnTo>
                      <a:pt x="8427" y="8768"/>
                    </a:lnTo>
                    <a:lnTo>
                      <a:pt x="8256" y="8915"/>
                    </a:lnTo>
                    <a:lnTo>
                      <a:pt x="8060" y="9012"/>
                    </a:lnTo>
                    <a:lnTo>
                      <a:pt x="7841" y="9110"/>
                    </a:lnTo>
                    <a:lnTo>
                      <a:pt x="7645" y="9183"/>
                    </a:lnTo>
                    <a:lnTo>
                      <a:pt x="7425" y="9232"/>
                    </a:lnTo>
                    <a:lnTo>
                      <a:pt x="7206" y="9257"/>
                    </a:lnTo>
                    <a:lnTo>
                      <a:pt x="6986" y="9281"/>
                    </a:lnTo>
                    <a:lnTo>
                      <a:pt x="6766" y="9257"/>
                    </a:lnTo>
                    <a:lnTo>
                      <a:pt x="6546" y="9232"/>
                    </a:lnTo>
                    <a:lnTo>
                      <a:pt x="6351" y="9183"/>
                    </a:lnTo>
                    <a:lnTo>
                      <a:pt x="6131" y="9110"/>
                    </a:lnTo>
                    <a:lnTo>
                      <a:pt x="5936" y="9012"/>
                    </a:lnTo>
                    <a:lnTo>
                      <a:pt x="5740" y="8915"/>
                    </a:lnTo>
                    <a:lnTo>
                      <a:pt x="5545" y="8768"/>
                    </a:lnTo>
                    <a:lnTo>
                      <a:pt x="5374" y="8622"/>
                    </a:lnTo>
                    <a:lnTo>
                      <a:pt x="5227" y="8451"/>
                    </a:lnTo>
                    <a:lnTo>
                      <a:pt x="5081" y="8255"/>
                    </a:lnTo>
                    <a:lnTo>
                      <a:pt x="4983" y="8060"/>
                    </a:lnTo>
                    <a:lnTo>
                      <a:pt x="4885" y="7864"/>
                    </a:lnTo>
                    <a:lnTo>
                      <a:pt x="4812" y="7645"/>
                    </a:lnTo>
                    <a:lnTo>
                      <a:pt x="4763" y="7425"/>
                    </a:lnTo>
                    <a:lnTo>
                      <a:pt x="4714" y="7229"/>
                    </a:lnTo>
                    <a:lnTo>
                      <a:pt x="4714" y="7010"/>
                    </a:lnTo>
                    <a:lnTo>
                      <a:pt x="4714" y="6790"/>
                    </a:lnTo>
                    <a:lnTo>
                      <a:pt x="4763" y="6570"/>
                    </a:lnTo>
                    <a:lnTo>
                      <a:pt x="4812" y="6350"/>
                    </a:lnTo>
                    <a:lnTo>
                      <a:pt x="4885" y="6155"/>
                    </a:lnTo>
                    <a:lnTo>
                      <a:pt x="4983" y="5935"/>
                    </a:lnTo>
                    <a:lnTo>
                      <a:pt x="5081" y="5740"/>
                    </a:lnTo>
                    <a:lnTo>
                      <a:pt x="5227" y="5569"/>
                    </a:lnTo>
                    <a:lnTo>
                      <a:pt x="5374" y="5398"/>
                    </a:lnTo>
                    <a:lnTo>
                      <a:pt x="5545" y="5227"/>
                    </a:lnTo>
                    <a:lnTo>
                      <a:pt x="5740" y="5105"/>
                    </a:lnTo>
                    <a:lnTo>
                      <a:pt x="5936" y="4983"/>
                    </a:lnTo>
                    <a:lnTo>
                      <a:pt x="6131" y="4885"/>
                    </a:lnTo>
                    <a:lnTo>
                      <a:pt x="6351" y="4812"/>
                    </a:lnTo>
                    <a:lnTo>
                      <a:pt x="6546" y="4763"/>
                    </a:lnTo>
                    <a:lnTo>
                      <a:pt x="6766" y="4738"/>
                    </a:lnTo>
                    <a:lnTo>
                      <a:pt x="6986" y="4714"/>
                    </a:lnTo>
                    <a:close/>
                    <a:moveTo>
                      <a:pt x="6497" y="0"/>
                    </a:moveTo>
                    <a:lnTo>
                      <a:pt x="6375" y="25"/>
                    </a:lnTo>
                    <a:lnTo>
                      <a:pt x="6253" y="49"/>
                    </a:lnTo>
                    <a:lnTo>
                      <a:pt x="6131" y="122"/>
                    </a:lnTo>
                    <a:lnTo>
                      <a:pt x="6033" y="196"/>
                    </a:lnTo>
                    <a:lnTo>
                      <a:pt x="5936" y="293"/>
                    </a:lnTo>
                    <a:lnTo>
                      <a:pt x="5862" y="391"/>
                    </a:lnTo>
                    <a:lnTo>
                      <a:pt x="5813" y="513"/>
                    </a:lnTo>
                    <a:lnTo>
                      <a:pt x="5789" y="635"/>
                    </a:lnTo>
                    <a:lnTo>
                      <a:pt x="5618" y="2076"/>
                    </a:lnTo>
                    <a:lnTo>
                      <a:pt x="5325" y="2174"/>
                    </a:lnTo>
                    <a:lnTo>
                      <a:pt x="5032" y="2296"/>
                    </a:lnTo>
                    <a:lnTo>
                      <a:pt x="4763" y="2418"/>
                    </a:lnTo>
                    <a:lnTo>
                      <a:pt x="4495" y="2565"/>
                    </a:lnTo>
                    <a:lnTo>
                      <a:pt x="3347" y="1661"/>
                    </a:lnTo>
                    <a:lnTo>
                      <a:pt x="3225" y="1588"/>
                    </a:lnTo>
                    <a:lnTo>
                      <a:pt x="3103" y="1539"/>
                    </a:lnTo>
                    <a:lnTo>
                      <a:pt x="2980" y="1514"/>
                    </a:lnTo>
                    <a:lnTo>
                      <a:pt x="2736" y="1514"/>
                    </a:lnTo>
                    <a:lnTo>
                      <a:pt x="2590" y="1563"/>
                    </a:lnTo>
                    <a:lnTo>
                      <a:pt x="2492" y="1637"/>
                    </a:lnTo>
                    <a:lnTo>
                      <a:pt x="2394" y="1710"/>
                    </a:lnTo>
                    <a:lnTo>
                      <a:pt x="1710" y="2394"/>
                    </a:lnTo>
                    <a:lnTo>
                      <a:pt x="1613" y="2491"/>
                    </a:lnTo>
                    <a:lnTo>
                      <a:pt x="1564" y="2614"/>
                    </a:lnTo>
                    <a:lnTo>
                      <a:pt x="1515" y="2736"/>
                    </a:lnTo>
                    <a:lnTo>
                      <a:pt x="1491" y="2858"/>
                    </a:lnTo>
                    <a:lnTo>
                      <a:pt x="1491" y="3004"/>
                    </a:lnTo>
                    <a:lnTo>
                      <a:pt x="1515" y="3126"/>
                    </a:lnTo>
                    <a:lnTo>
                      <a:pt x="1564" y="3249"/>
                    </a:lnTo>
                    <a:lnTo>
                      <a:pt x="1637" y="3346"/>
                    </a:lnTo>
                    <a:lnTo>
                      <a:pt x="2541" y="4494"/>
                    </a:lnTo>
                    <a:lnTo>
                      <a:pt x="2394" y="4763"/>
                    </a:lnTo>
                    <a:lnTo>
                      <a:pt x="2272" y="5056"/>
                    </a:lnTo>
                    <a:lnTo>
                      <a:pt x="2174" y="5349"/>
                    </a:lnTo>
                    <a:lnTo>
                      <a:pt x="2077" y="5642"/>
                    </a:lnTo>
                    <a:lnTo>
                      <a:pt x="636" y="5789"/>
                    </a:lnTo>
                    <a:lnTo>
                      <a:pt x="514" y="5837"/>
                    </a:lnTo>
                    <a:lnTo>
                      <a:pt x="392" y="5886"/>
                    </a:lnTo>
                    <a:lnTo>
                      <a:pt x="269" y="5959"/>
                    </a:lnTo>
                    <a:lnTo>
                      <a:pt x="172" y="6033"/>
                    </a:lnTo>
                    <a:lnTo>
                      <a:pt x="99" y="6155"/>
                    </a:lnTo>
                    <a:lnTo>
                      <a:pt x="50" y="6253"/>
                    </a:lnTo>
                    <a:lnTo>
                      <a:pt x="1" y="6399"/>
                    </a:lnTo>
                    <a:lnTo>
                      <a:pt x="1" y="6521"/>
                    </a:lnTo>
                    <a:lnTo>
                      <a:pt x="1" y="7474"/>
                    </a:lnTo>
                    <a:lnTo>
                      <a:pt x="1" y="7620"/>
                    </a:lnTo>
                    <a:lnTo>
                      <a:pt x="50" y="7742"/>
                    </a:lnTo>
                    <a:lnTo>
                      <a:pt x="99" y="7864"/>
                    </a:lnTo>
                    <a:lnTo>
                      <a:pt x="172" y="7962"/>
                    </a:lnTo>
                    <a:lnTo>
                      <a:pt x="269" y="8060"/>
                    </a:lnTo>
                    <a:lnTo>
                      <a:pt x="392" y="8133"/>
                    </a:lnTo>
                    <a:lnTo>
                      <a:pt x="514" y="8182"/>
                    </a:lnTo>
                    <a:lnTo>
                      <a:pt x="636" y="8206"/>
                    </a:lnTo>
                    <a:lnTo>
                      <a:pt x="2077" y="8377"/>
                    </a:lnTo>
                    <a:lnTo>
                      <a:pt x="2174" y="8670"/>
                    </a:lnTo>
                    <a:lnTo>
                      <a:pt x="2272" y="8939"/>
                    </a:lnTo>
                    <a:lnTo>
                      <a:pt x="2394" y="9232"/>
                    </a:lnTo>
                    <a:lnTo>
                      <a:pt x="2541" y="9501"/>
                    </a:lnTo>
                    <a:lnTo>
                      <a:pt x="1637" y="10649"/>
                    </a:lnTo>
                    <a:lnTo>
                      <a:pt x="1564" y="10771"/>
                    </a:lnTo>
                    <a:lnTo>
                      <a:pt x="1515" y="10893"/>
                    </a:lnTo>
                    <a:lnTo>
                      <a:pt x="1491" y="11015"/>
                    </a:lnTo>
                    <a:lnTo>
                      <a:pt x="1491" y="11137"/>
                    </a:lnTo>
                    <a:lnTo>
                      <a:pt x="1515" y="11259"/>
                    </a:lnTo>
                    <a:lnTo>
                      <a:pt x="1564" y="11381"/>
                    </a:lnTo>
                    <a:lnTo>
                      <a:pt x="1613" y="11504"/>
                    </a:lnTo>
                    <a:lnTo>
                      <a:pt x="1710" y="11601"/>
                    </a:lnTo>
                    <a:lnTo>
                      <a:pt x="2394" y="12285"/>
                    </a:lnTo>
                    <a:lnTo>
                      <a:pt x="2492" y="12383"/>
                    </a:lnTo>
                    <a:lnTo>
                      <a:pt x="2590" y="12432"/>
                    </a:lnTo>
                    <a:lnTo>
                      <a:pt x="2736" y="12480"/>
                    </a:lnTo>
                    <a:lnTo>
                      <a:pt x="2858" y="12505"/>
                    </a:lnTo>
                    <a:lnTo>
                      <a:pt x="2980" y="12505"/>
                    </a:lnTo>
                    <a:lnTo>
                      <a:pt x="3103" y="12456"/>
                    </a:lnTo>
                    <a:lnTo>
                      <a:pt x="3225" y="12407"/>
                    </a:lnTo>
                    <a:lnTo>
                      <a:pt x="3347" y="12358"/>
                    </a:lnTo>
                    <a:lnTo>
                      <a:pt x="4495" y="11455"/>
                    </a:lnTo>
                    <a:lnTo>
                      <a:pt x="4763" y="11577"/>
                    </a:lnTo>
                    <a:lnTo>
                      <a:pt x="5032" y="11723"/>
                    </a:lnTo>
                    <a:lnTo>
                      <a:pt x="5325" y="11821"/>
                    </a:lnTo>
                    <a:lnTo>
                      <a:pt x="5618" y="11919"/>
                    </a:lnTo>
                    <a:lnTo>
                      <a:pt x="5789" y="13360"/>
                    </a:lnTo>
                    <a:lnTo>
                      <a:pt x="5813" y="13482"/>
                    </a:lnTo>
                    <a:lnTo>
                      <a:pt x="5862" y="13604"/>
                    </a:lnTo>
                    <a:lnTo>
                      <a:pt x="5936" y="13726"/>
                    </a:lnTo>
                    <a:lnTo>
                      <a:pt x="6033" y="13824"/>
                    </a:lnTo>
                    <a:lnTo>
                      <a:pt x="6131" y="13897"/>
                    </a:lnTo>
                    <a:lnTo>
                      <a:pt x="6253" y="13946"/>
                    </a:lnTo>
                    <a:lnTo>
                      <a:pt x="6375" y="13995"/>
                    </a:lnTo>
                    <a:lnTo>
                      <a:pt x="7596" y="13995"/>
                    </a:lnTo>
                    <a:lnTo>
                      <a:pt x="7743" y="13946"/>
                    </a:lnTo>
                    <a:lnTo>
                      <a:pt x="7841" y="13897"/>
                    </a:lnTo>
                    <a:lnTo>
                      <a:pt x="7963" y="13824"/>
                    </a:lnTo>
                    <a:lnTo>
                      <a:pt x="8036" y="13726"/>
                    </a:lnTo>
                    <a:lnTo>
                      <a:pt x="8109" y="13604"/>
                    </a:lnTo>
                    <a:lnTo>
                      <a:pt x="8158" y="13482"/>
                    </a:lnTo>
                    <a:lnTo>
                      <a:pt x="8183" y="13360"/>
                    </a:lnTo>
                    <a:lnTo>
                      <a:pt x="8353" y="11919"/>
                    </a:lnTo>
                    <a:lnTo>
                      <a:pt x="8647" y="11821"/>
                    </a:lnTo>
                    <a:lnTo>
                      <a:pt x="8940" y="11723"/>
                    </a:lnTo>
                    <a:lnTo>
                      <a:pt x="9233" y="11577"/>
                    </a:lnTo>
                    <a:lnTo>
                      <a:pt x="9501" y="11455"/>
                    </a:lnTo>
                    <a:lnTo>
                      <a:pt x="10649" y="12358"/>
                    </a:lnTo>
                    <a:lnTo>
                      <a:pt x="10747" y="12407"/>
                    </a:lnTo>
                    <a:lnTo>
                      <a:pt x="10869" y="12456"/>
                    </a:lnTo>
                    <a:lnTo>
                      <a:pt x="10991" y="12505"/>
                    </a:lnTo>
                    <a:lnTo>
                      <a:pt x="11138" y="12505"/>
                    </a:lnTo>
                    <a:lnTo>
                      <a:pt x="11260" y="12480"/>
                    </a:lnTo>
                    <a:lnTo>
                      <a:pt x="11382" y="12432"/>
                    </a:lnTo>
                    <a:lnTo>
                      <a:pt x="11504" y="12383"/>
                    </a:lnTo>
                    <a:lnTo>
                      <a:pt x="11602" y="12285"/>
                    </a:lnTo>
                    <a:lnTo>
                      <a:pt x="12286" y="11601"/>
                    </a:lnTo>
                    <a:lnTo>
                      <a:pt x="12359" y="11504"/>
                    </a:lnTo>
                    <a:lnTo>
                      <a:pt x="12432" y="11381"/>
                    </a:lnTo>
                    <a:lnTo>
                      <a:pt x="12457" y="11259"/>
                    </a:lnTo>
                    <a:lnTo>
                      <a:pt x="12481" y="11137"/>
                    </a:lnTo>
                    <a:lnTo>
                      <a:pt x="12481" y="11015"/>
                    </a:lnTo>
                    <a:lnTo>
                      <a:pt x="12457" y="10893"/>
                    </a:lnTo>
                    <a:lnTo>
                      <a:pt x="12408" y="10771"/>
                    </a:lnTo>
                    <a:lnTo>
                      <a:pt x="12334" y="10649"/>
                    </a:lnTo>
                    <a:lnTo>
                      <a:pt x="11431" y="9501"/>
                    </a:lnTo>
                    <a:lnTo>
                      <a:pt x="11577" y="9232"/>
                    </a:lnTo>
                    <a:lnTo>
                      <a:pt x="11699" y="8939"/>
                    </a:lnTo>
                    <a:lnTo>
                      <a:pt x="11822" y="8670"/>
                    </a:lnTo>
                    <a:lnTo>
                      <a:pt x="11895" y="8377"/>
                    </a:lnTo>
                    <a:lnTo>
                      <a:pt x="13360" y="8206"/>
                    </a:lnTo>
                    <a:lnTo>
                      <a:pt x="13482" y="8182"/>
                    </a:lnTo>
                    <a:lnTo>
                      <a:pt x="13604" y="8133"/>
                    </a:lnTo>
                    <a:lnTo>
                      <a:pt x="13702" y="8060"/>
                    </a:lnTo>
                    <a:lnTo>
                      <a:pt x="13800" y="7962"/>
                    </a:lnTo>
                    <a:lnTo>
                      <a:pt x="13873" y="7864"/>
                    </a:lnTo>
                    <a:lnTo>
                      <a:pt x="13946" y="7742"/>
                    </a:lnTo>
                    <a:lnTo>
                      <a:pt x="13971" y="7620"/>
                    </a:lnTo>
                    <a:lnTo>
                      <a:pt x="13995" y="7474"/>
                    </a:lnTo>
                    <a:lnTo>
                      <a:pt x="13995" y="6521"/>
                    </a:lnTo>
                    <a:lnTo>
                      <a:pt x="13971" y="6399"/>
                    </a:lnTo>
                    <a:lnTo>
                      <a:pt x="13946" y="6253"/>
                    </a:lnTo>
                    <a:lnTo>
                      <a:pt x="13873" y="6155"/>
                    </a:lnTo>
                    <a:lnTo>
                      <a:pt x="13800" y="6033"/>
                    </a:lnTo>
                    <a:lnTo>
                      <a:pt x="13702" y="5959"/>
                    </a:lnTo>
                    <a:lnTo>
                      <a:pt x="13604" y="5886"/>
                    </a:lnTo>
                    <a:lnTo>
                      <a:pt x="13482" y="5837"/>
                    </a:lnTo>
                    <a:lnTo>
                      <a:pt x="13360" y="5789"/>
                    </a:lnTo>
                    <a:lnTo>
                      <a:pt x="11895" y="5642"/>
                    </a:lnTo>
                    <a:lnTo>
                      <a:pt x="11822" y="5349"/>
                    </a:lnTo>
                    <a:lnTo>
                      <a:pt x="11699" y="5056"/>
                    </a:lnTo>
                    <a:lnTo>
                      <a:pt x="11577" y="4763"/>
                    </a:lnTo>
                    <a:lnTo>
                      <a:pt x="11431" y="4494"/>
                    </a:lnTo>
                    <a:lnTo>
                      <a:pt x="12334" y="3346"/>
                    </a:lnTo>
                    <a:lnTo>
                      <a:pt x="12408" y="3249"/>
                    </a:lnTo>
                    <a:lnTo>
                      <a:pt x="12457" y="3126"/>
                    </a:lnTo>
                    <a:lnTo>
                      <a:pt x="12481" y="3004"/>
                    </a:lnTo>
                    <a:lnTo>
                      <a:pt x="12481" y="2858"/>
                    </a:lnTo>
                    <a:lnTo>
                      <a:pt x="12457" y="2736"/>
                    </a:lnTo>
                    <a:lnTo>
                      <a:pt x="12432" y="2614"/>
                    </a:lnTo>
                    <a:lnTo>
                      <a:pt x="12359" y="2491"/>
                    </a:lnTo>
                    <a:lnTo>
                      <a:pt x="12286" y="2394"/>
                    </a:lnTo>
                    <a:lnTo>
                      <a:pt x="11602" y="1710"/>
                    </a:lnTo>
                    <a:lnTo>
                      <a:pt x="11504" y="1637"/>
                    </a:lnTo>
                    <a:lnTo>
                      <a:pt x="11382" y="1563"/>
                    </a:lnTo>
                    <a:lnTo>
                      <a:pt x="11260" y="1514"/>
                    </a:lnTo>
                    <a:lnTo>
                      <a:pt x="10991" y="1514"/>
                    </a:lnTo>
                    <a:lnTo>
                      <a:pt x="10869" y="1539"/>
                    </a:lnTo>
                    <a:lnTo>
                      <a:pt x="10747" y="1588"/>
                    </a:lnTo>
                    <a:lnTo>
                      <a:pt x="10649" y="1661"/>
                    </a:lnTo>
                    <a:lnTo>
                      <a:pt x="9501" y="2565"/>
                    </a:lnTo>
                    <a:lnTo>
                      <a:pt x="9233" y="2418"/>
                    </a:lnTo>
                    <a:lnTo>
                      <a:pt x="8940" y="2296"/>
                    </a:lnTo>
                    <a:lnTo>
                      <a:pt x="8647" y="2174"/>
                    </a:lnTo>
                    <a:lnTo>
                      <a:pt x="8353" y="2076"/>
                    </a:lnTo>
                    <a:lnTo>
                      <a:pt x="8183" y="635"/>
                    </a:lnTo>
                    <a:lnTo>
                      <a:pt x="8158" y="513"/>
                    </a:lnTo>
                    <a:lnTo>
                      <a:pt x="8109" y="391"/>
                    </a:lnTo>
                    <a:lnTo>
                      <a:pt x="8036" y="293"/>
                    </a:lnTo>
                    <a:lnTo>
                      <a:pt x="7963" y="196"/>
                    </a:lnTo>
                    <a:lnTo>
                      <a:pt x="7841" y="122"/>
                    </a:lnTo>
                    <a:lnTo>
                      <a:pt x="7743" y="49"/>
                    </a:lnTo>
                    <a:lnTo>
                      <a:pt x="7596" y="25"/>
                    </a:lnTo>
                    <a:lnTo>
                      <a:pt x="7474" y="0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  <p:sp>
            <p:nvSpPr>
              <p:cNvPr id="84" name="Shape 492">
                <a:extLst>
                  <a:ext uri="{FF2B5EF4-FFF2-40B4-BE49-F238E27FC236}">
                    <a16:creationId xmlns:a16="http://schemas.microsoft.com/office/drawing/2014/main" id="{6F01310F-409E-4321-84AC-D6C60B2E5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4613" y="3204158"/>
                <a:ext cx="199075" cy="199075"/>
              </a:xfrm>
              <a:custGeom>
                <a:avLst/>
                <a:gdLst>
                  <a:gd name="T0" fmla="*/ 0 w 7963"/>
                  <a:gd name="T1" fmla="*/ 0 h 7963"/>
                  <a:gd name="T2" fmla="*/ 7963 w 7963"/>
                  <a:gd name="T3" fmla="*/ 7963 h 7963"/>
                </a:gdLst>
                <a:ahLst/>
                <a:cxnLst/>
                <a:rect l="T0" t="T1" r="T2" b="T3"/>
                <a:pathLst>
                  <a:path w="7963" h="7963" extrusionOk="0">
                    <a:moveTo>
                      <a:pt x="3933" y="2296"/>
                    </a:moveTo>
                    <a:lnTo>
                      <a:pt x="4103" y="2321"/>
                    </a:lnTo>
                    <a:lnTo>
                      <a:pt x="4274" y="2321"/>
                    </a:lnTo>
                    <a:lnTo>
                      <a:pt x="4421" y="2370"/>
                    </a:lnTo>
                    <a:lnTo>
                      <a:pt x="4592" y="2419"/>
                    </a:lnTo>
                    <a:lnTo>
                      <a:pt x="4738" y="2492"/>
                    </a:lnTo>
                    <a:lnTo>
                      <a:pt x="4885" y="2565"/>
                    </a:lnTo>
                    <a:lnTo>
                      <a:pt x="5032" y="2663"/>
                    </a:lnTo>
                    <a:lnTo>
                      <a:pt x="5154" y="2785"/>
                    </a:lnTo>
                    <a:lnTo>
                      <a:pt x="5276" y="2883"/>
                    </a:lnTo>
                    <a:lnTo>
                      <a:pt x="5373" y="3029"/>
                    </a:lnTo>
                    <a:lnTo>
                      <a:pt x="5447" y="3151"/>
                    </a:lnTo>
                    <a:lnTo>
                      <a:pt x="5520" y="3298"/>
                    </a:lnTo>
                    <a:lnTo>
                      <a:pt x="5593" y="3444"/>
                    </a:lnTo>
                    <a:lnTo>
                      <a:pt x="5618" y="3615"/>
                    </a:lnTo>
                    <a:lnTo>
                      <a:pt x="5642" y="3762"/>
                    </a:lnTo>
                    <a:lnTo>
                      <a:pt x="5667" y="3933"/>
                    </a:lnTo>
                    <a:lnTo>
                      <a:pt x="5667" y="4079"/>
                    </a:lnTo>
                    <a:lnTo>
                      <a:pt x="5642" y="4250"/>
                    </a:lnTo>
                    <a:lnTo>
                      <a:pt x="5618" y="4421"/>
                    </a:lnTo>
                    <a:lnTo>
                      <a:pt x="5569" y="4568"/>
                    </a:lnTo>
                    <a:lnTo>
                      <a:pt x="5496" y="4739"/>
                    </a:lnTo>
                    <a:lnTo>
                      <a:pt x="5398" y="4885"/>
                    </a:lnTo>
                    <a:lnTo>
                      <a:pt x="5300" y="5007"/>
                    </a:lnTo>
                    <a:lnTo>
                      <a:pt x="5203" y="5154"/>
                    </a:lnTo>
                    <a:lnTo>
                      <a:pt x="5080" y="5252"/>
                    </a:lnTo>
                    <a:lnTo>
                      <a:pt x="4958" y="5349"/>
                    </a:lnTo>
                    <a:lnTo>
                      <a:pt x="4812" y="5447"/>
                    </a:lnTo>
                    <a:lnTo>
                      <a:pt x="4665" y="5520"/>
                    </a:lnTo>
                    <a:lnTo>
                      <a:pt x="4519" y="5569"/>
                    </a:lnTo>
                    <a:lnTo>
                      <a:pt x="4372" y="5618"/>
                    </a:lnTo>
                    <a:lnTo>
                      <a:pt x="4201" y="5642"/>
                    </a:lnTo>
                    <a:lnTo>
                      <a:pt x="4055" y="5667"/>
                    </a:lnTo>
                    <a:lnTo>
                      <a:pt x="3884" y="5642"/>
                    </a:lnTo>
                    <a:lnTo>
                      <a:pt x="3713" y="5642"/>
                    </a:lnTo>
                    <a:lnTo>
                      <a:pt x="3566" y="5594"/>
                    </a:lnTo>
                    <a:lnTo>
                      <a:pt x="3395" y="5545"/>
                    </a:lnTo>
                    <a:lnTo>
                      <a:pt x="3249" y="5471"/>
                    </a:lnTo>
                    <a:lnTo>
                      <a:pt x="3102" y="5398"/>
                    </a:lnTo>
                    <a:lnTo>
                      <a:pt x="2956" y="5300"/>
                    </a:lnTo>
                    <a:lnTo>
                      <a:pt x="2833" y="5178"/>
                    </a:lnTo>
                    <a:lnTo>
                      <a:pt x="2711" y="5081"/>
                    </a:lnTo>
                    <a:lnTo>
                      <a:pt x="2614" y="4934"/>
                    </a:lnTo>
                    <a:lnTo>
                      <a:pt x="2540" y="4812"/>
                    </a:lnTo>
                    <a:lnTo>
                      <a:pt x="2467" y="4665"/>
                    </a:lnTo>
                    <a:lnTo>
                      <a:pt x="2394" y="4519"/>
                    </a:lnTo>
                    <a:lnTo>
                      <a:pt x="2369" y="4348"/>
                    </a:lnTo>
                    <a:lnTo>
                      <a:pt x="2321" y="4201"/>
                    </a:lnTo>
                    <a:lnTo>
                      <a:pt x="2321" y="4030"/>
                    </a:lnTo>
                    <a:lnTo>
                      <a:pt x="2321" y="3884"/>
                    </a:lnTo>
                    <a:lnTo>
                      <a:pt x="2345" y="3713"/>
                    </a:lnTo>
                    <a:lnTo>
                      <a:pt x="2369" y="3542"/>
                    </a:lnTo>
                    <a:lnTo>
                      <a:pt x="2418" y="3395"/>
                    </a:lnTo>
                    <a:lnTo>
                      <a:pt x="2492" y="3224"/>
                    </a:lnTo>
                    <a:lnTo>
                      <a:pt x="2589" y="3078"/>
                    </a:lnTo>
                    <a:lnTo>
                      <a:pt x="2687" y="2956"/>
                    </a:lnTo>
                    <a:lnTo>
                      <a:pt x="2785" y="2809"/>
                    </a:lnTo>
                    <a:lnTo>
                      <a:pt x="2907" y="2712"/>
                    </a:lnTo>
                    <a:lnTo>
                      <a:pt x="3029" y="2614"/>
                    </a:lnTo>
                    <a:lnTo>
                      <a:pt x="3175" y="2516"/>
                    </a:lnTo>
                    <a:lnTo>
                      <a:pt x="3322" y="2443"/>
                    </a:lnTo>
                    <a:lnTo>
                      <a:pt x="3468" y="2394"/>
                    </a:lnTo>
                    <a:lnTo>
                      <a:pt x="3615" y="2345"/>
                    </a:lnTo>
                    <a:lnTo>
                      <a:pt x="3786" y="2321"/>
                    </a:lnTo>
                    <a:lnTo>
                      <a:pt x="3933" y="2296"/>
                    </a:lnTo>
                    <a:close/>
                    <a:moveTo>
                      <a:pt x="3053" y="1"/>
                    </a:moveTo>
                    <a:lnTo>
                      <a:pt x="2980" y="25"/>
                    </a:lnTo>
                    <a:lnTo>
                      <a:pt x="2443" y="196"/>
                    </a:lnTo>
                    <a:lnTo>
                      <a:pt x="2369" y="220"/>
                    </a:lnTo>
                    <a:lnTo>
                      <a:pt x="2296" y="269"/>
                    </a:lnTo>
                    <a:lnTo>
                      <a:pt x="2198" y="391"/>
                    </a:lnTo>
                    <a:lnTo>
                      <a:pt x="2150" y="538"/>
                    </a:lnTo>
                    <a:lnTo>
                      <a:pt x="2150" y="611"/>
                    </a:lnTo>
                    <a:lnTo>
                      <a:pt x="2150" y="684"/>
                    </a:lnTo>
                    <a:lnTo>
                      <a:pt x="2394" y="1832"/>
                    </a:lnTo>
                    <a:lnTo>
                      <a:pt x="2223" y="1954"/>
                    </a:lnTo>
                    <a:lnTo>
                      <a:pt x="2076" y="2101"/>
                    </a:lnTo>
                    <a:lnTo>
                      <a:pt x="1002" y="1686"/>
                    </a:lnTo>
                    <a:lnTo>
                      <a:pt x="928" y="1686"/>
                    </a:lnTo>
                    <a:lnTo>
                      <a:pt x="831" y="1661"/>
                    </a:lnTo>
                    <a:lnTo>
                      <a:pt x="684" y="1710"/>
                    </a:lnTo>
                    <a:lnTo>
                      <a:pt x="562" y="1784"/>
                    </a:lnTo>
                    <a:lnTo>
                      <a:pt x="513" y="1832"/>
                    </a:lnTo>
                    <a:lnTo>
                      <a:pt x="464" y="1906"/>
                    </a:lnTo>
                    <a:lnTo>
                      <a:pt x="220" y="2394"/>
                    </a:lnTo>
                    <a:lnTo>
                      <a:pt x="196" y="2467"/>
                    </a:lnTo>
                    <a:lnTo>
                      <a:pt x="171" y="2541"/>
                    </a:lnTo>
                    <a:lnTo>
                      <a:pt x="196" y="2712"/>
                    </a:lnTo>
                    <a:lnTo>
                      <a:pt x="245" y="2834"/>
                    </a:lnTo>
                    <a:lnTo>
                      <a:pt x="293" y="2907"/>
                    </a:lnTo>
                    <a:lnTo>
                      <a:pt x="367" y="2956"/>
                    </a:lnTo>
                    <a:lnTo>
                      <a:pt x="1344" y="3591"/>
                    </a:lnTo>
                    <a:lnTo>
                      <a:pt x="1319" y="3786"/>
                    </a:lnTo>
                    <a:lnTo>
                      <a:pt x="1295" y="4006"/>
                    </a:lnTo>
                    <a:lnTo>
                      <a:pt x="245" y="4494"/>
                    </a:lnTo>
                    <a:lnTo>
                      <a:pt x="196" y="4519"/>
                    </a:lnTo>
                    <a:lnTo>
                      <a:pt x="123" y="4568"/>
                    </a:lnTo>
                    <a:lnTo>
                      <a:pt x="49" y="4714"/>
                    </a:lnTo>
                    <a:lnTo>
                      <a:pt x="0" y="4861"/>
                    </a:lnTo>
                    <a:lnTo>
                      <a:pt x="25" y="4934"/>
                    </a:lnTo>
                    <a:lnTo>
                      <a:pt x="25" y="5007"/>
                    </a:lnTo>
                    <a:lnTo>
                      <a:pt x="220" y="5545"/>
                    </a:lnTo>
                    <a:lnTo>
                      <a:pt x="245" y="5594"/>
                    </a:lnTo>
                    <a:lnTo>
                      <a:pt x="293" y="5667"/>
                    </a:lnTo>
                    <a:lnTo>
                      <a:pt x="391" y="5764"/>
                    </a:lnTo>
                    <a:lnTo>
                      <a:pt x="538" y="5813"/>
                    </a:lnTo>
                    <a:lnTo>
                      <a:pt x="684" y="5813"/>
                    </a:lnTo>
                    <a:lnTo>
                      <a:pt x="1832" y="5569"/>
                    </a:lnTo>
                    <a:lnTo>
                      <a:pt x="1954" y="5740"/>
                    </a:lnTo>
                    <a:lnTo>
                      <a:pt x="2101" y="5887"/>
                    </a:lnTo>
                    <a:lnTo>
                      <a:pt x="1710" y="6986"/>
                    </a:lnTo>
                    <a:lnTo>
                      <a:pt x="1686" y="7059"/>
                    </a:lnTo>
                    <a:lnTo>
                      <a:pt x="1686" y="7132"/>
                    </a:lnTo>
                    <a:lnTo>
                      <a:pt x="1710" y="7279"/>
                    </a:lnTo>
                    <a:lnTo>
                      <a:pt x="1783" y="7401"/>
                    </a:lnTo>
                    <a:lnTo>
                      <a:pt x="1857" y="7450"/>
                    </a:lnTo>
                    <a:lnTo>
                      <a:pt x="1905" y="7499"/>
                    </a:lnTo>
                    <a:lnTo>
                      <a:pt x="2418" y="7743"/>
                    </a:lnTo>
                    <a:lnTo>
                      <a:pt x="2492" y="7792"/>
                    </a:lnTo>
                    <a:lnTo>
                      <a:pt x="2711" y="7792"/>
                    </a:lnTo>
                    <a:lnTo>
                      <a:pt x="2858" y="7718"/>
                    </a:lnTo>
                    <a:lnTo>
                      <a:pt x="2907" y="7669"/>
                    </a:lnTo>
                    <a:lnTo>
                      <a:pt x="2956" y="7621"/>
                    </a:lnTo>
                    <a:lnTo>
                      <a:pt x="3591" y="6644"/>
                    </a:lnTo>
                    <a:lnTo>
                      <a:pt x="3810" y="6668"/>
                    </a:lnTo>
                    <a:lnTo>
                      <a:pt x="4006" y="6668"/>
                    </a:lnTo>
                    <a:lnTo>
                      <a:pt x="4494" y="7718"/>
                    </a:lnTo>
                    <a:lnTo>
                      <a:pt x="4543" y="7792"/>
                    </a:lnTo>
                    <a:lnTo>
                      <a:pt x="4592" y="7840"/>
                    </a:lnTo>
                    <a:lnTo>
                      <a:pt x="4714" y="7914"/>
                    </a:lnTo>
                    <a:lnTo>
                      <a:pt x="4861" y="7963"/>
                    </a:lnTo>
                    <a:lnTo>
                      <a:pt x="4934" y="7963"/>
                    </a:lnTo>
                    <a:lnTo>
                      <a:pt x="5007" y="7938"/>
                    </a:lnTo>
                    <a:lnTo>
                      <a:pt x="5544" y="7767"/>
                    </a:lnTo>
                    <a:lnTo>
                      <a:pt x="5618" y="7743"/>
                    </a:lnTo>
                    <a:lnTo>
                      <a:pt x="5667" y="7694"/>
                    </a:lnTo>
                    <a:lnTo>
                      <a:pt x="5764" y="7572"/>
                    </a:lnTo>
                    <a:lnTo>
                      <a:pt x="5838" y="7425"/>
                    </a:lnTo>
                    <a:lnTo>
                      <a:pt x="5838" y="7352"/>
                    </a:lnTo>
                    <a:lnTo>
                      <a:pt x="5838" y="7279"/>
                    </a:lnTo>
                    <a:lnTo>
                      <a:pt x="5593" y="6131"/>
                    </a:lnTo>
                    <a:lnTo>
                      <a:pt x="5740" y="6009"/>
                    </a:lnTo>
                    <a:lnTo>
                      <a:pt x="5911" y="5862"/>
                    </a:lnTo>
                    <a:lnTo>
                      <a:pt x="6985" y="6277"/>
                    </a:lnTo>
                    <a:lnTo>
                      <a:pt x="7059" y="6277"/>
                    </a:lnTo>
                    <a:lnTo>
                      <a:pt x="7132" y="6302"/>
                    </a:lnTo>
                    <a:lnTo>
                      <a:pt x="7278" y="6253"/>
                    </a:lnTo>
                    <a:lnTo>
                      <a:pt x="7425" y="6180"/>
                    </a:lnTo>
                    <a:lnTo>
                      <a:pt x="7474" y="6131"/>
                    </a:lnTo>
                    <a:lnTo>
                      <a:pt x="7523" y="6058"/>
                    </a:lnTo>
                    <a:lnTo>
                      <a:pt x="7767" y="5545"/>
                    </a:lnTo>
                    <a:lnTo>
                      <a:pt x="7791" y="5496"/>
                    </a:lnTo>
                    <a:lnTo>
                      <a:pt x="7816" y="5398"/>
                    </a:lnTo>
                    <a:lnTo>
                      <a:pt x="7791" y="5252"/>
                    </a:lnTo>
                    <a:lnTo>
                      <a:pt x="7718" y="5129"/>
                    </a:lnTo>
                    <a:lnTo>
                      <a:pt x="7669" y="5056"/>
                    </a:lnTo>
                    <a:lnTo>
                      <a:pt x="7620" y="5007"/>
                    </a:lnTo>
                    <a:lnTo>
                      <a:pt x="6643" y="4372"/>
                    </a:lnTo>
                    <a:lnTo>
                      <a:pt x="6668" y="4177"/>
                    </a:lnTo>
                    <a:lnTo>
                      <a:pt x="6668" y="3957"/>
                    </a:lnTo>
                    <a:lnTo>
                      <a:pt x="7718" y="3469"/>
                    </a:lnTo>
                    <a:lnTo>
                      <a:pt x="7791" y="3444"/>
                    </a:lnTo>
                    <a:lnTo>
                      <a:pt x="7865" y="3395"/>
                    </a:lnTo>
                    <a:lnTo>
                      <a:pt x="7938" y="3249"/>
                    </a:lnTo>
                    <a:lnTo>
                      <a:pt x="7962" y="3102"/>
                    </a:lnTo>
                    <a:lnTo>
                      <a:pt x="7962" y="3029"/>
                    </a:lnTo>
                    <a:lnTo>
                      <a:pt x="7962" y="2956"/>
                    </a:lnTo>
                    <a:lnTo>
                      <a:pt x="7767" y="2419"/>
                    </a:lnTo>
                    <a:lnTo>
                      <a:pt x="7743" y="2345"/>
                    </a:lnTo>
                    <a:lnTo>
                      <a:pt x="7694" y="2296"/>
                    </a:lnTo>
                    <a:lnTo>
                      <a:pt x="7572" y="2199"/>
                    </a:lnTo>
                    <a:lnTo>
                      <a:pt x="7449" y="2150"/>
                    </a:lnTo>
                    <a:lnTo>
                      <a:pt x="7278" y="2150"/>
                    </a:lnTo>
                    <a:lnTo>
                      <a:pt x="6155" y="2394"/>
                    </a:lnTo>
                    <a:lnTo>
                      <a:pt x="6033" y="2223"/>
                    </a:lnTo>
                    <a:lnTo>
                      <a:pt x="5886" y="2077"/>
                    </a:lnTo>
                    <a:lnTo>
                      <a:pt x="6277" y="978"/>
                    </a:lnTo>
                    <a:lnTo>
                      <a:pt x="6302" y="904"/>
                    </a:lnTo>
                    <a:lnTo>
                      <a:pt x="6302" y="831"/>
                    </a:lnTo>
                    <a:lnTo>
                      <a:pt x="6277" y="684"/>
                    </a:lnTo>
                    <a:lnTo>
                      <a:pt x="6179" y="562"/>
                    </a:lnTo>
                    <a:lnTo>
                      <a:pt x="6131" y="489"/>
                    </a:lnTo>
                    <a:lnTo>
                      <a:pt x="6082" y="465"/>
                    </a:lnTo>
                    <a:lnTo>
                      <a:pt x="5569" y="196"/>
                    </a:lnTo>
                    <a:lnTo>
                      <a:pt x="5496" y="172"/>
                    </a:lnTo>
                    <a:lnTo>
                      <a:pt x="5276" y="172"/>
                    </a:lnTo>
                    <a:lnTo>
                      <a:pt x="5129" y="245"/>
                    </a:lnTo>
                    <a:lnTo>
                      <a:pt x="5080" y="294"/>
                    </a:lnTo>
                    <a:lnTo>
                      <a:pt x="5032" y="343"/>
                    </a:lnTo>
                    <a:lnTo>
                      <a:pt x="4397" y="1319"/>
                    </a:lnTo>
                    <a:lnTo>
                      <a:pt x="4177" y="1295"/>
                    </a:lnTo>
                    <a:lnTo>
                      <a:pt x="3981" y="1295"/>
                    </a:lnTo>
                    <a:lnTo>
                      <a:pt x="3493" y="245"/>
                    </a:lnTo>
                    <a:lnTo>
                      <a:pt x="3444" y="172"/>
                    </a:lnTo>
                    <a:lnTo>
                      <a:pt x="3395" y="123"/>
                    </a:lnTo>
                    <a:lnTo>
                      <a:pt x="3273" y="49"/>
                    </a:lnTo>
                    <a:lnTo>
                      <a:pt x="3127" y="1"/>
                    </a:ln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defRPr/>
                </a:pPr>
                <a:endParaRPr lang="es-ES" dirty="0">
                  <a:latin typeface="Roboto Thin"/>
                </a:endParaRPr>
              </a:p>
            </p:txBody>
          </p:sp>
        </p:grp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D866FC73-C8B3-417F-BE27-6A274CE6A126}"/>
                </a:ext>
              </a:extLst>
            </p:cNvPr>
            <p:cNvSpPr/>
            <p:nvPr/>
          </p:nvSpPr>
          <p:spPr>
            <a:xfrm>
              <a:off x="1251660" y="4104869"/>
              <a:ext cx="2436790" cy="2031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dirty="0">
                  <a:latin typeface="Tw Cen MT" panose="020B0602020104020603" pitchFamily="34" charset="0"/>
                </a:rPr>
                <a:t>Proyecto de Decreto </a:t>
              </a:r>
              <a:r>
                <a:rPr lang="es-ES" b="1" i="1" dirty="0">
                  <a:latin typeface="Tw Cen MT" panose="020B0602020104020603" pitchFamily="34" charset="0"/>
                </a:rPr>
                <a:t>"por medio de la cual se dictan medidas para fortalecer el Servicio Público de Empleo para la Inclusión Laboral</a:t>
              </a:r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47750940-8126-4CD5-9CEF-552FBD8EE9F1}"/>
                </a:ext>
              </a:extLst>
            </p:cNvPr>
            <p:cNvSpPr/>
            <p:nvPr/>
          </p:nvSpPr>
          <p:spPr>
            <a:xfrm>
              <a:off x="3770834" y="3960450"/>
              <a:ext cx="3428026" cy="2308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b="1" dirty="0">
                  <a:latin typeface="Tw Cen MT" panose="020B0602020104020603" pitchFamily="34" charset="0"/>
                </a:rPr>
                <a:t>Mesas técnicas de socialización y profundización de la NTC 6175</a:t>
              </a:r>
              <a:r>
                <a:rPr lang="es-ES" dirty="0">
                  <a:latin typeface="Tw Cen MT" panose="020B0602020104020603" pitchFamily="34" charset="0"/>
                </a:rPr>
                <a:t>, identificando competencias, formación ideal, actitudes  para realizar una labor que cumpla con las expectativas de del SPE en general. </a:t>
              </a:r>
              <a:endParaRPr lang="es-ES" dirty="0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7C3CA3B6-03A7-406A-A78D-1C16FD3379CA}"/>
                </a:ext>
              </a:extLst>
            </p:cNvPr>
            <p:cNvSpPr/>
            <p:nvPr/>
          </p:nvSpPr>
          <p:spPr>
            <a:xfrm>
              <a:off x="7451322" y="4036103"/>
              <a:ext cx="3515510" cy="1754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dirty="0">
                  <a:latin typeface="Tw Cen MT" panose="020B0602020104020603" pitchFamily="34" charset="0"/>
                </a:rPr>
                <a:t>Participación </a:t>
              </a:r>
              <a:r>
                <a:rPr lang="es-ES" b="1" dirty="0">
                  <a:latin typeface="Tw Cen MT" panose="020B0602020104020603" pitchFamily="34" charset="0"/>
                </a:rPr>
                <a:t>en más de126 espacios </a:t>
              </a:r>
              <a:r>
                <a:rPr lang="es-ES" dirty="0">
                  <a:latin typeface="Tw Cen MT" panose="020B0602020104020603" pitchFamily="34" charset="0"/>
                </a:rPr>
                <a:t>en los que se fomentan buenas prácticas, obligatoriedad del registro de vacantes y la importancia del cierre de los procesos.</a:t>
              </a:r>
            </a:p>
          </p:txBody>
        </p:sp>
      </p:grpSp>
      <p:sp>
        <p:nvSpPr>
          <p:cNvPr id="90" name="CuadroTexto 89">
            <a:extLst>
              <a:ext uri="{FF2B5EF4-FFF2-40B4-BE49-F238E27FC236}">
                <a16:creationId xmlns:a16="http://schemas.microsoft.com/office/drawing/2014/main" id="{2BBA0887-16B0-4830-98F2-B1549806CF5D}"/>
              </a:ext>
            </a:extLst>
          </p:cNvPr>
          <p:cNvSpPr txBox="1"/>
          <p:nvPr/>
        </p:nvSpPr>
        <p:spPr>
          <a:xfrm>
            <a:off x="-155814" y="3077923"/>
            <a:ext cx="243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Tw Cen MT" panose="020B0602020104020603" pitchFamily="34" charset="0"/>
              </a:rPr>
              <a:t>GESTIÓN</a:t>
            </a:r>
          </a:p>
          <a:p>
            <a:pPr algn="ctr"/>
            <a:r>
              <a:rPr lang="es-CO" b="1" dirty="0">
                <a:latin typeface="Tw Cen MT" panose="020B0602020104020603" pitchFamily="34" charset="0"/>
              </a:rPr>
              <a:t>CON</a:t>
            </a:r>
          </a:p>
          <a:p>
            <a:pPr algn="ctr"/>
            <a:r>
              <a:rPr lang="es-CO" b="1" dirty="0">
                <a:latin typeface="Tw Cen MT" panose="020B0602020104020603" pitchFamily="34" charset="0"/>
              </a:rPr>
              <a:t>EMPLEADORES</a:t>
            </a:r>
            <a:endParaRPr lang="es-ES" b="1" dirty="0">
              <a:latin typeface="Tw Cen MT" panose="020B0602020104020603" pitchFamily="34" charset="0"/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A199E84-6BD2-47F7-BAD0-252D68755889}"/>
              </a:ext>
            </a:extLst>
          </p:cNvPr>
          <p:cNvSpPr txBox="1"/>
          <p:nvPr/>
        </p:nvSpPr>
        <p:spPr>
          <a:xfrm>
            <a:off x="259452" y="1230823"/>
            <a:ext cx="1148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upo 50">
            <a:extLst>
              <a:ext uri="{FF2B5EF4-FFF2-40B4-BE49-F238E27FC236}">
                <a16:creationId xmlns:a16="http://schemas.microsoft.com/office/drawing/2014/main" id="{BE514CEF-8A3B-4175-93A9-E0727516456B}"/>
              </a:ext>
            </a:extLst>
          </p:cNvPr>
          <p:cNvGrpSpPr/>
          <p:nvPr/>
        </p:nvGrpSpPr>
        <p:grpSpPr>
          <a:xfrm>
            <a:off x="4736002" y="2252432"/>
            <a:ext cx="5732896" cy="900246"/>
            <a:chOff x="4341462" y="1660022"/>
            <a:chExt cx="5732896" cy="900246"/>
          </a:xfrm>
        </p:grpSpPr>
        <p:sp>
          <p:nvSpPr>
            <p:cNvPr id="52" name="38 CuadroTexto">
              <a:extLst>
                <a:ext uri="{FF2B5EF4-FFF2-40B4-BE49-F238E27FC236}">
                  <a16:creationId xmlns:a16="http://schemas.microsoft.com/office/drawing/2014/main" id="{0D103E4F-C70C-45B9-B3BC-700639BF5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7569" y="1660022"/>
              <a:ext cx="4886789" cy="90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2100"/>
                </a:lnSpc>
                <a:spcBef>
                  <a:spcPts val="0"/>
                </a:spcBef>
                <a:defRPr/>
              </a:pPr>
              <a:r>
                <a:rPr lang="en-US" sz="1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Reforma</a:t>
              </a: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Tw Cen MT" panose="020B0602020104020603" pitchFamily="34" charset="0"/>
                </a:rPr>
                <a:t>Decreto 1668/2016.</a:t>
              </a:r>
            </a:p>
            <a:p>
              <a:pPr eaLnBrk="1" hangingPunct="1">
                <a:lnSpc>
                  <a:spcPts val="2100"/>
                </a:lnSpc>
                <a:spcBef>
                  <a:spcPts val="0"/>
                </a:spcBef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Fortalecer el cierre de procesos y las medidas especiales para proteger mano de obra local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endParaRPr>
            </a:p>
          </p:txBody>
        </p:sp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A975DEAA-4BFC-4BD9-90F0-C207236F66E4}"/>
                </a:ext>
              </a:extLst>
            </p:cNvPr>
            <p:cNvGrpSpPr/>
            <p:nvPr/>
          </p:nvGrpSpPr>
          <p:grpSpPr>
            <a:xfrm>
              <a:off x="4341462" y="1750145"/>
              <a:ext cx="720080" cy="720000"/>
              <a:chOff x="4341462" y="1750145"/>
              <a:chExt cx="720080" cy="720000"/>
            </a:xfrm>
          </p:grpSpPr>
          <p:sp>
            <p:nvSpPr>
              <p:cNvPr id="54" name="Rectángulo redondeado 19">
                <a:extLst>
                  <a:ext uri="{FF2B5EF4-FFF2-40B4-BE49-F238E27FC236}">
                    <a16:creationId xmlns:a16="http://schemas.microsoft.com/office/drawing/2014/main" id="{5A079BC3-39FF-4456-8A5D-A16698EC97EA}"/>
                  </a:ext>
                </a:extLst>
              </p:cNvPr>
              <p:cNvSpPr/>
              <p:nvPr/>
            </p:nvSpPr>
            <p:spPr>
              <a:xfrm>
                <a:off x="4341462" y="1750145"/>
                <a:ext cx="720080" cy="720000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Freeform 452">
                <a:extLst>
                  <a:ext uri="{FF2B5EF4-FFF2-40B4-BE49-F238E27FC236}">
                    <a16:creationId xmlns:a16="http://schemas.microsoft.com/office/drawing/2014/main" id="{EEBE8DE0-528C-46C6-BFA8-9BBF0E72A541}"/>
                  </a:ext>
                </a:extLst>
              </p:cNvPr>
              <p:cNvSpPr/>
              <p:nvPr/>
            </p:nvSpPr>
            <p:spPr>
              <a:xfrm>
                <a:off x="4451189" y="1894245"/>
                <a:ext cx="503238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432707">
                    <a:moveTo>
                      <a:pt x="207339" y="0"/>
                    </a:moveTo>
                    <a:lnTo>
                      <a:pt x="297486" y="0"/>
                    </a:lnTo>
                    <a:cubicBezTo>
                      <a:pt x="304999" y="0"/>
                      <a:pt x="311384" y="2629"/>
                      <a:pt x="316642" y="7888"/>
                    </a:cubicBezTo>
                    <a:cubicBezTo>
                      <a:pt x="321901" y="13146"/>
                      <a:pt x="324530" y="19532"/>
                      <a:pt x="324530" y="27044"/>
                    </a:cubicBezTo>
                    <a:lnTo>
                      <a:pt x="324530" y="117192"/>
                    </a:lnTo>
                    <a:cubicBezTo>
                      <a:pt x="324530" y="124704"/>
                      <a:pt x="321901" y="131089"/>
                      <a:pt x="316642" y="136348"/>
                    </a:cubicBezTo>
                    <a:cubicBezTo>
                      <a:pt x="311384" y="141606"/>
                      <a:pt x="304999" y="144236"/>
                      <a:pt x="297486" y="144236"/>
                    </a:cubicBezTo>
                    <a:lnTo>
                      <a:pt x="270442" y="144236"/>
                    </a:lnTo>
                    <a:lnTo>
                      <a:pt x="270442" y="198324"/>
                    </a:lnTo>
                    <a:lnTo>
                      <a:pt x="414678" y="198324"/>
                    </a:lnTo>
                    <a:cubicBezTo>
                      <a:pt x="424444" y="198324"/>
                      <a:pt x="432895" y="201892"/>
                      <a:pt x="440031" y="209029"/>
                    </a:cubicBezTo>
                    <a:cubicBezTo>
                      <a:pt x="447168" y="216166"/>
                      <a:pt x="450736" y="224617"/>
                      <a:pt x="450736" y="234383"/>
                    </a:cubicBezTo>
                    <a:lnTo>
                      <a:pt x="450736" y="288471"/>
                    </a:lnTo>
                    <a:lnTo>
                      <a:pt x="477781" y="288471"/>
                    </a:lnTo>
                    <a:cubicBezTo>
                      <a:pt x="485293" y="288471"/>
                      <a:pt x="491679" y="291101"/>
                      <a:pt x="496937" y="296359"/>
                    </a:cubicBezTo>
                    <a:cubicBezTo>
                      <a:pt x="502196" y="301618"/>
                      <a:pt x="504825" y="308003"/>
                      <a:pt x="504825" y="315515"/>
                    </a:cubicBezTo>
                    <a:lnTo>
                      <a:pt x="504825" y="405663"/>
                    </a:lnTo>
                    <a:cubicBezTo>
                      <a:pt x="504825" y="413175"/>
                      <a:pt x="502196" y="419561"/>
                      <a:pt x="496937" y="424819"/>
                    </a:cubicBezTo>
                    <a:cubicBezTo>
                      <a:pt x="491679" y="430078"/>
                      <a:pt x="485293" y="432707"/>
                      <a:pt x="477781" y="432707"/>
                    </a:cubicBezTo>
                    <a:lnTo>
                      <a:pt x="387633" y="432707"/>
                    </a:lnTo>
                    <a:cubicBezTo>
                      <a:pt x="380121" y="432707"/>
                      <a:pt x="373736" y="430078"/>
                      <a:pt x="368477" y="424819"/>
                    </a:cubicBezTo>
                    <a:cubicBezTo>
                      <a:pt x="363219" y="419561"/>
                      <a:pt x="360589" y="413175"/>
                      <a:pt x="360589" y="405663"/>
                    </a:cubicBezTo>
                    <a:lnTo>
                      <a:pt x="360589" y="315515"/>
                    </a:lnTo>
                    <a:cubicBezTo>
                      <a:pt x="360589" y="308003"/>
                      <a:pt x="363219" y="301618"/>
                      <a:pt x="368477" y="296359"/>
                    </a:cubicBezTo>
                    <a:cubicBezTo>
                      <a:pt x="373736" y="291101"/>
                      <a:pt x="380121" y="288471"/>
                      <a:pt x="387633" y="288471"/>
                    </a:cubicBezTo>
                    <a:lnTo>
                      <a:pt x="414678" y="288471"/>
                    </a:lnTo>
                    <a:lnTo>
                      <a:pt x="414678" y="234383"/>
                    </a:lnTo>
                    <a:lnTo>
                      <a:pt x="270442" y="234383"/>
                    </a:lnTo>
                    <a:lnTo>
                      <a:pt x="270442" y="288471"/>
                    </a:lnTo>
                    <a:lnTo>
                      <a:pt x="297486" y="288471"/>
                    </a:lnTo>
                    <a:cubicBezTo>
                      <a:pt x="304999" y="288471"/>
                      <a:pt x="311384" y="291101"/>
                      <a:pt x="316642" y="296359"/>
                    </a:cubicBezTo>
                    <a:cubicBezTo>
                      <a:pt x="321901" y="301618"/>
                      <a:pt x="324530" y="308003"/>
                      <a:pt x="324530" y="315515"/>
                    </a:cubicBezTo>
                    <a:lnTo>
                      <a:pt x="324530" y="405663"/>
                    </a:lnTo>
                    <a:cubicBezTo>
                      <a:pt x="324530" y="413175"/>
                      <a:pt x="321901" y="419561"/>
                      <a:pt x="316642" y="424819"/>
                    </a:cubicBezTo>
                    <a:cubicBezTo>
                      <a:pt x="311384" y="430078"/>
                      <a:pt x="304999" y="432707"/>
                      <a:pt x="297486" y="432707"/>
                    </a:cubicBezTo>
                    <a:lnTo>
                      <a:pt x="207339" y="432707"/>
                    </a:lnTo>
                    <a:cubicBezTo>
                      <a:pt x="199827" y="432707"/>
                      <a:pt x="193441" y="430078"/>
                      <a:pt x="188182" y="424819"/>
                    </a:cubicBezTo>
                    <a:cubicBezTo>
                      <a:pt x="182924" y="419561"/>
                      <a:pt x="180294" y="413175"/>
                      <a:pt x="180294" y="405663"/>
                    </a:cubicBezTo>
                    <a:lnTo>
                      <a:pt x="180294" y="315515"/>
                    </a:lnTo>
                    <a:cubicBezTo>
                      <a:pt x="180294" y="308003"/>
                      <a:pt x="182924" y="301618"/>
                      <a:pt x="188182" y="296359"/>
                    </a:cubicBezTo>
                    <a:cubicBezTo>
                      <a:pt x="193441" y="291101"/>
                      <a:pt x="199827" y="288471"/>
                      <a:pt x="207339" y="288471"/>
                    </a:cubicBezTo>
                    <a:lnTo>
                      <a:pt x="234383" y="288471"/>
                    </a:lnTo>
                    <a:lnTo>
                      <a:pt x="234383" y="234383"/>
                    </a:lnTo>
                    <a:lnTo>
                      <a:pt x="90147" y="234383"/>
                    </a:lnTo>
                    <a:lnTo>
                      <a:pt x="90147" y="288471"/>
                    </a:lnTo>
                    <a:lnTo>
                      <a:pt x="117191" y="288471"/>
                    </a:lnTo>
                    <a:cubicBezTo>
                      <a:pt x="124704" y="288471"/>
                      <a:pt x="131089" y="291101"/>
                      <a:pt x="136348" y="296359"/>
                    </a:cubicBezTo>
                    <a:cubicBezTo>
                      <a:pt x="141606" y="301618"/>
                      <a:pt x="144235" y="308003"/>
                      <a:pt x="144235" y="315515"/>
                    </a:cubicBezTo>
                    <a:lnTo>
                      <a:pt x="144235" y="405663"/>
                    </a:lnTo>
                    <a:cubicBezTo>
                      <a:pt x="144235" y="413175"/>
                      <a:pt x="141606" y="419561"/>
                      <a:pt x="136348" y="424819"/>
                    </a:cubicBezTo>
                    <a:cubicBezTo>
                      <a:pt x="131089" y="430078"/>
                      <a:pt x="124704" y="432707"/>
                      <a:pt x="117191" y="432707"/>
                    </a:cubicBezTo>
                    <a:lnTo>
                      <a:pt x="27044" y="432707"/>
                    </a:lnTo>
                    <a:cubicBezTo>
                      <a:pt x="19532" y="432707"/>
                      <a:pt x="13147" y="430078"/>
                      <a:pt x="7888" y="424819"/>
                    </a:cubicBezTo>
                    <a:cubicBezTo>
                      <a:pt x="2630" y="419561"/>
                      <a:pt x="0" y="413175"/>
                      <a:pt x="0" y="405663"/>
                    </a:cubicBezTo>
                    <a:lnTo>
                      <a:pt x="0" y="315515"/>
                    </a:lnTo>
                    <a:cubicBezTo>
                      <a:pt x="0" y="308003"/>
                      <a:pt x="2630" y="301618"/>
                      <a:pt x="7888" y="296359"/>
                    </a:cubicBezTo>
                    <a:cubicBezTo>
                      <a:pt x="13147" y="291101"/>
                      <a:pt x="19532" y="288471"/>
                      <a:pt x="27044" y="288471"/>
                    </a:cubicBezTo>
                    <a:lnTo>
                      <a:pt x="54088" y="288471"/>
                    </a:lnTo>
                    <a:lnTo>
                      <a:pt x="54088" y="234383"/>
                    </a:lnTo>
                    <a:cubicBezTo>
                      <a:pt x="54088" y="224617"/>
                      <a:pt x="57657" y="216166"/>
                      <a:pt x="64793" y="209029"/>
                    </a:cubicBezTo>
                    <a:cubicBezTo>
                      <a:pt x="71930" y="201892"/>
                      <a:pt x="80381" y="198324"/>
                      <a:pt x="90147" y="198324"/>
                    </a:cubicBezTo>
                    <a:lnTo>
                      <a:pt x="234383" y="198324"/>
                    </a:lnTo>
                    <a:lnTo>
                      <a:pt x="234383" y="144236"/>
                    </a:lnTo>
                    <a:lnTo>
                      <a:pt x="207339" y="144236"/>
                    </a:lnTo>
                    <a:cubicBezTo>
                      <a:pt x="199827" y="144236"/>
                      <a:pt x="193441" y="141606"/>
                      <a:pt x="188182" y="136348"/>
                    </a:cubicBezTo>
                    <a:cubicBezTo>
                      <a:pt x="182924" y="131089"/>
                      <a:pt x="180294" y="124704"/>
                      <a:pt x="180294" y="117192"/>
                    </a:cubicBezTo>
                    <a:lnTo>
                      <a:pt x="180294" y="27044"/>
                    </a:lnTo>
                    <a:cubicBezTo>
                      <a:pt x="180294" y="19532"/>
                      <a:pt x="182924" y="13146"/>
                      <a:pt x="188182" y="7888"/>
                    </a:cubicBezTo>
                    <a:cubicBezTo>
                      <a:pt x="193441" y="2629"/>
                      <a:pt x="199827" y="0"/>
                      <a:pt x="2073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23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84" name="Shape 350">
            <a:extLst>
              <a:ext uri="{FF2B5EF4-FFF2-40B4-BE49-F238E27FC236}">
                <a16:creationId xmlns:a16="http://schemas.microsoft.com/office/drawing/2014/main" id="{B559A09E-BC92-47E9-AA6E-7988759D7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8898" y="1752166"/>
            <a:ext cx="555815" cy="616260"/>
          </a:xfrm>
          <a:custGeom>
            <a:avLst/>
            <a:gdLst>
              <a:gd name="T0" fmla="*/ 0 w 12018"/>
              <a:gd name="T1" fmla="*/ 0 h 15924"/>
              <a:gd name="T2" fmla="*/ 12018 w 12018"/>
              <a:gd name="T3" fmla="*/ 15924 h 15924"/>
            </a:gdLst>
            <a:ahLst/>
            <a:cxnLst/>
            <a:rect l="T0" t="T1" r="T2" b="T3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C00000"/>
              </a:solidFill>
              <a:latin typeface="Roboto Thin"/>
              <a:cs typeface="+mn-cs"/>
            </a:endParaRPr>
          </a:p>
        </p:txBody>
      </p:sp>
      <p:sp>
        <p:nvSpPr>
          <p:cNvPr id="85" name="38 CuadroTexto">
            <a:extLst>
              <a:ext uri="{FF2B5EF4-FFF2-40B4-BE49-F238E27FC236}">
                <a16:creationId xmlns:a16="http://schemas.microsoft.com/office/drawing/2014/main" id="{75437910-4120-41FB-83E5-8A6EB06CE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1760" y="2422549"/>
            <a:ext cx="1606057" cy="61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2100"/>
              </a:lnSpc>
              <a:spcBef>
                <a:spcPts val="0"/>
              </a:spcBef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22 Mesas de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trabajo</a:t>
            </a:r>
            <a:endParaRPr lang="es-ES" sz="14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8722203C-0CDB-4014-8D28-D30E84B0138D}"/>
              </a:ext>
            </a:extLst>
          </p:cNvPr>
          <p:cNvGrpSpPr/>
          <p:nvPr/>
        </p:nvGrpSpPr>
        <p:grpSpPr>
          <a:xfrm>
            <a:off x="1008930" y="1947288"/>
            <a:ext cx="3072439" cy="4423601"/>
            <a:chOff x="857604" y="1360474"/>
            <a:chExt cx="3434035" cy="5123002"/>
          </a:xfrm>
        </p:grpSpPr>
        <p:sp>
          <p:nvSpPr>
            <p:cNvPr id="23" name="Rectángulo redondeado 11">
              <a:extLst>
                <a:ext uri="{FF2B5EF4-FFF2-40B4-BE49-F238E27FC236}">
                  <a16:creationId xmlns:a16="http://schemas.microsoft.com/office/drawing/2014/main" id="{27813F13-E6B2-4425-8CD1-9579E334FAF0}"/>
                </a:ext>
              </a:extLst>
            </p:cNvPr>
            <p:cNvSpPr/>
            <p:nvPr/>
          </p:nvSpPr>
          <p:spPr>
            <a:xfrm>
              <a:off x="857604" y="1636570"/>
              <a:ext cx="2990997" cy="4278701"/>
            </a:xfrm>
            <a:prstGeom prst="roundRect">
              <a:avLst>
                <a:gd name="adj" fmla="val 5027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5E22040A-B52B-4DA2-90B4-F208921DB739}"/>
                </a:ext>
              </a:extLst>
            </p:cNvPr>
            <p:cNvGrpSpPr/>
            <p:nvPr/>
          </p:nvGrpSpPr>
          <p:grpSpPr>
            <a:xfrm>
              <a:off x="1052024" y="1860287"/>
              <a:ext cx="2613892" cy="3859416"/>
              <a:chOff x="750888" y="3784600"/>
              <a:chExt cx="2552700" cy="2555875"/>
            </a:xfrm>
            <a:solidFill>
              <a:schemeClr val="bg1"/>
            </a:solidFill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19829602-4EEF-4C08-847E-C7864F73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3784600"/>
                <a:ext cx="2552700" cy="255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8" y="0"/>
                  </a:cxn>
                  <a:cxn ang="0">
                    <a:pos x="1608" y="1610"/>
                  </a:cxn>
                  <a:cxn ang="0">
                    <a:pos x="288" y="1610"/>
                  </a:cxn>
                  <a:cxn ang="0">
                    <a:pos x="0" y="1322"/>
                  </a:cxn>
                  <a:cxn ang="0">
                    <a:pos x="0" y="0"/>
                  </a:cxn>
                </a:cxnLst>
                <a:rect l="0" t="0" r="r" b="b"/>
                <a:pathLst>
                  <a:path w="1608" h="1610">
                    <a:moveTo>
                      <a:pt x="0" y="0"/>
                    </a:moveTo>
                    <a:lnTo>
                      <a:pt x="1608" y="0"/>
                    </a:lnTo>
                    <a:lnTo>
                      <a:pt x="1608" y="1610"/>
                    </a:lnTo>
                    <a:lnTo>
                      <a:pt x="288" y="1610"/>
                    </a:lnTo>
                    <a:lnTo>
                      <a:pt x="0" y="13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402B074E-81B6-4A2C-9CC9-6522415CB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888" y="5883275"/>
                <a:ext cx="457200" cy="457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288" y="288"/>
                  </a:cxn>
                  <a:cxn ang="0">
                    <a:pos x="0" y="0"/>
                  </a:cxn>
                </a:cxnLst>
                <a:rect l="0" t="0" r="r" b="b"/>
                <a:pathLst>
                  <a:path w="288" h="288">
                    <a:moveTo>
                      <a:pt x="0" y="0"/>
                    </a:moveTo>
                    <a:lnTo>
                      <a:pt x="288" y="0"/>
                    </a:lnTo>
                    <a:lnTo>
                      <a:pt x="288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FD55F8EC-A047-4799-85E6-15DEE545B80A}"/>
                </a:ext>
              </a:extLst>
            </p:cNvPr>
            <p:cNvGrpSpPr/>
            <p:nvPr/>
          </p:nvGrpSpPr>
          <p:grpSpPr>
            <a:xfrm>
              <a:off x="1723102" y="1360474"/>
              <a:ext cx="1260000" cy="564088"/>
              <a:chOff x="1405050" y="1466491"/>
              <a:chExt cx="1260000" cy="564088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2667E0BE-77BE-4D4D-838D-74D8164A04CF}"/>
                  </a:ext>
                </a:extLst>
              </p:cNvPr>
              <p:cNvSpPr/>
              <p:nvPr/>
            </p:nvSpPr>
            <p:spPr>
              <a:xfrm>
                <a:off x="1783022" y="1466491"/>
                <a:ext cx="504056" cy="40817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redondeado 15">
                <a:extLst>
                  <a:ext uri="{FF2B5EF4-FFF2-40B4-BE49-F238E27FC236}">
                    <a16:creationId xmlns:a16="http://schemas.microsoft.com/office/drawing/2014/main" id="{65F65E68-FCA3-469D-A9B0-7BA27E08245B}"/>
                  </a:ext>
                </a:extLst>
              </p:cNvPr>
              <p:cNvSpPr/>
              <p:nvPr/>
            </p:nvSpPr>
            <p:spPr>
              <a:xfrm>
                <a:off x="1405050" y="1670579"/>
                <a:ext cx="1260000" cy="360000"/>
              </a:xfrm>
              <a:prstGeom prst="roundRect">
                <a:avLst>
                  <a:gd name="adj" fmla="val 896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Conector 16">
                <a:extLst>
                  <a:ext uri="{FF2B5EF4-FFF2-40B4-BE49-F238E27FC236}">
                    <a16:creationId xmlns:a16="http://schemas.microsoft.com/office/drawing/2014/main" id="{81B1261C-4602-4420-81C8-BA40C2877CF5}"/>
                  </a:ext>
                </a:extLst>
              </p:cNvPr>
              <p:cNvSpPr/>
              <p:nvPr/>
            </p:nvSpPr>
            <p:spPr>
              <a:xfrm>
                <a:off x="1909050" y="1551494"/>
                <a:ext cx="252000" cy="25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32" name="Conector recto 31">
                <a:extLst>
                  <a:ext uri="{FF2B5EF4-FFF2-40B4-BE49-F238E27FC236}">
                    <a16:creationId xmlns:a16="http://schemas.microsoft.com/office/drawing/2014/main" id="{366C5E8F-D713-4B77-8D17-E73649745ECE}"/>
                  </a:ext>
                </a:extLst>
              </p:cNvPr>
              <p:cNvCxnSpPr/>
              <p:nvPr/>
            </p:nvCxnSpPr>
            <p:spPr>
              <a:xfrm>
                <a:off x="1405050" y="2030579"/>
                <a:ext cx="1260000" cy="0"/>
              </a:xfrm>
              <a:prstGeom prst="line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F8D18850-5B20-4454-B370-87D6F04BA8AD}"/>
                </a:ext>
              </a:extLst>
            </p:cNvPr>
            <p:cNvCxnSpPr/>
            <p:nvPr/>
          </p:nvCxnSpPr>
          <p:spPr>
            <a:xfrm>
              <a:off x="1237102" y="2314871"/>
              <a:ext cx="720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E38CAB70-0F24-46C8-B205-EAE129E5336C}"/>
                </a:ext>
              </a:extLst>
            </p:cNvPr>
            <p:cNvCxnSpPr/>
            <p:nvPr/>
          </p:nvCxnSpPr>
          <p:spPr>
            <a:xfrm>
              <a:off x="1237102" y="2530895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CA359EF-FEA9-4824-A2FD-15FF646A731C}"/>
                </a:ext>
              </a:extLst>
            </p:cNvPr>
            <p:cNvCxnSpPr/>
            <p:nvPr/>
          </p:nvCxnSpPr>
          <p:spPr>
            <a:xfrm>
              <a:off x="1237102" y="2746919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6F12F956-DB4E-4E3A-AF6E-21CBA6CCD4B9}"/>
                </a:ext>
              </a:extLst>
            </p:cNvPr>
            <p:cNvCxnSpPr/>
            <p:nvPr/>
          </p:nvCxnSpPr>
          <p:spPr>
            <a:xfrm>
              <a:off x="1237102" y="2962943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2FABF1BB-6E9F-4FF7-B65F-E077CC32ED49}"/>
                </a:ext>
              </a:extLst>
            </p:cNvPr>
            <p:cNvCxnSpPr/>
            <p:nvPr/>
          </p:nvCxnSpPr>
          <p:spPr>
            <a:xfrm>
              <a:off x="1217644" y="3322983"/>
              <a:ext cx="720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C035356-4B3F-4737-A1A9-06CC2299BD73}"/>
                </a:ext>
              </a:extLst>
            </p:cNvPr>
            <p:cNvCxnSpPr/>
            <p:nvPr/>
          </p:nvCxnSpPr>
          <p:spPr>
            <a:xfrm>
              <a:off x="1237102" y="3539007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96E10097-BC84-4794-B683-D09EE9D5E018}"/>
                </a:ext>
              </a:extLst>
            </p:cNvPr>
            <p:cNvCxnSpPr/>
            <p:nvPr/>
          </p:nvCxnSpPr>
          <p:spPr>
            <a:xfrm>
              <a:off x="1237102" y="3755031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F2AB150C-A66B-4CF5-A0A1-F1B1259B7C30}"/>
                </a:ext>
              </a:extLst>
            </p:cNvPr>
            <p:cNvCxnSpPr/>
            <p:nvPr/>
          </p:nvCxnSpPr>
          <p:spPr>
            <a:xfrm>
              <a:off x="1237102" y="3971055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E0E7C86-1E8B-4245-A73E-FEA3B38FADDD}"/>
                </a:ext>
              </a:extLst>
            </p:cNvPr>
            <p:cNvCxnSpPr/>
            <p:nvPr/>
          </p:nvCxnSpPr>
          <p:spPr>
            <a:xfrm>
              <a:off x="1237102" y="4187079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5581">
              <a:extLst>
                <a:ext uri="{FF2B5EF4-FFF2-40B4-BE49-F238E27FC236}">
                  <a16:creationId xmlns:a16="http://schemas.microsoft.com/office/drawing/2014/main" id="{CEEC1A73-996B-4DD4-A0F0-729072BABB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419639" y="4611476"/>
              <a:ext cx="1872000" cy="1872000"/>
              <a:chOff x="-1" y="0"/>
              <a:chExt cx="2461207" cy="2465512"/>
            </a:xfrm>
          </p:grpSpPr>
          <p:sp>
            <p:nvSpPr>
              <p:cNvPr id="43" name="Shape 5574">
                <a:extLst>
                  <a:ext uri="{FF2B5EF4-FFF2-40B4-BE49-F238E27FC236}">
                    <a16:creationId xmlns:a16="http://schemas.microsoft.com/office/drawing/2014/main" id="{961DD576-8810-445F-9DA4-18F967505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37031" y="0"/>
                <a:ext cx="1624175" cy="1624006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3152" y="3181"/>
                    </a:moveTo>
                    <a:cubicBezTo>
                      <a:pt x="3152" y="3181"/>
                      <a:pt x="3152" y="3181"/>
                      <a:pt x="3152" y="3181"/>
                    </a:cubicBezTo>
                    <a:cubicBezTo>
                      <a:pt x="5205" y="1128"/>
                      <a:pt x="7923" y="0"/>
                      <a:pt x="10814" y="0"/>
                    </a:cubicBezTo>
                    <a:cubicBezTo>
                      <a:pt x="16771" y="29"/>
                      <a:pt x="21600" y="4858"/>
                      <a:pt x="21600" y="10814"/>
                    </a:cubicBezTo>
                    <a:cubicBezTo>
                      <a:pt x="21600" y="13677"/>
                      <a:pt x="20472" y="16395"/>
                      <a:pt x="18419" y="18419"/>
                    </a:cubicBezTo>
                    <a:cubicBezTo>
                      <a:pt x="16395" y="20472"/>
                      <a:pt x="13677" y="21600"/>
                      <a:pt x="10786" y="21600"/>
                    </a:cubicBezTo>
                    <a:cubicBezTo>
                      <a:pt x="7894" y="21600"/>
                      <a:pt x="5205" y="20472"/>
                      <a:pt x="3152" y="18419"/>
                    </a:cubicBezTo>
                    <a:cubicBezTo>
                      <a:pt x="1128" y="16366"/>
                      <a:pt x="0" y="13648"/>
                      <a:pt x="0" y="10786"/>
                    </a:cubicBezTo>
                    <a:cubicBezTo>
                      <a:pt x="0" y="7923"/>
                      <a:pt x="1128" y="5205"/>
                      <a:pt x="3152" y="3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12700">
                <a:noFill/>
                <a:miter lim="400000"/>
                <a:headEnd/>
                <a:tailEnd/>
              </a:ln>
            </p:spPr>
            <p:txBody>
              <a:bodyPr lIns="45719" tIns="45719" rIns="45719" bIns="45719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4" name="Shape 5575">
                <a:extLst>
                  <a:ext uri="{FF2B5EF4-FFF2-40B4-BE49-F238E27FC236}">
                    <a16:creationId xmlns:a16="http://schemas.microsoft.com/office/drawing/2014/main" id="{B0076F11-2595-48E1-85B5-260ED9241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46290" y="209323"/>
                <a:ext cx="1205659" cy="1206766"/>
              </a:xfrm>
              <a:custGeom>
                <a:avLst/>
                <a:gdLst>
                  <a:gd name="T0" fmla="*/ 2147483646 w 21561"/>
                  <a:gd name="T1" fmla="*/ 2147483646 h 21600"/>
                  <a:gd name="T2" fmla="*/ 2147483646 w 21561"/>
                  <a:gd name="T3" fmla="*/ 2147483646 h 21600"/>
                  <a:gd name="T4" fmla="*/ 2147483646 w 21561"/>
                  <a:gd name="T5" fmla="*/ 2147483646 h 21600"/>
                  <a:gd name="T6" fmla="*/ 2147483646 w 21561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561"/>
                  <a:gd name="T13" fmla="*/ 0 h 21600"/>
                  <a:gd name="T14" fmla="*/ 21561 w 21561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561" h="21600" extrusionOk="0">
                    <a:moveTo>
                      <a:pt x="3147" y="3152"/>
                    </a:moveTo>
                    <a:cubicBezTo>
                      <a:pt x="1126" y="5215"/>
                      <a:pt x="0" y="7901"/>
                      <a:pt x="0" y="10781"/>
                    </a:cubicBezTo>
                    <a:cubicBezTo>
                      <a:pt x="-39" y="16735"/>
                      <a:pt x="4817" y="21600"/>
                      <a:pt x="10761" y="21600"/>
                    </a:cubicBezTo>
                    <a:cubicBezTo>
                      <a:pt x="13636" y="21600"/>
                      <a:pt x="16355" y="20471"/>
                      <a:pt x="18414" y="18448"/>
                    </a:cubicBezTo>
                    <a:cubicBezTo>
                      <a:pt x="18414" y="18448"/>
                      <a:pt x="18414" y="18448"/>
                      <a:pt x="18414" y="18448"/>
                    </a:cubicBezTo>
                    <a:cubicBezTo>
                      <a:pt x="20434" y="16385"/>
                      <a:pt x="21561" y="13699"/>
                      <a:pt x="21561" y="10819"/>
                    </a:cubicBezTo>
                    <a:cubicBezTo>
                      <a:pt x="21561" y="7939"/>
                      <a:pt x="20473" y="5215"/>
                      <a:pt x="18414" y="3191"/>
                    </a:cubicBezTo>
                    <a:cubicBezTo>
                      <a:pt x="16394" y="1129"/>
                      <a:pt x="13675" y="0"/>
                      <a:pt x="10800" y="0"/>
                    </a:cubicBezTo>
                    <a:cubicBezTo>
                      <a:pt x="7925" y="0"/>
                      <a:pt x="5206" y="1129"/>
                      <a:pt x="3147" y="315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5" name="Shape 5577">
                <a:extLst>
                  <a:ext uri="{FF2B5EF4-FFF2-40B4-BE49-F238E27FC236}">
                    <a16:creationId xmlns:a16="http://schemas.microsoft.com/office/drawing/2014/main" id="{4B3C1817-63FC-4DA6-A267-077624F5B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74448" y="1250317"/>
                <a:ext cx="336753" cy="339974"/>
              </a:xfrm>
              <a:custGeom>
                <a:avLst/>
                <a:gdLst>
                  <a:gd name="T0" fmla="*/ 2147483646 w 20382"/>
                  <a:gd name="T1" fmla="*/ 2147483646 h 20396"/>
                  <a:gd name="T2" fmla="*/ 2147483646 w 20382"/>
                  <a:gd name="T3" fmla="*/ 2147483646 h 20396"/>
                  <a:gd name="T4" fmla="*/ 2147483646 w 20382"/>
                  <a:gd name="T5" fmla="*/ 2147483646 h 20396"/>
                  <a:gd name="T6" fmla="*/ 2147483646 w 20382"/>
                  <a:gd name="T7" fmla="*/ 2147483646 h 20396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0382"/>
                  <a:gd name="T13" fmla="*/ 0 h 20396"/>
                  <a:gd name="T14" fmla="*/ 20382 w 20382"/>
                  <a:gd name="T15" fmla="*/ 20396 h 203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382" h="20396" extrusionOk="0">
                    <a:moveTo>
                      <a:pt x="18505" y="18542"/>
                    </a:moveTo>
                    <a:cubicBezTo>
                      <a:pt x="16134" y="21014"/>
                      <a:pt x="12051" y="21014"/>
                      <a:pt x="9680" y="18542"/>
                    </a:cubicBezTo>
                    <a:cubicBezTo>
                      <a:pt x="1778" y="10604"/>
                      <a:pt x="1778" y="10604"/>
                      <a:pt x="1778" y="10604"/>
                    </a:cubicBezTo>
                    <a:cubicBezTo>
                      <a:pt x="-593" y="8132"/>
                      <a:pt x="-593" y="4228"/>
                      <a:pt x="1778" y="1756"/>
                    </a:cubicBezTo>
                    <a:cubicBezTo>
                      <a:pt x="1778" y="1756"/>
                      <a:pt x="1778" y="1756"/>
                      <a:pt x="1778" y="1756"/>
                    </a:cubicBezTo>
                    <a:cubicBezTo>
                      <a:pt x="4280" y="-586"/>
                      <a:pt x="8231" y="-586"/>
                      <a:pt x="10734" y="1756"/>
                    </a:cubicBezTo>
                    <a:cubicBezTo>
                      <a:pt x="18505" y="9824"/>
                      <a:pt x="18505" y="9824"/>
                      <a:pt x="18505" y="9824"/>
                    </a:cubicBezTo>
                    <a:cubicBezTo>
                      <a:pt x="21007" y="12166"/>
                      <a:pt x="21007" y="16200"/>
                      <a:pt x="18505" y="18542"/>
                    </a:cubicBezTo>
                    <a:cubicBezTo>
                      <a:pt x="18505" y="18542"/>
                      <a:pt x="18505" y="18542"/>
                      <a:pt x="18505" y="18542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46" name="Shape 5578">
                <a:extLst>
                  <a:ext uri="{FF2B5EF4-FFF2-40B4-BE49-F238E27FC236}">
                    <a16:creationId xmlns:a16="http://schemas.microsoft.com/office/drawing/2014/main" id="{B79728C6-510B-44F9-B969-2946F4A6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81377" y="44955"/>
                <a:ext cx="767741" cy="1532691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1" y="0"/>
                    </a:moveTo>
                    <a:cubicBezTo>
                      <a:pt x="11932" y="31"/>
                      <a:pt x="21600" y="4871"/>
                      <a:pt x="21600" y="10815"/>
                    </a:cubicBezTo>
                    <a:cubicBezTo>
                      <a:pt x="21539" y="13695"/>
                      <a:pt x="19336" y="16391"/>
                      <a:pt x="15236" y="18414"/>
                    </a:cubicBezTo>
                    <a:cubicBezTo>
                      <a:pt x="11198" y="20466"/>
                      <a:pt x="5752" y="21600"/>
                      <a:pt x="61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160"/>
                      <a:pt x="0" y="20160"/>
                      <a:pt x="61" y="20160"/>
                    </a:cubicBezTo>
                    <a:cubicBezTo>
                      <a:pt x="5018" y="20160"/>
                      <a:pt x="9668" y="19180"/>
                      <a:pt x="13217" y="17403"/>
                    </a:cubicBezTo>
                    <a:cubicBezTo>
                      <a:pt x="16766" y="15656"/>
                      <a:pt x="18663" y="13297"/>
                      <a:pt x="18724" y="10815"/>
                    </a:cubicBezTo>
                    <a:cubicBezTo>
                      <a:pt x="18724" y="5668"/>
                      <a:pt x="10341" y="1471"/>
                      <a:pt x="61" y="144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47" name="Shape 5580">
                <a:extLst>
                  <a:ext uri="{FF2B5EF4-FFF2-40B4-BE49-F238E27FC236}">
                    <a16:creationId xmlns:a16="http://schemas.microsoft.com/office/drawing/2014/main" id="{C408CB55-54E8-4A10-A9A6-185808B83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00394" y="1133714"/>
                <a:ext cx="455933" cy="279565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6686" y="0"/>
                    </a:moveTo>
                    <a:cubicBezTo>
                      <a:pt x="6583" y="0"/>
                      <a:pt x="6583" y="0"/>
                      <a:pt x="6583" y="0"/>
                    </a:cubicBezTo>
                    <a:cubicBezTo>
                      <a:pt x="1029" y="0"/>
                      <a:pt x="1029" y="0"/>
                      <a:pt x="1029" y="0"/>
                    </a:cubicBezTo>
                    <a:cubicBezTo>
                      <a:pt x="617" y="0"/>
                      <a:pt x="309" y="169"/>
                      <a:pt x="0" y="337"/>
                    </a:cubicBezTo>
                    <a:cubicBezTo>
                      <a:pt x="309" y="1012"/>
                      <a:pt x="514" y="1519"/>
                      <a:pt x="720" y="2194"/>
                    </a:cubicBezTo>
                    <a:cubicBezTo>
                      <a:pt x="926" y="2531"/>
                      <a:pt x="1131" y="2869"/>
                      <a:pt x="1337" y="3375"/>
                    </a:cubicBezTo>
                    <a:cubicBezTo>
                      <a:pt x="1749" y="4219"/>
                      <a:pt x="2160" y="5062"/>
                      <a:pt x="2571" y="5906"/>
                    </a:cubicBezTo>
                    <a:cubicBezTo>
                      <a:pt x="2777" y="6244"/>
                      <a:pt x="2983" y="6581"/>
                      <a:pt x="3189" y="6919"/>
                    </a:cubicBezTo>
                    <a:cubicBezTo>
                      <a:pt x="3600" y="7763"/>
                      <a:pt x="4114" y="8438"/>
                      <a:pt x="4526" y="9113"/>
                    </a:cubicBezTo>
                    <a:cubicBezTo>
                      <a:pt x="4834" y="9619"/>
                      <a:pt x="5040" y="9956"/>
                      <a:pt x="5349" y="10294"/>
                    </a:cubicBezTo>
                    <a:cubicBezTo>
                      <a:pt x="5657" y="10800"/>
                      <a:pt x="5966" y="11306"/>
                      <a:pt x="6377" y="11813"/>
                    </a:cubicBezTo>
                    <a:cubicBezTo>
                      <a:pt x="6583" y="12150"/>
                      <a:pt x="6891" y="12319"/>
                      <a:pt x="7097" y="12656"/>
                    </a:cubicBezTo>
                    <a:cubicBezTo>
                      <a:pt x="7714" y="13331"/>
                      <a:pt x="8229" y="14006"/>
                      <a:pt x="8743" y="14513"/>
                    </a:cubicBezTo>
                    <a:cubicBezTo>
                      <a:pt x="9051" y="14850"/>
                      <a:pt x="9257" y="15019"/>
                      <a:pt x="9566" y="15356"/>
                    </a:cubicBezTo>
                    <a:cubicBezTo>
                      <a:pt x="10183" y="15863"/>
                      <a:pt x="10697" y="16369"/>
                      <a:pt x="11314" y="16875"/>
                    </a:cubicBezTo>
                    <a:cubicBezTo>
                      <a:pt x="11623" y="17044"/>
                      <a:pt x="11931" y="17381"/>
                      <a:pt x="12240" y="17550"/>
                    </a:cubicBezTo>
                    <a:cubicBezTo>
                      <a:pt x="12549" y="17888"/>
                      <a:pt x="12960" y="18225"/>
                      <a:pt x="13371" y="18394"/>
                    </a:cubicBezTo>
                    <a:cubicBezTo>
                      <a:pt x="13783" y="18731"/>
                      <a:pt x="14194" y="18900"/>
                      <a:pt x="14606" y="19069"/>
                    </a:cubicBezTo>
                    <a:cubicBezTo>
                      <a:pt x="15120" y="19406"/>
                      <a:pt x="15737" y="19744"/>
                      <a:pt x="16251" y="20081"/>
                    </a:cubicBezTo>
                    <a:cubicBezTo>
                      <a:pt x="16560" y="20250"/>
                      <a:pt x="16869" y="20250"/>
                      <a:pt x="17177" y="20419"/>
                    </a:cubicBezTo>
                    <a:cubicBezTo>
                      <a:pt x="17897" y="20756"/>
                      <a:pt x="18514" y="20925"/>
                      <a:pt x="19234" y="21094"/>
                    </a:cubicBezTo>
                    <a:cubicBezTo>
                      <a:pt x="19543" y="21263"/>
                      <a:pt x="19851" y="21263"/>
                      <a:pt x="20160" y="21431"/>
                    </a:cubicBezTo>
                    <a:cubicBezTo>
                      <a:pt x="20674" y="21431"/>
                      <a:pt x="21086" y="21600"/>
                      <a:pt x="21600" y="21600"/>
                    </a:cubicBezTo>
                    <a:cubicBezTo>
                      <a:pt x="21291" y="20081"/>
                      <a:pt x="21086" y="18394"/>
                      <a:pt x="20983" y="16706"/>
                    </a:cubicBezTo>
                    <a:cubicBezTo>
                      <a:pt x="15120" y="13669"/>
                      <a:pt x="10183" y="7763"/>
                      <a:pt x="668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48" name="Shape 5576">
                <a:extLst>
                  <a:ext uri="{FF2B5EF4-FFF2-40B4-BE49-F238E27FC236}">
                    <a16:creationId xmlns:a16="http://schemas.microsoft.com/office/drawing/2014/main" id="{3F77B2D5-9479-43C5-93E0-5EA1E6A1E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045746" y="208908"/>
                <a:ext cx="1091439" cy="1168182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8115" y="3292"/>
                    </a:moveTo>
                    <a:cubicBezTo>
                      <a:pt x="15877" y="1164"/>
                      <a:pt x="12865" y="0"/>
                      <a:pt x="9681" y="0"/>
                    </a:cubicBezTo>
                    <a:cubicBezTo>
                      <a:pt x="8778" y="0"/>
                      <a:pt x="7874" y="80"/>
                      <a:pt x="7057" y="241"/>
                    </a:cubicBezTo>
                    <a:cubicBezTo>
                      <a:pt x="5723" y="803"/>
                      <a:pt x="4561" y="1566"/>
                      <a:pt x="3485" y="2570"/>
                    </a:cubicBezTo>
                    <a:cubicBezTo>
                      <a:pt x="1248" y="4657"/>
                      <a:pt x="0" y="7428"/>
                      <a:pt x="0" y="10399"/>
                    </a:cubicBezTo>
                    <a:cubicBezTo>
                      <a:pt x="0" y="16541"/>
                      <a:pt x="5335" y="21560"/>
                      <a:pt x="11919" y="21600"/>
                    </a:cubicBezTo>
                    <a:cubicBezTo>
                      <a:pt x="12822" y="21600"/>
                      <a:pt x="13683" y="21480"/>
                      <a:pt x="14543" y="21319"/>
                    </a:cubicBezTo>
                    <a:cubicBezTo>
                      <a:pt x="15877" y="20757"/>
                      <a:pt x="17082" y="19994"/>
                      <a:pt x="18115" y="19030"/>
                    </a:cubicBezTo>
                    <a:cubicBezTo>
                      <a:pt x="18115" y="19030"/>
                      <a:pt x="18115" y="19030"/>
                      <a:pt x="18115" y="19030"/>
                    </a:cubicBezTo>
                    <a:cubicBezTo>
                      <a:pt x="20352" y="16903"/>
                      <a:pt x="21600" y="14132"/>
                      <a:pt x="21600" y="11161"/>
                    </a:cubicBezTo>
                    <a:cubicBezTo>
                      <a:pt x="21600" y="8190"/>
                      <a:pt x="20395" y="5380"/>
                      <a:pt x="18115" y="32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  <p:sp>
            <p:nvSpPr>
              <p:cNvPr id="49" name="Shape 5572">
                <a:extLst>
                  <a:ext uri="{FF2B5EF4-FFF2-40B4-BE49-F238E27FC236}">
                    <a16:creationId xmlns:a16="http://schemas.microsoft.com/office/drawing/2014/main" id="{3A2D7B59-5956-4841-853A-DC64AE66C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-1" y="1416089"/>
                <a:ext cx="1047676" cy="1049423"/>
              </a:xfrm>
              <a:custGeom>
                <a:avLst/>
                <a:gdLst>
                  <a:gd name="T0" fmla="*/ 2147483646 w 20776"/>
                  <a:gd name="T1" fmla="*/ 2147483646 h 20804"/>
                  <a:gd name="T2" fmla="*/ 2147483646 w 20776"/>
                  <a:gd name="T3" fmla="*/ 2147483646 h 20804"/>
                  <a:gd name="T4" fmla="*/ 2147483646 w 20776"/>
                  <a:gd name="T5" fmla="*/ 2147483646 h 20804"/>
                  <a:gd name="T6" fmla="*/ 2147483646 w 20776"/>
                  <a:gd name="T7" fmla="*/ 2147483646 h 20804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0 w 20776"/>
                  <a:gd name="T13" fmla="*/ 0 h 20804"/>
                  <a:gd name="T14" fmla="*/ 20776 w 20776"/>
                  <a:gd name="T15" fmla="*/ 20804 h 208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76" h="20804" extrusionOk="0">
                    <a:moveTo>
                      <a:pt x="19579" y="19610"/>
                    </a:moveTo>
                    <a:cubicBezTo>
                      <a:pt x="19579" y="19610"/>
                      <a:pt x="19579" y="19610"/>
                      <a:pt x="19579" y="19610"/>
                    </a:cubicBezTo>
                    <a:cubicBezTo>
                      <a:pt x="17940" y="21202"/>
                      <a:pt x="15354" y="21202"/>
                      <a:pt x="13758" y="19610"/>
                    </a:cubicBezTo>
                    <a:cubicBezTo>
                      <a:pt x="1212" y="7003"/>
                      <a:pt x="1212" y="7003"/>
                      <a:pt x="1212" y="7003"/>
                    </a:cubicBezTo>
                    <a:cubicBezTo>
                      <a:pt x="-426" y="5411"/>
                      <a:pt x="-383" y="2786"/>
                      <a:pt x="1212" y="1194"/>
                    </a:cubicBezTo>
                    <a:cubicBezTo>
                      <a:pt x="1212" y="1194"/>
                      <a:pt x="1212" y="1194"/>
                      <a:pt x="1212" y="1194"/>
                    </a:cubicBezTo>
                    <a:cubicBezTo>
                      <a:pt x="2808" y="-398"/>
                      <a:pt x="5437" y="-398"/>
                      <a:pt x="7033" y="1194"/>
                    </a:cubicBezTo>
                    <a:cubicBezTo>
                      <a:pt x="19579" y="13801"/>
                      <a:pt x="19579" y="13801"/>
                      <a:pt x="19579" y="13801"/>
                    </a:cubicBezTo>
                    <a:cubicBezTo>
                      <a:pt x="21174" y="15393"/>
                      <a:pt x="21174" y="18018"/>
                      <a:pt x="19579" y="1961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/>
              <a:lstStyle/>
              <a:p>
                <a:endParaRPr lang="es-ES"/>
              </a:p>
            </p:txBody>
          </p:sp>
        </p:grpSp>
        <p:pic>
          <p:nvPicPr>
            <p:cNvPr id="50" name="Shape 216">
              <a:extLst>
                <a:ext uri="{FF2B5EF4-FFF2-40B4-BE49-F238E27FC236}">
                  <a16:creationId xmlns:a16="http://schemas.microsoft.com/office/drawing/2014/main" id="{B27C81FD-3BA5-4D2F-9DF0-4C2424673E1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733" y="4833560"/>
              <a:ext cx="936000" cy="103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Conector recto 70">
              <a:extLst>
                <a:ext uri="{FF2B5EF4-FFF2-40B4-BE49-F238E27FC236}">
                  <a16:creationId xmlns:a16="http://schemas.microsoft.com/office/drawing/2014/main" id="{B0E50855-B5A7-4CE5-AC1E-498A25C2BCF4}"/>
                </a:ext>
              </a:extLst>
            </p:cNvPr>
            <p:cNvCxnSpPr/>
            <p:nvPr/>
          </p:nvCxnSpPr>
          <p:spPr>
            <a:xfrm>
              <a:off x="1217644" y="4395452"/>
              <a:ext cx="2232000" cy="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31 Grupo">
              <a:extLst>
                <a:ext uri="{FF2B5EF4-FFF2-40B4-BE49-F238E27FC236}">
                  <a16:creationId xmlns:a16="http://schemas.microsoft.com/office/drawing/2014/main" id="{67527077-38FB-430D-8267-2F551ABC1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2849" y="4395452"/>
              <a:ext cx="684000" cy="1008000"/>
              <a:chOff x="869679" y="1782751"/>
              <a:chExt cx="2521211" cy="4262867"/>
            </a:xfrm>
          </p:grpSpPr>
          <p:sp>
            <p:nvSpPr>
              <p:cNvPr id="73" name="Shape 219">
                <a:extLst>
                  <a:ext uri="{FF2B5EF4-FFF2-40B4-BE49-F238E27FC236}">
                    <a16:creationId xmlns:a16="http://schemas.microsoft.com/office/drawing/2014/main" id="{27858B49-454C-4D06-B463-47C1B818A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588" y="2195513"/>
                <a:ext cx="2484437" cy="804862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0 h 120000"/>
                  <a:gd name="T4" fmla="*/ 0 w 120000"/>
                  <a:gd name="T5" fmla="*/ 2147483646 h 120000"/>
                  <a:gd name="T6" fmla="*/ 2147483646 w 120000"/>
                  <a:gd name="T7" fmla="*/ 2147483646 h 120000"/>
                  <a:gd name="T8" fmla="*/ 2147483646 w 120000"/>
                  <a:gd name="T9" fmla="*/ 2147483646 h 120000"/>
                  <a:gd name="T10" fmla="*/ 2147483646 w 120000"/>
                  <a:gd name="T11" fmla="*/ 0 h 120000"/>
                  <a:gd name="T12" fmla="*/ 2147483646 w 120000"/>
                  <a:gd name="T13" fmla="*/ 2147483646 h 120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000"/>
                  <a:gd name="T22" fmla="*/ 0 h 120000"/>
                  <a:gd name="T23" fmla="*/ 120000 w 120000"/>
                  <a:gd name="T24" fmla="*/ 120000 h 120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000" h="120000" extrusionOk="0">
                    <a:moveTo>
                      <a:pt x="59957" y="24285"/>
                    </a:moveTo>
                    <a:cubicBezTo>
                      <a:pt x="42558" y="24285"/>
                      <a:pt x="26609" y="15142"/>
                      <a:pt x="14754" y="0"/>
                    </a:cubicBezTo>
                    <a:cubicBezTo>
                      <a:pt x="7249" y="27428"/>
                      <a:pt x="1961" y="61714"/>
                      <a:pt x="0" y="99714"/>
                    </a:cubicBezTo>
                    <a:cubicBezTo>
                      <a:pt x="17910" y="112571"/>
                      <a:pt x="38294" y="120000"/>
                      <a:pt x="59872" y="120000"/>
                    </a:cubicBezTo>
                    <a:cubicBezTo>
                      <a:pt x="81620" y="120000"/>
                      <a:pt x="102089" y="112857"/>
                      <a:pt x="120000" y="100000"/>
                    </a:cubicBezTo>
                    <a:cubicBezTo>
                      <a:pt x="118038" y="62000"/>
                      <a:pt x="112750" y="27428"/>
                      <a:pt x="105159" y="0"/>
                    </a:cubicBezTo>
                    <a:cubicBezTo>
                      <a:pt x="93390" y="15142"/>
                      <a:pt x="77441" y="24285"/>
                      <a:pt x="59957" y="24285"/>
                    </a:cubicBezTo>
                  </a:path>
                </a:pathLst>
              </a:custGeom>
              <a:solidFill>
                <a:srgbClr val="FD3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74" name="Shape 220">
                <a:extLst>
                  <a:ext uri="{FF2B5EF4-FFF2-40B4-BE49-F238E27FC236}">
                    <a16:creationId xmlns:a16="http://schemas.microsoft.com/office/drawing/2014/main" id="{8DDD052D-8FE2-46DA-B3D1-AE124141D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679" y="2855207"/>
                <a:ext cx="2521211" cy="812800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0 h 120000"/>
                  <a:gd name="T4" fmla="*/ 0 w 120000"/>
                  <a:gd name="T5" fmla="*/ 2147483646 h 120000"/>
                  <a:gd name="T6" fmla="*/ 2147483646 w 120000"/>
                  <a:gd name="T7" fmla="*/ 2147483646 h 120000"/>
                  <a:gd name="T8" fmla="*/ 2147483646 w 120000"/>
                  <a:gd name="T9" fmla="*/ 2147483646 h 120000"/>
                  <a:gd name="T10" fmla="*/ 2147483646 w 120000"/>
                  <a:gd name="T11" fmla="*/ 2147483646 h 120000"/>
                  <a:gd name="T12" fmla="*/ 2147483646 w 120000"/>
                  <a:gd name="T13" fmla="*/ 2147483646 h 120000"/>
                  <a:gd name="T14" fmla="*/ 2147483646 w 120000"/>
                  <a:gd name="T15" fmla="*/ 0 h 120000"/>
                  <a:gd name="T16" fmla="*/ 2147483646 w 120000"/>
                  <a:gd name="T17" fmla="*/ 2147483646 h 1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000"/>
                  <a:gd name="T28" fmla="*/ 0 h 120000"/>
                  <a:gd name="T29" fmla="*/ 120000 w 120000"/>
                  <a:gd name="T30" fmla="*/ 120000 h 1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000" h="120000" extrusionOk="0">
                    <a:moveTo>
                      <a:pt x="59874" y="20047"/>
                    </a:moveTo>
                    <a:cubicBezTo>
                      <a:pt x="38580" y="20047"/>
                      <a:pt x="18538" y="12705"/>
                      <a:pt x="918" y="0"/>
                    </a:cubicBezTo>
                    <a:cubicBezTo>
                      <a:pt x="334" y="11011"/>
                      <a:pt x="0" y="22305"/>
                      <a:pt x="0" y="33600"/>
                    </a:cubicBezTo>
                    <a:cubicBezTo>
                      <a:pt x="0" y="60423"/>
                      <a:pt x="1670" y="85835"/>
                      <a:pt x="4592" y="109270"/>
                    </a:cubicBezTo>
                    <a:cubicBezTo>
                      <a:pt x="22129" y="116329"/>
                      <a:pt x="40751" y="120000"/>
                      <a:pt x="59958" y="120000"/>
                    </a:cubicBezTo>
                    <a:cubicBezTo>
                      <a:pt x="79248" y="120000"/>
                      <a:pt x="97870" y="116329"/>
                      <a:pt x="115407" y="109270"/>
                    </a:cubicBezTo>
                    <a:cubicBezTo>
                      <a:pt x="118329" y="85835"/>
                      <a:pt x="120000" y="60423"/>
                      <a:pt x="120000" y="33600"/>
                    </a:cubicBezTo>
                    <a:cubicBezTo>
                      <a:pt x="120000" y="22305"/>
                      <a:pt x="119665" y="11011"/>
                      <a:pt x="119081" y="0"/>
                    </a:cubicBezTo>
                    <a:cubicBezTo>
                      <a:pt x="101461" y="12705"/>
                      <a:pt x="81252" y="20047"/>
                      <a:pt x="59874" y="20047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rgbClr val="3C78D8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75" name="Shape 223">
                <a:extLst>
                  <a:ext uri="{FF2B5EF4-FFF2-40B4-BE49-F238E27FC236}">
                    <a16:creationId xmlns:a16="http://schemas.microsoft.com/office/drawing/2014/main" id="{A34D60FE-2EA2-4582-9D02-98BF2D01C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2711" y="5684790"/>
                <a:ext cx="575148" cy="36082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  <p:sp>
            <p:nvSpPr>
              <p:cNvPr id="76" name="Shape 224">
                <a:extLst>
                  <a:ext uri="{FF2B5EF4-FFF2-40B4-BE49-F238E27FC236}">
                    <a16:creationId xmlns:a16="http://schemas.microsoft.com/office/drawing/2014/main" id="{1C4CF420-ACF5-41AC-BB2E-0C9F47EEC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642" y="5061938"/>
                <a:ext cx="1079500" cy="803275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2147483646 h 120000"/>
                  <a:gd name="T4" fmla="*/ 2147483646 w 120000"/>
                  <a:gd name="T5" fmla="*/ 2147483646 h 120000"/>
                  <a:gd name="T6" fmla="*/ 0 w 120000"/>
                  <a:gd name="T7" fmla="*/ 2147483646 h 120000"/>
                  <a:gd name="T8" fmla="*/ 0 w 120000"/>
                  <a:gd name="T9" fmla="*/ 2147483646 h 120000"/>
                  <a:gd name="T10" fmla="*/ 2147483646 w 120000"/>
                  <a:gd name="T11" fmla="*/ 0 h 120000"/>
                  <a:gd name="T12" fmla="*/ 2147483646 w 120000"/>
                  <a:gd name="T13" fmla="*/ 0 h 120000"/>
                  <a:gd name="T14" fmla="*/ 2147483646 w 120000"/>
                  <a:gd name="T15" fmla="*/ 2147483646 h 120000"/>
                  <a:gd name="T16" fmla="*/ 2147483646 w 120000"/>
                  <a:gd name="T17" fmla="*/ 2147483646 h 1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000"/>
                  <a:gd name="T28" fmla="*/ 0 h 120000"/>
                  <a:gd name="T29" fmla="*/ 120000 w 120000"/>
                  <a:gd name="T30" fmla="*/ 120000 h 1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000" h="120000" extrusionOk="0">
                    <a:moveTo>
                      <a:pt x="120000" y="111448"/>
                    </a:moveTo>
                    <a:cubicBezTo>
                      <a:pt x="120000" y="116137"/>
                      <a:pt x="117195" y="120000"/>
                      <a:pt x="113589" y="120000"/>
                    </a:cubicBezTo>
                    <a:cubicBezTo>
                      <a:pt x="6210" y="120000"/>
                      <a:pt x="6210" y="120000"/>
                      <a:pt x="6210" y="120000"/>
                    </a:cubicBezTo>
                    <a:cubicBezTo>
                      <a:pt x="2804" y="120000"/>
                      <a:pt x="0" y="116137"/>
                      <a:pt x="0" y="111448"/>
                    </a:cubicBezTo>
                    <a:cubicBezTo>
                      <a:pt x="0" y="8551"/>
                      <a:pt x="0" y="8551"/>
                      <a:pt x="0" y="8551"/>
                    </a:cubicBezTo>
                    <a:cubicBezTo>
                      <a:pt x="0" y="3862"/>
                      <a:pt x="2804" y="0"/>
                      <a:pt x="6210" y="0"/>
                    </a:cubicBezTo>
                    <a:cubicBezTo>
                      <a:pt x="113589" y="0"/>
                      <a:pt x="113589" y="0"/>
                      <a:pt x="113589" y="0"/>
                    </a:cubicBezTo>
                    <a:cubicBezTo>
                      <a:pt x="117195" y="0"/>
                      <a:pt x="120000" y="3862"/>
                      <a:pt x="120000" y="8551"/>
                    </a:cubicBezTo>
                    <a:lnTo>
                      <a:pt x="120000" y="11144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S"/>
              </a:p>
            </p:txBody>
          </p:sp>
          <p:sp>
            <p:nvSpPr>
              <p:cNvPr id="77" name="Shape 225">
                <a:extLst>
                  <a:ext uri="{FF2B5EF4-FFF2-40B4-BE49-F238E27FC236}">
                    <a16:creationId xmlns:a16="http://schemas.microsoft.com/office/drawing/2014/main" id="{F0F65BD7-212B-4FD4-AFBD-2C0A63D88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913" y="4878225"/>
                <a:ext cx="1191621" cy="284162"/>
              </a:xfrm>
              <a:custGeom>
                <a:avLst/>
                <a:gdLst>
                  <a:gd name="T0" fmla="*/ 2147483646 w 120000"/>
                  <a:gd name="T1" fmla="*/ 0 h 120000"/>
                  <a:gd name="T2" fmla="*/ 2147483646 w 120000"/>
                  <a:gd name="T3" fmla="*/ 103390556 h 120000"/>
                  <a:gd name="T4" fmla="*/ 2147483646 w 120000"/>
                  <a:gd name="T5" fmla="*/ 0 h 120000"/>
                  <a:gd name="T6" fmla="*/ 2147483646 w 120000"/>
                  <a:gd name="T7" fmla="*/ 107886460 h 120000"/>
                  <a:gd name="T8" fmla="*/ 2147483646 w 120000"/>
                  <a:gd name="T9" fmla="*/ 301189193 h 120000"/>
                  <a:gd name="T10" fmla="*/ 2147483646 w 120000"/>
                  <a:gd name="T11" fmla="*/ 665316805 h 120000"/>
                  <a:gd name="T12" fmla="*/ 2147483646 w 120000"/>
                  <a:gd name="T13" fmla="*/ 665316805 h 120000"/>
                  <a:gd name="T14" fmla="*/ 2147483646 w 120000"/>
                  <a:gd name="T15" fmla="*/ 665316805 h 120000"/>
                  <a:gd name="T16" fmla="*/ 2147483646 w 120000"/>
                  <a:gd name="T17" fmla="*/ 665316805 h 120000"/>
                  <a:gd name="T18" fmla="*/ 2147483646 w 120000"/>
                  <a:gd name="T19" fmla="*/ 301189193 h 120000"/>
                  <a:gd name="T20" fmla="*/ 2147483646 w 120000"/>
                  <a:gd name="T21" fmla="*/ 112384312 h 120000"/>
                  <a:gd name="T22" fmla="*/ 2147483646 w 120000"/>
                  <a:gd name="T23" fmla="*/ 0 h 1200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000"/>
                  <a:gd name="T37" fmla="*/ 0 h 120000"/>
                  <a:gd name="T38" fmla="*/ 120000 w 120000"/>
                  <a:gd name="T39" fmla="*/ 120000 h 1200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000" h="120000" extrusionOk="0">
                    <a:moveTo>
                      <a:pt x="116591" y="0"/>
                    </a:moveTo>
                    <a:cubicBezTo>
                      <a:pt x="105650" y="12162"/>
                      <a:pt x="70852" y="17837"/>
                      <a:pt x="59730" y="18648"/>
                    </a:cubicBezTo>
                    <a:cubicBezTo>
                      <a:pt x="48789" y="17837"/>
                      <a:pt x="14170" y="12162"/>
                      <a:pt x="3228" y="0"/>
                    </a:cubicBezTo>
                    <a:cubicBezTo>
                      <a:pt x="3228" y="0"/>
                      <a:pt x="0" y="1621"/>
                      <a:pt x="2511" y="19459"/>
                    </a:cubicBezTo>
                    <a:cubicBezTo>
                      <a:pt x="2511" y="19459"/>
                      <a:pt x="4304" y="23513"/>
                      <a:pt x="4663" y="54324"/>
                    </a:cubicBezTo>
                    <a:cubicBezTo>
                      <a:pt x="5201" y="84324"/>
                      <a:pt x="3228" y="104594"/>
                      <a:pt x="5919" y="120000"/>
                    </a:cubicBezTo>
                    <a:cubicBezTo>
                      <a:pt x="56502" y="120000"/>
                      <a:pt x="56502" y="120000"/>
                      <a:pt x="56502" y="120000"/>
                    </a:cubicBezTo>
                    <a:cubicBezTo>
                      <a:pt x="63139" y="120000"/>
                      <a:pt x="63139" y="120000"/>
                      <a:pt x="63139" y="120000"/>
                    </a:cubicBezTo>
                    <a:cubicBezTo>
                      <a:pt x="114080" y="120000"/>
                      <a:pt x="114080" y="120000"/>
                      <a:pt x="114080" y="120000"/>
                    </a:cubicBezTo>
                    <a:cubicBezTo>
                      <a:pt x="116771" y="104594"/>
                      <a:pt x="114798" y="84324"/>
                      <a:pt x="115336" y="54324"/>
                    </a:cubicBezTo>
                    <a:cubicBezTo>
                      <a:pt x="115695" y="23513"/>
                      <a:pt x="117488" y="20270"/>
                      <a:pt x="117488" y="20270"/>
                    </a:cubicBezTo>
                    <a:cubicBezTo>
                      <a:pt x="120000" y="2432"/>
                      <a:pt x="116591" y="0"/>
                      <a:pt x="116591" y="0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7001">
                    <a:srgbClr val="E6E6E6"/>
                  </a:gs>
                  <a:gs pos="32001">
                    <a:srgbClr val="7D8496"/>
                  </a:gs>
                  <a:gs pos="47000">
                    <a:srgbClr val="E6E6E6"/>
                  </a:gs>
                  <a:gs pos="85001">
                    <a:srgbClr val="7D8496"/>
                  </a:gs>
                  <a:gs pos="100000">
                    <a:srgbClr val="E6E6E6"/>
                  </a:gs>
                </a:gsLst>
                <a:lin ang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/>
              <a:lstStyle/>
              <a:p>
                <a:endParaRPr lang="es-ES"/>
              </a:p>
            </p:txBody>
          </p:sp>
          <p:sp>
            <p:nvSpPr>
              <p:cNvPr id="78" name="Shape 230">
                <a:extLst>
                  <a:ext uri="{FF2B5EF4-FFF2-40B4-BE49-F238E27FC236}">
                    <a16:creationId xmlns:a16="http://schemas.microsoft.com/office/drawing/2014/main" id="{03906E41-F880-4661-B768-0F571303A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270" y="5277015"/>
                <a:ext cx="1188553" cy="83165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/>
                <a:rect l="T0" t="T1" r="T2" b="T3"/>
                <a:pathLst>
                  <a:path w="120000" h="120000" extrusionOk="0">
                    <a:moveTo>
                      <a:pt x="120000" y="51818"/>
                    </a:moveTo>
                    <a:cubicBezTo>
                      <a:pt x="120000" y="51818"/>
                      <a:pt x="120000" y="51818"/>
                      <a:pt x="120000" y="51818"/>
                    </a:cubicBezTo>
                    <a:cubicBezTo>
                      <a:pt x="119804" y="32727"/>
                      <a:pt x="118829" y="16363"/>
                      <a:pt x="117463" y="5454"/>
                    </a:cubicBezTo>
                    <a:cubicBezTo>
                      <a:pt x="117463" y="5454"/>
                      <a:pt x="117463" y="5454"/>
                      <a:pt x="117268" y="5454"/>
                    </a:cubicBezTo>
                    <a:cubicBezTo>
                      <a:pt x="117073" y="5454"/>
                      <a:pt x="116878" y="2727"/>
                      <a:pt x="116682" y="2727"/>
                    </a:cubicBezTo>
                    <a:cubicBezTo>
                      <a:pt x="116682" y="2727"/>
                      <a:pt x="116682" y="2727"/>
                      <a:pt x="116682" y="2727"/>
                    </a:cubicBezTo>
                    <a:cubicBezTo>
                      <a:pt x="116487" y="2727"/>
                      <a:pt x="116292" y="2727"/>
                      <a:pt x="116097" y="0"/>
                    </a:cubicBezTo>
                    <a:cubicBezTo>
                      <a:pt x="116097" y="0"/>
                      <a:pt x="116097" y="0"/>
                      <a:pt x="115902" y="0"/>
                    </a:cubicBezTo>
                    <a:cubicBezTo>
                      <a:pt x="115707" y="0"/>
                      <a:pt x="115512" y="0"/>
                      <a:pt x="115317" y="0"/>
                    </a:cubicBezTo>
                    <a:cubicBezTo>
                      <a:pt x="4682" y="0"/>
                      <a:pt x="4682" y="0"/>
                      <a:pt x="4682" y="0"/>
                    </a:cubicBezTo>
                    <a:cubicBezTo>
                      <a:pt x="4487" y="0"/>
                      <a:pt x="4292" y="0"/>
                      <a:pt x="4097" y="0"/>
                    </a:cubicBezTo>
                    <a:cubicBezTo>
                      <a:pt x="3902" y="0"/>
                      <a:pt x="3902" y="0"/>
                      <a:pt x="3902" y="0"/>
                    </a:cubicBezTo>
                    <a:cubicBezTo>
                      <a:pt x="3707" y="2727"/>
                      <a:pt x="3512" y="2727"/>
                      <a:pt x="3317" y="2727"/>
                    </a:cubicBezTo>
                    <a:cubicBezTo>
                      <a:pt x="3121" y="2727"/>
                      <a:pt x="3121" y="2727"/>
                      <a:pt x="3121" y="2727"/>
                    </a:cubicBezTo>
                    <a:cubicBezTo>
                      <a:pt x="2926" y="2727"/>
                      <a:pt x="2731" y="5454"/>
                      <a:pt x="2536" y="5454"/>
                    </a:cubicBezTo>
                    <a:cubicBezTo>
                      <a:pt x="2536" y="5454"/>
                      <a:pt x="2536" y="5454"/>
                      <a:pt x="2536" y="5454"/>
                    </a:cubicBezTo>
                    <a:cubicBezTo>
                      <a:pt x="2341" y="8181"/>
                      <a:pt x="2146" y="8181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975" y="21818"/>
                      <a:pt x="195" y="35454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4545"/>
                      <a:pt x="0" y="57272"/>
                      <a:pt x="0" y="60000"/>
                    </a:cubicBezTo>
                    <a:cubicBezTo>
                      <a:pt x="0" y="90000"/>
                      <a:pt x="1951" y="120000"/>
                      <a:pt x="4682" y="120000"/>
                    </a:cubicBezTo>
                    <a:cubicBezTo>
                      <a:pt x="115317" y="120000"/>
                      <a:pt x="115317" y="120000"/>
                      <a:pt x="115317" y="120000"/>
                    </a:cubicBezTo>
                    <a:cubicBezTo>
                      <a:pt x="117853" y="120000"/>
                      <a:pt x="120000" y="90000"/>
                      <a:pt x="120000" y="60000"/>
                    </a:cubicBezTo>
                    <a:cubicBezTo>
                      <a:pt x="120000" y="57272"/>
                      <a:pt x="120000" y="54545"/>
                      <a:pt x="120000" y="51818"/>
                    </a:cubicBezTo>
                    <a:cubicBezTo>
                      <a:pt x="120000" y="51818"/>
                      <a:pt x="120000" y="51818"/>
                      <a:pt x="120000" y="518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  <p:sp>
            <p:nvSpPr>
              <p:cNvPr id="79" name="Shape 233">
                <a:extLst>
                  <a:ext uri="{FF2B5EF4-FFF2-40B4-BE49-F238E27FC236}">
                    <a16:creationId xmlns:a16="http://schemas.microsoft.com/office/drawing/2014/main" id="{F82AFDF7-E285-4088-A18C-FE07F8569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266" y="1782751"/>
                <a:ext cx="1908255" cy="576262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2147483646 w 120000"/>
                  <a:gd name="T3" fmla="*/ 2147483646 h 120000"/>
                  <a:gd name="T4" fmla="*/ 2147483646 w 120000"/>
                  <a:gd name="T5" fmla="*/ 0 h 120000"/>
                  <a:gd name="T6" fmla="*/ 0 w 120000"/>
                  <a:gd name="T7" fmla="*/ 2147483646 h 120000"/>
                  <a:gd name="T8" fmla="*/ 2147483646 w 120000"/>
                  <a:gd name="T9" fmla="*/ 2147483646 h 1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000"/>
                  <a:gd name="T16" fmla="*/ 0 h 120000"/>
                  <a:gd name="T17" fmla="*/ 120000 w 120000"/>
                  <a:gd name="T18" fmla="*/ 120000 h 12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000" h="120000" extrusionOk="0">
                    <a:moveTo>
                      <a:pt x="60057" y="120000"/>
                    </a:moveTo>
                    <a:cubicBezTo>
                      <a:pt x="83094" y="120000"/>
                      <a:pt x="104412" y="108987"/>
                      <a:pt x="120000" y="88860"/>
                    </a:cubicBezTo>
                    <a:cubicBezTo>
                      <a:pt x="105329" y="34936"/>
                      <a:pt x="83782" y="0"/>
                      <a:pt x="60057" y="0"/>
                    </a:cubicBezTo>
                    <a:cubicBezTo>
                      <a:pt x="35300" y="0"/>
                      <a:pt x="14670" y="36455"/>
                      <a:pt x="0" y="90379"/>
                    </a:cubicBezTo>
                    <a:cubicBezTo>
                      <a:pt x="15587" y="110506"/>
                      <a:pt x="37134" y="120000"/>
                      <a:pt x="60057" y="120000"/>
                    </a:cubicBez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80" name="Shape 234">
                <a:extLst>
                  <a:ext uri="{FF2B5EF4-FFF2-40B4-BE49-F238E27FC236}">
                    <a16:creationId xmlns:a16="http://schemas.microsoft.com/office/drawing/2014/main" id="{05717340-6DE7-44B3-8B9B-1D6211585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352" y="3593614"/>
                <a:ext cx="2330385" cy="746125"/>
              </a:xfrm>
              <a:custGeom>
                <a:avLst/>
                <a:gdLst>
                  <a:gd name="T0" fmla="*/ 2147483646 w 120000"/>
                  <a:gd name="T1" fmla="*/ 2147483646 h 120000"/>
                  <a:gd name="T2" fmla="*/ 0 w 120000"/>
                  <a:gd name="T3" fmla="*/ 0 h 120000"/>
                  <a:gd name="T4" fmla="*/ 2147483646 w 120000"/>
                  <a:gd name="T5" fmla="*/ 2147483646 h 120000"/>
                  <a:gd name="T6" fmla="*/ 2147483646 w 120000"/>
                  <a:gd name="T7" fmla="*/ 2147483646 h 120000"/>
                  <a:gd name="T8" fmla="*/ 2147483646 w 120000"/>
                  <a:gd name="T9" fmla="*/ 2147483646 h 120000"/>
                  <a:gd name="T10" fmla="*/ 2147483646 w 120000"/>
                  <a:gd name="T11" fmla="*/ 2147483646 h 120000"/>
                  <a:gd name="T12" fmla="*/ 2147483646 w 120000"/>
                  <a:gd name="T13" fmla="*/ 2147483646 h 120000"/>
                  <a:gd name="T14" fmla="*/ 2147483646 w 120000"/>
                  <a:gd name="T15" fmla="*/ 0 h 120000"/>
                  <a:gd name="T16" fmla="*/ 2147483646 w 120000"/>
                  <a:gd name="T17" fmla="*/ 2147483646 h 1200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000"/>
                  <a:gd name="T28" fmla="*/ 0 h 120000"/>
                  <a:gd name="T29" fmla="*/ 120000 w 120000"/>
                  <a:gd name="T30" fmla="*/ 120000 h 1200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000" h="120000" extrusionOk="0">
                    <a:moveTo>
                      <a:pt x="59953" y="11692"/>
                    </a:moveTo>
                    <a:cubicBezTo>
                      <a:pt x="39164" y="11692"/>
                      <a:pt x="19025" y="7692"/>
                      <a:pt x="0" y="0"/>
                    </a:cubicBezTo>
                    <a:cubicBezTo>
                      <a:pt x="1856" y="15076"/>
                      <a:pt x="4269" y="29230"/>
                      <a:pt x="7053" y="42461"/>
                    </a:cubicBezTo>
                    <a:cubicBezTo>
                      <a:pt x="7238" y="43692"/>
                      <a:pt x="15498" y="82461"/>
                      <a:pt x="19675" y="116307"/>
                    </a:cubicBezTo>
                    <a:cubicBezTo>
                      <a:pt x="32946" y="118769"/>
                      <a:pt x="46496" y="120000"/>
                      <a:pt x="60232" y="120000"/>
                    </a:cubicBezTo>
                    <a:cubicBezTo>
                      <a:pt x="73689" y="120000"/>
                      <a:pt x="86867" y="118769"/>
                      <a:pt x="99860" y="116307"/>
                    </a:cubicBezTo>
                    <a:cubicBezTo>
                      <a:pt x="103109" y="90153"/>
                      <a:pt x="108491" y="62461"/>
                      <a:pt x="110812" y="51076"/>
                    </a:cubicBezTo>
                    <a:cubicBezTo>
                      <a:pt x="114524" y="35692"/>
                      <a:pt x="117587" y="18461"/>
                      <a:pt x="119999" y="0"/>
                    </a:cubicBezTo>
                    <a:cubicBezTo>
                      <a:pt x="100974" y="7692"/>
                      <a:pt x="80835" y="11692"/>
                      <a:pt x="59953" y="11692"/>
                    </a:cubicBezTo>
                  </a:path>
                </a:pathLst>
              </a:custGeom>
              <a:solidFill>
                <a:srgbClr val="6E7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/>
              <a:p>
                <a:endParaRPr lang="es-ES"/>
              </a:p>
            </p:txBody>
          </p:sp>
          <p:sp>
            <p:nvSpPr>
              <p:cNvPr id="81" name="Shape 236">
                <a:extLst>
                  <a:ext uri="{FF2B5EF4-FFF2-40B4-BE49-F238E27FC236}">
                    <a16:creationId xmlns:a16="http://schemas.microsoft.com/office/drawing/2014/main" id="{33FBD728-5970-46A1-876F-8ED62B5E8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6630" y="4315253"/>
                <a:ext cx="1560932" cy="603616"/>
              </a:xfrm>
              <a:custGeom>
                <a:avLst/>
                <a:gdLst>
                  <a:gd name="T0" fmla="*/ 2147483646 w 120000"/>
                  <a:gd name="T1" fmla="*/ 14675554 h 120000"/>
                  <a:gd name="T2" fmla="*/ 0 w 120000"/>
                  <a:gd name="T3" fmla="*/ 0 h 120000"/>
                  <a:gd name="T4" fmla="*/ 612582403 w 120000"/>
                  <a:gd name="T5" fmla="*/ 33020839 h 120000"/>
                  <a:gd name="T6" fmla="*/ 2147483646 w 120000"/>
                  <a:gd name="T7" fmla="*/ 385266879 h 120000"/>
                  <a:gd name="T8" fmla="*/ 2147483646 w 120000"/>
                  <a:gd name="T9" fmla="*/ 385266879 h 120000"/>
                  <a:gd name="T10" fmla="*/ 2147483646 w 120000"/>
                  <a:gd name="T11" fmla="*/ 385266879 h 120000"/>
                  <a:gd name="T12" fmla="*/ 2147483646 w 120000"/>
                  <a:gd name="T13" fmla="*/ 385266879 h 120000"/>
                  <a:gd name="T14" fmla="*/ 2147483646 w 120000"/>
                  <a:gd name="T15" fmla="*/ 33020839 h 120000"/>
                  <a:gd name="T16" fmla="*/ 2147483646 w 120000"/>
                  <a:gd name="T17" fmla="*/ 0 h 120000"/>
                  <a:gd name="T18" fmla="*/ 2147483646 w 120000"/>
                  <a:gd name="T19" fmla="*/ 14675554 h 120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0000"/>
                  <a:gd name="T31" fmla="*/ 0 h 120000"/>
                  <a:gd name="T32" fmla="*/ 120000 w 120000"/>
                  <a:gd name="T33" fmla="*/ 120000 h 120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0000" h="120000" extrusionOk="0">
                    <a:moveTo>
                      <a:pt x="60694" y="4571"/>
                    </a:moveTo>
                    <a:cubicBezTo>
                      <a:pt x="40138" y="4571"/>
                      <a:pt x="19861" y="3047"/>
                      <a:pt x="0" y="0"/>
                    </a:cubicBezTo>
                    <a:cubicBezTo>
                      <a:pt x="555" y="3428"/>
                      <a:pt x="1111" y="6857"/>
                      <a:pt x="1527" y="10285"/>
                    </a:cubicBezTo>
                    <a:cubicBezTo>
                      <a:pt x="7222" y="55238"/>
                      <a:pt x="6944" y="120000"/>
                      <a:pt x="21527" y="120000"/>
                    </a:cubicBezTo>
                    <a:cubicBezTo>
                      <a:pt x="59861" y="120000"/>
                      <a:pt x="59861" y="120000"/>
                      <a:pt x="59861" y="120000"/>
                    </a:cubicBezTo>
                    <a:cubicBezTo>
                      <a:pt x="60277" y="120000"/>
                      <a:pt x="60277" y="120000"/>
                      <a:pt x="60277" y="120000"/>
                    </a:cubicBezTo>
                    <a:cubicBezTo>
                      <a:pt x="98472" y="120000"/>
                      <a:pt x="98472" y="120000"/>
                      <a:pt x="98472" y="120000"/>
                    </a:cubicBezTo>
                    <a:cubicBezTo>
                      <a:pt x="113055" y="120000"/>
                      <a:pt x="112777" y="55238"/>
                      <a:pt x="118611" y="10285"/>
                    </a:cubicBezTo>
                    <a:cubicBezTo>
                      <a:pt x="119027" y="6857"/>
                      <a:pt x="119444" y="3428"/>
                      <a:pt x="120000" y="0"/>
                    </a:cubicBezTo>
                    <a:cubicBezTo>
                      <a:pt x="100555" y="3047"/>
                      <a:pt x="80833" y="4571"/>
                      <a:pt x="60694" y="4571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pPr>
                  <a:defRPr/>
                </a:pPr>
                <a:endParaRPr lang="es-ES" dirty="0"/>
              </a:p>
            </p:txBody>
          </p:sp>
          <p:sp>
            <p:nvSpPr>
              <p:cNvPr id="82" name="Shape 230">
                <a:extLst>
                  <a:ext uri="{FF2B5EF4-FFF2-40B4-BE49-F238E27FC236}">
                    <a16:creationId xmlns:a16="http://schemas.microsoft.com/office/drawing/2014/main" id="{693E28C5-A858-484C-90A1-A75CB4061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270" y="5428589"/>
                <a:ext cx="1188553" cy="83165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/>
                <a:rect l="T0" t="T1" r="T2" b="T3"/>
                <a:pathLst>
                  <a:path w="120000" h="120000" extrusionOk="0">
                    <a:moveTo>
                      <a:pt x="120000" y="51818"/>
                    </a:moveTo>
                    <a:cubicBezTo>
                      <a:pt x="120000" y="51818"/>
                      <a:pt x="120000" y="51818"/>
                      <a:pt x="120000" y="51818"/>
                    </a:cubicBezTo>
                    <a:cubicBezTo>
                      <a:pt x="119804" y="32727"/>
                      <a:pt x="118829" y="16363"/>
                      <a:pt x="117463" y="5454"/>
                    </a:cubicBezTo>
                    <a:cubicBezTo>
                      <a:pt x="117463" y="5454"/>
                      <a:pt x="117463" y="5454"/>
                      <a:pt x="117268" y="5454"/>
                    </a:cubicBezTo>
                    <a:cubicBezTo>
                      <a:pt x="117073" y="5454"/>
                      <a:pt x="116878" y="2727"/>
                      <a:pt x="116682" y="2727"/>
                    </a:cubicBezTo>
                    <a:cubicBezTo>
                      <a:pt x="116682" y="2727"/>
                      <a:pt x="116682" y="2727"/>
                      <a:pt x="116682" y="2727"/>
                    </a:cubicBezTo>
                    <a:cubicBezTo>
                      <a:pt x="116487" y="2727"/>
                      <a:pt x="116292" y="2727"/>
                      <a:pt x="116097" y="0"/>
                    </a:cubicBezTo>
                    <a:cubicBezTo>
                      <a:pt x="116097" y="0"/>
                      <a:pt x="116097" y="0"/>
                      <a:pt x="115902" y="0"/>
                    </a:cubicBezTo>
                    <a:cubicBezTo>
                      <a:pt x="115707" y="0"/>
                      <a:pt x="115512" y="0"/>
                      <a:pt x="115317" y="0"/>
                    </a:cubicBezTo>
                    <a:cubicBezTo>
                      <a:pt x="4682" y="0"/>
                      <a:pt x="4682" y="0"/>
                      <a:pt x="4682" y="0"/>
                    </a:cubicBezTo>
                    <a:cubicBezTo>
                      <a:pt x="4487" y="0"/>
                      <a:pt x="4292" y="0"/>
                      <a:pt x="4097" y="0"/>
                    </a:cubicBezTo>
                    <a:cubicBezTo>
                      <a:pt x="3902" y="0"/>
                      <a:pt x="3902" y="0"/>
                      <a:pt x="3902" y="0"/>
                    </a:cubicBezTo>
                    <a:cubicBezTo>
                      <a:pt x="3707" y="2727"/>
                      <a:pt x="3512" y="2727"/>
                      <a:pt x="3317" y="2727"/>
                    </a:cubicBezTo>
                    <a:cubicBezTo>
                      <a:pt x="3121" y="2727"/>
                      <a:pt x="3121" y="2727"/>
                      <a:pt x="3121" y="2727"/>
                    </a:cubicBezTo>
                    <a:cubicBezTo>
                      <a:pt x="2926" y="2727"/>
                      <a:pt x="2731" y="5454"/>
                      <a:pt x="2536" y="5454"/>
                    </a:cubicBezTo>
                    <a:cubicBezTo>
                      <a:pt x="2536" y="5454"/>
                      <a:pt x="2536" y="5454"/>
                      <a:pt x="2536" y="5454"/>
                    </a:cubicBezTo>
                    <a:cubicBezTo>
                      <a:pt x="2341" y="8181"/>
                      <a:pt x="2146" y="8181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975" y="21818"/>
                      <a:pt x="195" y="35454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4545"/>
                      <a:pt x="0" y="57272"/>
                      <a:pt x="0" y="60000"/>
                    </a:cubicBezTo>
                    <a:cubicBezTo>
                      <a:pt x="0" y="90000"/>
                      <a:pt x="1951" y="120000"/>
                      <a:pt x="4682" y="120000"/>
                    </a:cubicBezTo>
                    <a:cubicBezTo>
                      <a:pt x="115317" y="120000"/>
                      <a:pt x="115317" y="120000"/>
                      <a:pt x="115317" y="120000"/>
                    </a:cubicBezTo>
                    <a:cubicBezTo>
                      <a:pt x="117853" y="120000"/>
                      <a:pt x="120000" y="90000"/>
                      <a:pt x="120000" y="60000"/>
                    </a:cubicBezTo>
                    <a:cubicBezTo>
                      <a:pt x="120000" y="57272"/>
                      <a:pt x="120000" y="54545"/>
                      <a:pt x="120000" y="51818"/>
                    </a:cubicBezTo>
                    <a:cubicBezTo>
                      <a:pt x="120000" y="51818"/>
                      <a:pt x="120000" y="51818"/>
                      <a:pt x="120000" y="518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  <p:sp>
            <p:nvSpPr>
              <p:cNvPr id="83" name="Shape 230">
                <a:extLst>
                  <a:ext uri="{FF2B5EF4-FFF2-40B4-BE49-F238E27FC236}">
                    <a16:creationId xmlns:a16="http://schemas.microsoft.com/office/drawing/2014/main" id="{7F056D4E-D8AF-4A9D-AFCC-64763E9DE6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270" y="5592236"/>
                <a:ext cx="1188553" cy="81824"/>
              </a:xfrm>
              <a:custGeom>
                <a:avLst/>
                <a:gdLst>
                  <a:gd name="T0" fmla="*/ 0 w 120000"/>
                  <a:gd name="T1" fmla="*/ 0 h 120000"/>
                  <a:gd name="T2" fmla="*/ 120000 w 120000"/>
                  <a:gd name="T3" fmla="*/ 120000 h 120000"/>
                </a:gdLst>
                <a:ahLst/>
                <a:cxnLst/>
                <a:rect l="T0" t="T1" r="T2" b="T3"/>
                <a:pathLst>
                  <a:path w="120000" h="120000" extrusionOk="0">
                    <a:moveTo>
                      <a:pt x="120000" y="51818"/>
                    </a:moveTo>
                    <a:cubicBezTo>
                      <a:pt x="120000" y="51818"/>
                      <a:pt x="120000" y="51818"/>
                      <a:pt x="120000" y="51818"/>
                    </a:cubicBezTo>
                    <a:cubicBezTo>
                      <a:pt x="119804" y="32727"/>
                      <a:pt x="118829" y="16363"/>
                      <a:pt x="117463" y="5454"/>
                    </a:cubicBezTo>
                    <a:cubicBezTo>
                      <a:pt x="117463" y="5454"/>
                      <a:pt x="117463" y="5454"/>
                      <a:pt x="117268" y="5454"/>
                    </a:cubicBezTo>
                    <a:cubicBezTo>
                      <a:pt x="117073" y="5454"/>
                      <a:pt x="116878" y="2727"/>
                      <a:pt x="116682" y="2727"/>
                    </a:cubicBezTo>
                    <a:cubicBezTo>
                      <a:pt x="116682" y="2727"/>
                      <a:pt x="116682" y="2727"/>
                      <a:pt x="116682" y="2727"/>
                    </a:cubicBezTo>
                    <a:cubicBezTo>
                      <a:pt x="116487" y="2727"/>
                      <a:pt x="116292" y="2727"/>
                      <a:pt x="116097" y="0"/>
                    </a:cubicBezTo>
                    <a:cubicBezTo>
                      <a:pt x="116097" y="0"/>
                      <a:pt x="116097" y="0"/>
                      <a:pt x="115902" y="0"/>
                    </a:cubicBezTo>
                    <a:cubicBezTo>
                      <a:pt x="115707" y="0"/>
                      <a:pt x="115512" y="0"/>
                      <a:pt x="115317" y="0"/>
                    </a:cubicBezTo>
                    <a:cubicBezTo>
                      <a:pt x="4682" y="0"/>
                      <a:pt x="4682" y="0"/>
                      <a:pt x="4682" y="0"/>
                    </a:cubicBezTo>
                    <a:cubicBezTo>
                      <a:pt x="4487" y="0"/>
                      <a:pt x="4292" y="0"/>
                      <a:pt x="4097" y="0"/>
                    </a:cubicBezTo>
                    <a:cubicBezTo>
                      <a:pt x="3902" y="0"/>
                      <a:pt x="3902" y="0"/>
                      <a:pt x="3902" y="0"/>
                    </a:cubicBezTo>
                    <a:cubicBezTo>
                      <a:pt x="3707" y="2727"/>
                      <a:pt x="3512" y="2727"/>
                      <a:pt x="3317" y="2727"/>
                    </a:cubicBezTo>
                    <a:cubicBezTo>
                      <a:pt x="3121" y="2727"/>
                      <a:pt x="3121" y="2727"/>
                      <a:pt x="3121" y="2727"/>
                    </a:cubicBezTo>
                    <a:cubicBezTo>
                      <a:pt x="2926" y="2727"/>
                      <a:pt x="2731" y="5454"/>
                      <a:pt x="2536" y="5454"/>
                    </a:cubicBezTo>
                    <a:cubicBezTo>
                      <a:pt x="2536" y="5454"/>
                      <a:pt x="2536" y="5454"/>
                      <a:pt x="2536" y="5454"/>
                    </a:cubicBezTo>
                    <a:cubicBezTo>
                      <a:pt x="2341" y="8181"/>
                      <a:pt x="2146" y="8181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1951" y="10909"/>
                      <a:pt x="1951" y="10909"/>
                      <a:pt x="1951" y="10909"/>
                    </a:cubicBezTo>
                    <a:cubicBezTo>
                      <a:pt x="975" y="21818"/>
                      <a:pt x="195" y="35454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1818"/>
                      <a:pt x="0" y="51818"/>
                      <a:pt x="0" y="51818"/>
                    </a:cubicBezTo>
                    <a:cubicBezTo>
                      <a:pt x="0" y="54545"/>
                      <a:pt x="0" y="57272"/>
                      <a:pt x="0" y="60000"/>
                    </a:cubicBezTo>
                    <a:cubicBezTo>
                      <a:pt x="0" y="90000"/>
                      <a:pt x="1951" y="120000"/>
                      <a:pt x="4682" y="120000"/>
                    </a:cubicBezTo>
                    <a:cubicBezTo>
                      <a:pt x="115317" y="120000"/>
                      <a:pt x="115317" y="120000"/>
                      <a:pt x="115317" y="120000"/>
                    </a:cubicBezTo>
                    <a:cubicBezTo>
                      <a:pt x="117853" y="120000"/>
                      <a:pt x="120000" y="90000"/>
                      <a:pt x="120000" y="60000"/>
                    </a:cubicBezTo>
                    <a:cubicBezTo>
                      <a:pt x="120000" y="57272"/>
                      <a:pt x="120000" y="54545"/>
                      <a:pt x="120000" y="51818"/>
                    </a:cubicBezTo>
                    <a:cubicBezTo>
                      <a:pt x="120000" y="51818"/>
                      <a:pt x="120000" y="51818"/>
                      <a:pt x="120000" y="5181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solidFill>
                    <a:srgbClr val="000000"/>
                  </a:solidFill>
                  <a:latin typeface="Roboto Thin"/>
                  <a:cs typeface="+mn-cs"/>
                  <a:sym typeface="Arial" pitchFamily="34" charset="0"/>
                </a:endParaRPr>
              </a:p>
            </p:txBody>
          </p:sp>
        </p:grp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66087083-7FCF-4410-9A17-808112CA6AB0}"/>
                </a:ext>
              </a:extLst>
            </p:cNvPr>
            <p:cNvSpPr txBox="1"/>
            <p:nvPr/>
          </p:nvSpPr>
          <p:spPr>
            <a:xfrm>
              <a:off x="1119673" y="1863033"/>
              <a:ext cx="2718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b="1" dirty="0">
                  <a:latin typeface="Tw Cen MT" panose="020B0602020104020603" pitchFamily="34" charset="0"/>
                </a:rPr>
                <a:t>NORMATIVIDAD</a:t>
              </a:r>
              <a:endParaRPr lang="es-ES" sz="2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DFFD5BBB-BD15-4C59-80A2-00858CF2164D}"/>
              </a:ext>
            </a:extLst>
          </p:cNvPr>
          <p:cNvGrpSpPr/>
          <p:nvPr/>
        </p:nvGrpSpPr>
        <p:grpSpPr>
          <a:xfrm>
            <a:off x="4697515" y="3877184"/>
            <a:ext cx="6920302" cy="1143070"/>
            <a:chOff x="4634718" y="3683250"/>
            <a:chExt cx="6920302" cy="1143070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5F2B2DDF-9726-43D5-980B-192736397860}"/>
                </a:ext>
              </a:extLst>
            </p:cNvPr>
            <p:cNvGrpSpPr/>
            <p:nvPr/>
          </p:nvGrpSpPr>
          <p:grpSpPr>
            <a:xfrm>
              <a:off x="4634718" y="3683250"/>
              <a:ext cx="6781857" cy="1143070"/>
              <a:chOff x="4341462" y="4925474"/>
              <a:chExt cx="6781857" cy="1143070"/>
            </a:xfrm>
          </p:grpSpPr>
          <p:sp>
            <p:nvSpPr>
              <p:cNvPr id="67" name="38 CuadroTexto">
                <a:extLst>
                  <a:ext uri="{FF2B5EF4-FFF2-40B4-BE49-F238E27FC236}">
                    <a16:creationId xmlns:a16="http://schemas.microsoft.com/office/drawing/2014/main" id="{39772DB4-DA34-4200-8657-5163765FB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7569" y="4925474"/>
                <a:ext cx="5935750" cy="11430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2100"/>
                  </a:lnSpc>
                  <a:spcBef>
                    <a:spcPts val="0"/>
                  </a:spcBef>
                  <a:defRPr/>
                </a:pPr>
                <a:r>
                  <a:rPr lang="en-US" sz="1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Revisión</a:t>
                </a:r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 y </a:t>
                </a:r>
                <a:r>
                  <a:rPr lang="en-US" sz="1600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análisis</a:t>
                </a:r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 </a:t>
                </a:r>
              </a:p>
              <a:p>
                <a:pPr eaLnBrk="1" hangingPunct="1">
                  <a:lnSpc>
                    <a:spcPts val="2100"/>
                  </a:lnSpc>
                  <a:spcBef>
                    <a:spcPts val="0"/>
                  </a:spcBef>
                  <a:defRPr/>
                </a:pPr>
                <a:r>
                  <a:rPr lang="en-US" sz="2400" b="1" dirty="0">
                    <a:solidFill>
                      <a:srgbClr val="C00000"/>
                    </a:solidFill>
                    <a:latin typeface="Tw Cen MT" panose="020B0602020104020603" pitchFamily="34" charset="0"/>
                  </a:rPr>
                  <a:t>Sector minas y </a:t>
                </a:r>
                <a:r>
                  <a:rPr lang="en-US" sz="2400" b="1" dirty="0" err="1">
                    <a:solidFill>
                      <a:srgbClr val="C00000"/>
                    </a:solidFill>
                    <a:latin typeface="Tw Cen MT" panose="020B0602020104020603" pitchFamily="34" charset="0"/>
                  </a:rPr>
                  <a:t>energía</a:t>
                </a:r>
                <a:r>
                  <a:rPr lang="en-US" sz="2400" b="1" dirty="0">
                    <a:solidFill>
                      <a:srgbClr val="C00000"/>
                    </a:solidFill>
                    <a:latin typeface="Tw Cen MT" panose="020B0602020104020603" pitchFamily="34" charset="0"/>
                  </a:rPr>
                  <a:t>.</a:t>
                </a:r>
              </a:p>
              <a:p>
                <a:pPr>
                  <a:lnSpc>
                    <a:spcPts val="2100"/>
                  </a:lnSpc>
                  <a:defRPr/>
                </a:pPr>
                <a:endParaRPr lang="es-CO" sz="1400" dirty="0">
                  <a:latin typeface="Tw Cen MT" panose="020B0602020104020603" pitchFamily="34" charset="0"/>
                </a:endParaRPr>
              </a:p>
              <a:p>
                <a:pPr eaLnBrk="1" hangingPunct="1">
                  <a:lnSpc>
                    <a:spcPts val="2100"/>
                  </a:lnSpc>
                  <a:spcBef>
                    <a:spcPts val="0"/>
                  </a:spcBef>
                  <a:defRPr/>
                </a:pPr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w Cen MT" panose="020B0602020104020603" pitchFamily="34" charset="0"/>
                  </a:rPr>
                  <a:t>.  </a:t>
                </a:r>
                <a:endParaRPr lang="es-E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endParaRPr>
              </a:p>
            </p:txBody>
          </p:sp>
          <p:grpSp>
            <p:nvGrpSpPr>
              <p:cNvPr id="68" name="Grupo 67">
                <a:extLst>
                  <a:ext uri="{FF2B5EF4-FFF2-40B4-BE49-F238E27FC236}">
                    <a16:creationId xmlns:a16="http://schemas.microsoft.com/office/drawing/2014/main" id="{359E6C47-5650-487E-9F93-41EA65CF969A}"/>
                  </a:ext>
                </a:extLst>
              </p:cNvPr>
              <p:cNvGrpSpPr/>
              <p:nvPr/>
            </p:nvGrpSpPr>
            <p:grpSpPr>
              <a:xfrm>
                <a:off x="4341462" y="5015597"/>
                <a:ext cx="720080" cy="720000"/>
                <a:chOff x="4341462" y="5015597"/>
                <a:chExt cx="720080" cy="720000"/>
              </a:xfrm>
            </p:grpSpPr>
            <p:sp>
              <p:nvSpPr>
                <p:cNvPr id="69" name="Rectángulo redondeado 40">
                  <a:extLst>
                    <a:ext uri="{FF2B5EF4-FFF2-40B4-BE49-F238E27FC236}">
                      <a16:creationId xmlns:a16="http://schemas.microsoft.com/office/drawing/2014/main" id="{4184E5B3-36F1-4D04-B56D-CC4565ED7C2D}"/>
                    </a:ext>
                  </a:extLst>
                </p:cNvPr>
                <p:cNvSpPr/>
                <p:nvPr/>
              </p:nvSpPr>
              <p:spPr>
                <a:xfrm>
                  <a:off x="4341462" y="5015597"/>
                  <a:ext cx="720080" cy="7200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0" name="Freeform 260">
                  <a:extLst>
                    <a:ext uri="{FF2B5EF4-FFF2-40B4-BE49-F238E27FC236}">
                      <a16:creationId xmlns:a16="http://schemas.microsoft.com/office/drawing/2014/main" id="{20FA837B-2D86-4F25-8F92-597CC51A81A3}"/>
                    </a:ext>
                  </a:extLst>
                </p:cNvPr>
                <p:cNvSpPr/>
                <p:nvPr/>
              </p:nvSpPr>
              <p:spPr>
                <a:xfrm>
                  <a:off x="4501400" y="5127153"/>
                  <a:ext cx="395287" cy="496887"/>
                </a:xfrm>
                <a:custGeom>
                  <a:avLst/>
                  <a:gdLst>
                    <a:gd name="connsiteX0" fmla="*/ 105078 w 396648"/>
                    <a:gd name="connsiteY0" fmla="*/ 359180 h 495810"/>
                    <a:gd name="connsiteX1" fmla="*/ 118600 w 396648"/>
                    <a:gd name="connsiteY1" fmla="*/ 362138 h 495810"/>
                    <a:gd name="connsiteX2" fmla="*/ 125924 w 396648"/>
                    <a:gd name="connsiteY2" fmla="*/ 373829 h 495810"/>
                    <a:gd name="connsiteX3" fmla="*/ 122966 w 396648"/>
                    <a:gd name="connsiteY3" fmla="*/ 387352 h 495810"/>
                    <a:gd name="connsiteX4" fmla="*/ 111275 w 396648"/>
                    <a:gd name="connsiteY4" fmla="*/ 394676 h 495810"/>
                    <a:gd name="connsiteX5" fmla="*/ 81414 w 396648"/>
                    <a:gd name="connsiteY5" fmla="*/ 401296 h 495810"/>
                    <a:gd name="connsiteX6" fmla="*/ 59863 w 396648"/>
                    <a:gd name="connsiteY6" fmla="*/ 408480 h 495810"/>
                    <a:gd name="connsiteX7" fmla="*/ 46200 w 396648"/>
                    <a:gd name="connsiteY7" fmla="*/ 415100 h 495810"/>
                    <a:gd name="connsiteX8" fmla="*/ 38453 w 396648"/>
                    <a:gd name="connsiteY8" fmla="*/ 420593 h 495810"/>
                    <a:gd name="connsiteX9" fmla="*/ 36059 w 396648"/>
                    <a:gd name="connsiteY9" fmla="*/ 423974 h 495810"/>
                    <a:gd name="connsiteX10" fmla="*/ 43665 w 396648"/>
                    <a:gd name="connsiteY10" fmla="*/ 431439 h 495810"/>
                    <a:gd name="connsiteX11" fmla="*/ 64230 w 396648"/>
                    <a:gd name="connsiteY11" fmla="*/ 440736 h 495810"/>
                    <a:gd name="connsiteX12" fmla="*/ 96344 w 396648"/>
                    <a:gd name="connsiteY12" fmla="*/ 449891 h 495810"/>
                    <a:gd name="connsiteX13" fmla="*/ 141559 w 396648"/>
                    <a:gd name="connsiteY13" fmla="*/ 456934 h 495810"/>
                    <a:gd name="connsiteX14" fmla="*/ 198323 w 396648"/>
                    <a:gd name="connsiteY14" fmla="*/ 459751 h 495810"/>
                    <a:gd name="connsiteX15" fmla="*/ 255088 w 396648"/>
                    <a:gd name="connsiteY15" fmla="*/ 456934 h 495810"/>
                    <a:gd name="connsiteX16" fmla="*/ 300303 w 396648"/>
                    <a:gd name="connsiteY16" fmla="*/ 449891 h 495810"/>
                    <a:gd name="connsiteX17" fmla="*/ 332418 w 396648"/>
                    <a:gd name="connsiteY17" fmla="*/ 440595 h 495810"/>
                    <a:gd name="connsiteX18" fmla="*/ 352983 w 396648"/>
                    <a:gd name="connsiteY18" fmla="*/ 431157 h 495810"/>
                    <a:gd name="connsiteX19" fmla="*/ 360588 w 396648"/>
                    <a:gd name="connsiteY19" fmla="*/ 423411 h 495810"/>
                    <a:gd name="connsiteX20" fmla="*/ 358194 w 396648"/>
                    <a:gd name="connsiteY20" fmla="*/ 420312 h 495810"/>
                    <a:gd name="connsiteX21" fmla="*/ 350447 w 396648"/>
                    <a:gd name="connsiteY21" fmla="*/ 414959 h 495810"/>
                    <a:gd name="connsiteX22" fmla="*/ 336784 w 396648"/>
                    <a:gd name="connsiteY22" fmla="*/ 408339 h 495810"/>
                    <a:gd name="connsiteX23" fmla="*/ 315233 w 396648"/>
                    <a:gd name="connsiteY23" fmla="*/ 401296 h 495810"/>
                    <a:gd name="connsiteX24" fmla="*/ 285372 w 396648"/>
                    <a:gd name="connsiteY24" fmla="*/ 394676 h 495810"/>
                    <a:gd name="connsiteX25" fmla="*/ 273681 w 396648"/>
                    <a:gd name="connsiteY25" fmla="*/ 387352 h 495810"/>
                    <a:gd name="connsiteX26" fmla="*/ 270724 w 396648"/>
                    <a:gd name="connsiteY26" fmla="*/ 373829 h 495810"/>
                    <a:gd name="connsiteX27" fmla="*/ 278048 w 396648"/>
                    <a:gd name="connsiteY27" fmla="*/ 362138 h 495810"/>
                    <a:gd name="connsiteX28" fmla="*/ 291570 w 396648"/>
                    <a:gd name="connsiteY28" fmla="*/ 359180 h 495810"/>
                    <a:gd name="connsiteX29" fmla="*/ 328474 w 396648"/>
                    <a:gd name="connsiteY29" fmla="*/ 367491 h 495810"/>
                    <a:gd name="connsiteX30" fmla="*/ 361716 w 396648"/>
                    <a:gd name="connsiteY30" fmla="*/ 380027 h 495810"/>
                    <a:gd name="connsiteX31" fmla="*/ 387352 w 396648"/>
                    <a:gd name="connsiteY31" fmla="*/ 398761 h 495810"/>
                    <a:gd name="connsiteX32" fmla="*/ 396648 w 396648"/>
                    <a:gd name="connsiteY32" fmla="*/ 423692 h 495810"/>
                    <a:gd name="connsiteX33" fmla="*/ 379323 w 396648"/>
                    <a:gd name="connsiteY33" fmla="*/ 455666 h 495810"/>
                    <a:gd name="connsiteX34" fmla="*/ 333122 w 396648"/>
                    <a:gd name="connsiteY34" fmla="*/ 478485 h 495810"/>
                    <a:gd name="connsiteX35" fmla="*/ 269737 w 396648"/>
                    <a:gd name="connsiteY35" fmla="*/ 491444 h 495810"/>
                    <a:gd name="connsiteX36" fmla="*/ 198323 w 396648"/>
                    <a:gd name="connsiteY36" fmla="*/ 495810 h 495810"/>
                    <a:gd name="connsiteX37" fmla="*/ 126910 w 396648"/>
                    <a:gd name="connsiteY37" fmla="*/ 491444 h 495810"/>
                    <a:gd name="connsiteX38" fmla="*/ 63525 w 396648"/>
                    <a:gd name="connsiteY38" fmla="*/ 478485 h 495810"/>
                    <a:gd name="connsiteX39" fmla="*/ 17325 w 396648"/>
                    <a:gd name="connsiteY39" fmla="*/ 455666 h 495810"/>
                    <a:gd name="connsiteX40" fmla="*/ 0 w 396648"/>
                    <a:gd name="connsiteY40" fmla="*/ 423692 h 495810"/>
                    <a:gd name="connsiteX41" fmla="*/ 9296 w 396648"/>
                    <a:gd name="connsiteY41" fmla="*/ 398761 h 495810"/>
                    <a:gd name="connsiteX42" fmla="*/ 34932 w 396648"/>
                    <a:gd name="connsiteY42" fmla="*/ 380027 h 495810"/>
                    <a:gd name="connsiteX43" fmla="*/ 68173 w 396648"/>
                    <a:gd name="connsiteY43" fmla="*/ 367491 h 495810"/>
                    <a:gd name="connsiteX44" fmla="*/ 105078 w 396648"/>
                    <a:gd name="connsiteY44" fmla="*/ 359180 h 495810"/>
                    <a:gd name="connsiteX45" fmla="*/ 144235 w 396648"/>
                    <a:gd name="connsiteY45" fmla="*/ 135222 h 495810"/>
                    <a:gd name="connsiteX46" fmla="*/ 252412 w 396648"/>
                    <a:gd name="connsiteY46" fmla="*/ 135222 h 495810"/>
                    <a:gd name="connsiteX47" fmla="*/ 277907 w 396648"/>
                    <a:gd name="connsiteY47" fmla="*/ 145786 h 495810"/>
                    <a:gd name="connsiteX48" fmla="*/ 288471 w 396648"/>
                    <a:gd name="connsiteY48" fmla="*/ 171281 h 495810"/>
                    <a:gd name="connsiteX49" fmla="*/ 288471 w 396648"/>
                    <a:gd name="connsiteY49" fmla="*/ 279457 h 495810"/>
                    <a:gd name="connsiteX50" fmla="*/ 283118 w 396648"/>
                    <a:gd name="connsiteY50" fmla="*/ 292134 h 495810"/>
                    <a:gd name="connsiteX51" fmla="*/ 270442 w 396648"/>
                    <a:gd name="connsiteY51" fmla="*/ 297487 h 495810"/>
                    <a:gd name="connsiteX52" fmla="*/ 252412 w 396648"/>
                    <a:gd name="connsiteY52" fmla="*/ 297487 h 495810"/>
                    <a:gd name="connsiteX53" fmla="*/ 252412 w 396648"/>
                    <a:gd name="connsiteY53" fmla="*/ 405664 h 495810"/>
                    <a:gd name="connsiteX54" fmla="*/ 247059 w 396648"/>
                    <a:gd name="connsiteY54" fmla="*/ 418341 h 495810"/>
                    <a:gd name="connsiteX55" fmla="*/ 234382 w 396648"/>
                    <a:gd name="connsiteY55" fmla="*/ 423693 h 495810"/>
                    <a:gd name="connsiteX56" fmla="*/ 162265 w 396648"/>
                    <a:gd name="connsiteY56" fmla="*/ 423693 h 495810"/>
                    <a:gd name="connsiteX57" fmla="*/ 149587 w 396648"/>
                    <a:gd name="connsiteY57" fmla="*/ 418341 h 495810"/>
                    <a:gd name="connsiteX58" fmla="*/ 144235 w 396648"/>
                    <a:gd name="connsiteY58" fmla="*/ 405664 h 495810"/>
                    <a:gd name="connsiteX59" fmla="*/ 144235 w 396648"/>
                    <a:gd name="connsiteY59" fmla="*/ 297487 h 495810"/>
                    <a:gd name="connsiteX60" fmla="*/ 126206 w 396648"/>
                    <a:gd name="connsiteY60" fmla="*/ 297487 h 495810"/>
                    <a:gd name="connsiteX61" fmla="*/ 113529 w 396648"/>
                    <a:gd name="connsiteY61" fmla="*/ 292134 h 495810"/>
                    <a:gd name="connsiteX62" fmla="*/ 108176 w 396648"/>
                    <a:gd name="connsiteY62" fmla="*/ 279457 h 495810"/>
                    <a:gd name="connsiteX63" fmla="*/ 108176 w 396648"/>
                    <a:gd name="connsiteY63" fmla="*/ 171281 h 495810"/>
                    <a:gd name="connsiteX64" fmla="*/ 118741 w 396648"/>
                    <a:gd name="connsiteY64" fmla="*/ 145786 h 495810"/>
                    <a:gd name="connsiteX65" fmla="*/ 144235 w 396648"/>
                    <a:gd name="connsiteY65" fmla="*/ 135222 h 495810"/>
                    <a:gd name="connsiteX66" fmla="*/ 198323 w 396648"/>
                    <a:gd name="connsiteY66" fmla="*/ 0 h 495810"/>
                    <a:gd name="connsiteX67" fmla="*/ 242975 w 396648"/>
                    <a:gd name="connsiteY67" fmla="*/ 18452 h 495810"/>
                    <a:gd name="connsiteX68" fmla="*/ 261427 w 396648"/>
                    <a:gd name="connsiteY68" fmla="*/ 63103 h 495810"/>
                    <a:gd name="connsiteX69" fmla="*/ 242975 w 396648"/>
                    <a:gd name="connsiteY69" fmla="*/ 107754 h 495810"/>
                    <a:gd name="connsiteX70" fmla="*/ 198323 w 396648"/>
                    <a:gd name="connsiteY70" fmla="*/ 126206 h 495810"/>
                    <a:gd name="connsiteX71" fmla="*/ 153672 w 396648"/>
                    <a:gd name="connsiteY71" fmla="*/ 107754 h 495810"/>
                    <a:gd name="connsiteX72" fmla="*/ 135220 w 396648"/>
                    <a:gd name="connsiteY72" fmla="*/ 63103 h 495810"/>
                    <a:gd name="connsiteX73" fmla="*/ 153672 w 396648"/>
                    <a:gd name="connsiteY73" fmla="*/ 18452 h 495810"/>
                    <a:gd name="connsiteX74" fmla="*/ 198323 w 396648"/>
                    <a:gd name="connsiteY74" fmla="*/ 0 h 49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396648" h="495810">
                      <a:moveTo>
                        <a:pt x="105078" y="359180"/>
                      </a:moveTo>
                      <a:cubicBezTo>
                        <a:pt x="109961" y="358241"/>
                        <a:pt x="114468" y="359227"/>
                        <a:pt x="118600" y="362138"/>
                      </a:cubicBezTo>
                      <a:cubicBezTo>
                        <a:pt x="122731" y="365049"/>
                        <a:pt x="125173" y="368946"/>
                        <a:pt x="125924" y="373829"/>
                      </a:cubicBezTo>
                      <a:cubicBezTo>
                        <a:pt x="126863" y="378712"/>
                        <a:pt x="125877" y="383220"/>
                        <a:pt x="122966" y="387352"/>
                      </a:cubicBezTo>
                      <a:cubicBezTo>
                        <a:pt x="120055" y="391483"/>
                        <a:pt x="116158" y="393925"/>
                        <a:pt x="111275" y="394676"/>
                      </a:cubicBezTo>
                      <a:cubicBezTo>
                        <a:pt x="100382" y="396554"/>
                        <a:pt x="90429" y="398761"/>
                        <a:pt x="81414" y="401296"/>
                      </a:cubicBezTo>
                      <a:cubicBezTo>
                        <a:pt x="72399" y="403832"/>
                        <a:pt x="65216" y="406226"/>
                        <a:pt x="59863" y="408480"/>
                      </a:cubicBezTo>
                      <a:cubicBezTo>
                        <a:pt x="54511" y="410734"/>
                        <a:pt x="49957" y="412940"/>
                        <a:pt x="46200" y="415100"/>
                      </a:cubicBezTo>
                      <a:cubicBezTo>
                        <a:pt x="42444" y="417260"/>
                        <a:pt x="39862" y="419091"/>
                        <a:pt x="38453" y="420593"/>
                      </a:cubicBezTo>
                      <a:cubicBezTo>
                        <a:pt x="37045" y="422096"/>
                        <a:pt x="36246" y="423223"/>
                        <a:pt x="36059" y="423974"/>
                      </a:cubicBezTo>
                      <a:cubicBezTo>
                        <a:pt x="36622" y="426040"/>
                        <a:pt x="39157" y="428528"/>
                        <a:pt x="43665" y="431439"/>
                      </a:cubicBezTo>
                      <a:cubicBezTo>
                        <a:pt x="48172" y="434350"/>
                        <a:pt x="55027" y="437449"/>
                        <a:pt x="64230" y="440736"/>
                      </a:cubicBezTo>
                      <a:cubicBezTo>
                        <a:pt x="73432" y="444022"/>
                        <a:pt x="84137" y="447074"/>
                        <a:pt x="96344" y="449891"/>
                      </a:cubicBezTo>
                      <a:cubicBezTo>
                        <a:pt x="108552" y="452708"/>
                        <a:pt x="123624" y="455056"/>
                        <a:pt x="141559" y="456934"/>
                      </a:cubicBezTo>
                      <a:cubicBezTo>
                        <a:pt x="159495" y="458812"/>
                        <a:pt x="178416" y="459751"/>
                        <a:pt x="198323" y="459751"/>
                      </a:cubicBezTo>
                      <a:cubicBezTo>
                        <a:pt x="218232" y="459751"/>
                        <a:pt x="237153" y="458812"/>
                        <a:pt x="255088" y="456934"/>
                      </a:cubicBezTo>
                      <a:cubicBezTo>
                        <a:pt x="273024" y="455056"/>
                        <a:pt x="288095" y="452708"/>
                        <a:pt x="300303" y="449891"/>
                      </a:cubicBezTo>
                      <a:cubicBezTo>
                        <a:pt x="312511" y="447074"/>
                        <a:pt x="323215" y="443975"/>
                        <a:pt x="332418" y="440595"/>
                      </a:cubicBezTo>
                      <a:cubicBezTo>
                        <a:pt x="341620" y="437214"/>
                        <a:pt x="348475" y="434068"/>
                        <a:pt x="352983" y="431157"/>
                      </a:cubicBezTo>
                      <a:cubicBezTo>
                        <a:pt x="357490" y="428246"/>
                        <a:pt x="360025" y="425664"/>
                        <a:pt x="360588" y="423411"/>
                      </a:cubicBezTo>
                      <a:cubicBezTo>
                        <a:pt x="360401" y="422659"/>
                        <a:pt x="359603" y="421626"/>
                        <a:pt x="358194" y="420312"/>
                      </a:cubicBezTo>
                      <a:cubicBezTo>
                        <a:pt x="356786" y="418997"/>
                        <a:pt x="354204" y="417213"/>
                        <a:pt x="350447" y="414959"/>
                      </a:cubicBezTo>
                      <a:cubicBezTo>
                        <a:pt x="346691" y="412706"/>
                        <a:pt x="342137" y="410499"/>
                        <a:pt x="336784" y="408339"/>
                      </a:cubicBezTo>
                      <a:cubicBezTo>
                        <a:pt x="331432" y="406179"/>
                        <a:pt x="324248" y="403832"/>
                        <a:pt x="315233" y="401296"/>
                      </a:cubicBezTo>
                      <a:cubicBezTo>
                        <a:pt x="306219" y="398761"/>
                        <a:pt x="296265" y="396554"/>
                        <a:pt x="285372" y="394676"/>
                      </a:cubicBezTo>
                      <a:cubicBezTo>
                        <a:pt x="280489" y="393925"/>
                        <a:pt x="276592" y="391483"/>
                        <a:pt x="273681" y="387352"/>
                      </a:cubicBezTo>
                      <a:cubicBezTo>
                        <a:pt x="270770" y="383220"/>
                        <a:pt x="269784" y="378712"/>
                        <a:pt x="270724" y="373829"/>
                      </a:cubicBezTo>
                      <a:cubicBezTo>
                        <a:pt x="271475" y="368946"/>
                        <a:pt x="273916" y="365049"/>
                        <a:pt x="278048" y="362138"/>
                      </a:cubicBezTo>
                      <a:cubicBezTo>
                        <a:pt x="282180" y="359227"/>
                        <a:pt x="286687" y="358241"/>
                        <a:pt x="291570" y="359180"/>
                      </a:cubicBezTo>
                      <a:cubicBezTo>
                        <a:pt x="304904" y="361434"/>
                        <a:pt x="317206" y="364204"/>
                        <a:pt x="328474" y="367491"/>
                      </a:cubicBezTo>
                      <a:cubicBezTo>
                        <a:pt x="339742" y="370778"/>
                        <a:pt x="350823" y="374956"/>
                        <a:pt x="361716" y="380027"/>
                      </a:cubicBezTo>
                      <a:cubicBezTo>
                        <a:pt x="372608" y="385098"/>
                        <a:pt x="381154" y="391342"/>
                        <a:pt x="387352" y="398761"/>
                      </a:cubicBezTo>
                      <a:cubicBezTo>
                        <a:pt x="393549" y="406179"/>
                        <a:pt x="396648" y="414490"/>
                        <a:pt x="396648" y="423692"/>
                      </a:cubicBezTo>
                      <a:cubicBezTo>
                        <a:pt x="396648" y="435524"/>
                        <a:pt x="390873" y="446182"/>
                        <a:pt x="379323" y="455666"/>
                      </a:cubicBezTo>
                      <a:cubicBezTo>
                        <a:pt x="367773" y="465151"/>
                        <a:pt x="352373" y="472757"/>
                        <a:pt x="333122" y="478485"/>
                      </a:cubicBezTo>
                      <a:cubicBezTo>
                        <a:pt x="313872" y="484213"/>
                        <a:pt x="292743" y="488533"/>
                        <a:pt x="269737" y="491444"/>
                      </a:cubicBezTo>
                      <a:cubicBezTo>
                        <a:pt x="246731" y="494354"/>
                        <a:pt x="222927" y="495810"/>
                        <a:pt x="198323" y="495810"/>
                      </a:cubicBezTo>
                      <a:cubicBezTo>
                        <a:pt x="173721" y="495810"/>
                        <a:pt x="149917" y="494354"/>
                        <a:pt x="126910" y="491444"/>
                      </a:cubicBezTo>
                      <a:cubicBezTo>
                        <a:pt x="103904" y="488533"/>
                        <a:pt x="82775" y="484213"/>
                        <a:pt x="63525" y="478485"/>
                      </a:cubicBezTo>
                      <a:cubicBezTo>
                        <a:pt x="44275" y="472757"/>
                        <a:pt x="28875" y="465151"/>
                        <a:pt x="17325" y="455666"/>
                      </a:cubicBezTo>
                      <a:cubicBezTo>
                        <a:pt x="5775" y="446182"/>
                        <a:pt x="0" y="435524"/>
                        <a:pt x="0" y="423692"/>
                      </a:cubicBezTo>
                      <a:cubicBezTo>
                        <a:pt x="0" y="414490"/>
                        <a:pt x="3099" y="406179"/>
                        <a:pt x="9296" y="398761"/>
                      </a:cubicBezTo>
                      <a:cubicBezTo>
                        <a:pt x="15494" y="391342"/>
                        <a:pt x="24039" y="385098"/>
                        <a:pt x="34932" y="380027"/>
                      </a:cubicBezTo>
                      <a:cubicBezTo>
                        <a:pt x="45824" y="374956"/>
                        <a:pt x="56905" y="370778"/>
                        <a:pt x="68173" y="367491"/>
                      </a:cubicBezTo>
                      <a:cubicBezTo>
                        <a:pt x="79442" y="364204"/>
                        <a:pt x="91743" y="361434"/>
                        <a:pt x="105078" y="359180"/>
                      </a:cubicBezTo>
                      <a:close/>
                      <a:moveTo>
                        <a:pt x="144235" y="135222"/>
                      </a:moveTo>
                      <a:lnTo>
                        <a:pt x="252412" y="135222"/>
                      </a:lnTo>
                      <a:cubicBezTo>
                        <a:pt x="262366" y="135222"/>
                        <a:pt x="270864" y="138743"/>
                        <a:pt x="277907" y="145786"/>
                      </a:cubicBezTo>
                      <a:cubicBezTo>
                        <a:pt x="284950" y="152829"/>
                        <a:pt x="288471" y="161327"/>
                        <a:pt x="288471" y="171281"/>
                      </a:cubicBezTo>
                      <a:lnTo>
                        <a:pt x="288471" y="279457"/>
                      </a:lnTo>
                      <a:cubicBezTo>
                        <a:pt x="288471" y="284340"/>
                        <a:pt x="286687" y="288566"/>
                        <a:pt x="283118" y="292134"/>
                      </a:cubicBezTo>
                      <a:cubicBezTo>
                        <a:pt x="279551" y="295703"/>
                        <a:pt x="275325" y="297487"/>
                        <a:pt x="270442" y="297487"/>
                      </a:cubicBezTo>
                      <a:lnTo>
                        <a:pt x="252412" y="297487"/>
                      </a:lnTo>
                      <a:lnTo>
                        <a:pt x="252412" y="405664"/>
                      </a:lnTo>
                      <a:cubicBezTo>
                        <a:pt x="252412" y="410547"/>
                        <a:pt x="250628" y="414772"/>
                        <a:pt x="247059" y="418341"/>
                      </a:cubicBezTo>
                      <a:cubicBezTo>
                        <a:pt x="243492" y="421909"/>
                        <a:pt x="239266" y="423693"/>
                        <a:pt x="234382" y="423693"/>
                      </a:cubicBezTo>
                      <a:lnTo>
                        <a:pt x="162265" y="423693"/>
                      </a:lnTo>
                      <a:cubicBezTo>
                        <a:pt x="157382" y="423693"/>
                        <a:pt x="153156" y="421909"/>
                        <a:pt x="149587" y="418341"/>
                      </a:cubicBezTo>
                      <a:cubicBezTo>
                        <a:pt x="146020" y="414772"/>
                        <a:pt x="144235" y="410547"/>
                        <a:pt x="144235" y="405664"/>
                      </a:cubicBezTo>
                      <a:lnTo>
                        <a:pt x="144235" y="297487"/>
                      </a:lnTo>
                      <a:lnTo>
                        <a:pt x="126206" y="297487"/>
                      </a:lnTo>
                      <a:cubicBezTo>
                        <a:pt x="121323" y="297487"/>
                        <a:pt x="117097" y="295703"/>
                        <a:pt x="113529" y="292134"/>
                      </a:cubicBezTo>
                      <a:cubicBezTo>
                        <a:pt x="109961" y="288566"/>
                        <a:pt x="108176" y="284340"/>
                        <a:pt x="108176" y="279457"/>
                      </a:cubicBezTo>
                      <a:lnTo>
                        <a:pt x="108176" y="171281"/>
                      </a:lnTo>
                      <a:cubicBezTo>
                        <a:pt x="108176" y="161327"/>
                        <a:pt x="111698" y="152829"/>
                        <a:pt x="118741" y="145786"/>
                      </a:cubicBezTo>
                      <a:cubicBezTo>
                        <a:pt x="125783" y="138743"/>
                        <a:pt x="134282" y="135222"/>
                        <a:pt x="144235" y="135222"/>
                      </a:cubicBezTo>
                      <a:close/>
                      <a:moveTo>
                        <a:pt x="198323" y="0"/>
                      </a:moveTo>
                      <a:cubicBezTo>
                        <a:pt x="215790" y="0"/>
                        <a:pt x="230673" y="6150"/>
                        <a:pt x="242975" y="18452"/>
                      </a:cubicBezTo>
                      <a:cubicBezTo>
                        <a:pt x="255276" y="30753"/>
                        <a:pt x="261427" y="45637"/>
                        <a:pt x="261427" y="63103"/>
                      </a:cubicBezTo>
                      <a:cubicBezTo>
                        <a:pt x="261427" y="80569"/>
                        <a:pt x="255276" y="95453"/>
                        <a:pt x="242975" y="107754"/>
                      </a:cubicBezTo>
                      <a:cubicBezTo>
                        <a:pt x="230673" y="120055"/>
                        <a:pt x="215790" y="126206"/>
                        <a:pt x="198323" y="126206"/>
                      </a:cubicBezTo>
                      <a:cubicBezTo>
                        <a:pt x="180858" y="126206"/>
                        <a:pt x="165974" y="120055"/>
                        <a:pt x="153672" y="107754"/>
                      </a:cubicBezTo>
                      <a:cubicBezTo>
                        <a:pt x="141372" y="95453"/>
                        <a:pt x="135220" y="80569"/>
                        <a:pt x="135220" y="63103"/>
                      </a:cubicBezTo>
                      <a:cubicBezTo>
                        <a:pt x="135220" y="45637"/>
                        <a:pt x="141372" y="30753"/>
                        <a:pt x="153672" y="18452"/>
                      </a:cubicBezTo>
                      <a:cubicBezTo>
                        <a:pt x="165974" y="6150"/>
                        <a:pt x="180858" y="0"/>
                        <a:pt x="1983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232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4"/>
                </a:p>
              </p:txBody>
            </p:sp>
          </p:grpSp>
        </p:grp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97FB1FD5-780B-48D6-A620-4BDC93B8C96D}"/>
                </a:ext>
              </a:extLst>
            </p:cNvPr>
            <p:cNvSpPr/>
            <p:nvPr/>
          </p:nvSpPr>
          <p:spPr>
            <a:xfrm>
              <a:off x="5459020" y="4200997"/>
              <a:ext cx="6096000" cy="3616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100"/>
                </a:lnSpc>
                <a:defRPr/>
              </a:pPr>
              <a:r>
                <a:rPr lang="es-CO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w Cen MT" panose="020B0602020104020603" pitchFamily="34" charset="0"/>
                </a:rPr>
                <a:t>Alta informalidad y necesidad de regulación del Estado.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9" name="CuadroTexto 88">
            <a:extLst>
              <a:ext uri="{FF2B5EF4-FFF2-40B4-BE49-F238E27FC236}">
                <a16:creationId xmlns:a16="http://schemas.microsoft.com/office/drawing/2014/main" id="{7EBB64DF-D965-4C23-AB40-7FE5629E1E52}"/>
              </a:ext>
            </a:extLst>
          </p:cNvPr>
          <p:cNvSpPr txBox="1"/>
          <p:nvPr/>
        </p:nvSpPr>
        <p:spPr>
          <a:xfrm>
            <a:off x="118226" y="1152456"/>
            <a:ext cx="10463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LOGROS DE LA SUBDIRECCIÓN DE ADMINISTRACIÓN Y SEGUIMIENTO EN 2019</a:t>
            </a:r>
            <a:endParaRPr lang="es-CO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285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3598</Words>
  <Application>Microsoft Office PowerPoint</Application>
  <PresentationFormat>Panorámica</PresentationFormat>
  <Paragraphs>733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Roboto Thin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Alicia</cp:lastModifiedBy>
  <cp:revision>83</cp:revision>
  <dcterms:created xsi:type="dcterms:W3CDTF">2019-11-02T01:52:28Z</dcterms:created>
  <dcterms:modified xsi:type="dcterms:W3CDTF">2019-11-14T20:55:36Z</dcterms:modified>
</cp:coreProperties>
</file>